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6"/>
  </p:notesMasterIdLst>
  <p:sldIdLst>
    <p:sldId id="256" r:id="rId5"/>
    <p:sldId id="320" r:id="rId6"/>
    <p:sldId id="2147229737" r:id="rId7"/>
    <p:sldId id="311" r:id="rId8"/>
    <p:sldId id="349" r:id="rId9"/>
    <p:sldId id="2147229739" r:id="rId10"/>
    <p:sldId id="2147229740" r:id="rId11"/>
    <p:sldId id="2147229741" r:id="rId12"/>
    <p:sldId id="2147229742" r:id="rId13"/>
    <p:sldId id="2147229743" r:id="rId14"/>
    <p:sldId id="2147229744" r:id="rId15"/>
    <p:sldId id="2147229745" r:id="rId16"/>
    <p:sldId id="2147229746" r:id="rId17"/>
    <p:sldId id="2147229747" r:id="rId18"/>
    <p:sldId id="2147229748" r:id="rId19"/>
    <p:sldId id="2147229749" r:id="rId20"/>
    <p:sldId id="2147229750" r:id="rId21"/>
    <p:sldId id="2147229751" r:id="rId22"/>
    <p:sldId id="2147229752" r:id="rId23"/>
    <p:sldId id="2147229753" r:id="rId24"/>
    <p:sldId id="2147229754" r:id="rId25"/>
    <p:sldId id="353" r:id="rId26"/>
    <p:sldId id="356" r:id="rId27"/>
    <p:sldId id="312" r:id="rId28"/>
    <p:sldId id="2147229738" r:id="rId29"/>
    <p:sldId id="339" r:id="rId30"/>
    <p:sldId id="279" r:id="rId31"/>
    <p:sldId id="285" r:id="rId32"/>
    <p:sldId id="291" r:id="rId33"/>
    <p:sldId id="355" r:id="rId34"/>
    <p:sldId id="290" r:id="rId35"/>
    <p:sldId id="317" r:id="rId36"/>
    <p:sldId id="313" r:id="rId37"/>
    <p:sldId id="316" r:id="rId38"/>
    <p:sldId id="3361" r:id="rId39"/>
    <p:sldId id="1277" r:id="rId40"/>
    <p:sldId id="3373" r:id="rId41"/>
    <p:sldId id="3365" r:id="rId42"/>
    <p:sldId id="1319" r:id="rId43"/>
    <p:sldId id="1321" r:id="rId44"/>
    <p:sldId id="484" r:id="rId45"/>
    <p:sldId id="1280" r:id="rId46"/>
    <p:sldId id="3394" r:id="rId47"/>
    <p:sldId id="1281" r:id="rId48"/>
    <p:sldId id="3395" r:id="rId49"/>
    <p:sldId id="3371" r:id="rId50"/>
    <p:sldId id="1294" r:id="rId51"/>
    <p:sldId id="3357" r:id="rId52"/>
    <p:sldId id="3396" r:id="rId53"/>
    <p:sldId id="3384" r:id="rId54"/>
    <p:sldId id="292" r:id="rId55"/>
    <p:sldId id="3355" r:id="rId56"/>
    <p:sldId id="294" r:id="rId57"/>
    <p:sldId id="333" r:id="rId58"/>
    <p:sldId id="3463" r:id="rId59"/>
    <p:sldId id="1358" r:id="rId60"/>
    <p:sldId id="3465" r:id="rId61"/>
    <p:sldId id="2147229735" r:id="rId62"/>
    <p:sldId id="620" r:id="rId63"/>
    <p:sldId id="2147229736" r:id="rId64"/>
    <p:sldId id="2147229693" r:id="rId65"/>
    <p:sldId id="625" r:id="rId66"/>
    <p:sldId id="1379" r:id="rId67"/>
    <p:sldId id="1359" r:id="rId68"/>
    <p:sldId id="3398" r:id="rId69"/>
    <p:sldId id="3471" r:id="rId70"/>
    <p:sldId id="3374" r:id="rId71"/>
    <p:sldId id="352" r:id="rId72"/>
    <p:sldId id="358" r:id="rId73"/>
    <p:sldId id="360" r:id="rId74"/>
    <p:sldId id="265" r:id="rId7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2D4B"/>
    <a:srgbClr val="782263"/>
    <a:srgbClr val="571E69"/>
    <a:srgbClr val="514084"/>
    <a:srgbClr val="5564A3"/>
    <a:srgbClr val="ED2C38"/>
    <a:srgbClr val="DB293E"/>
    <a:srgbClr val="C33043"/>
    <a:srgbClr val="B52E4A"/>
    <a:srgbClr val="B12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D9CA4B-AE79-4345-B403-0EBFD8374D6D}" v="4" dt="2025-04-04T13:41:11.59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902" autoAdjust="0"/>
  </p:normalViewPr>
  <p:slideViewPr>
    <p:cSldViewPr snapToGrid="0" snapToObjects="1">
      <p:cViewPr varScale="1">
        <p:scale>
          <a:sx n="78" d="100"/>
          <a:sy n="78" d="100"/>
        </p:scale>
        <p:origin x="88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s Picou" userId="2f2b699b-d03c-48cb-9018-0a9657614e0f" providerId="ADAL" clId="{BFD9CA4B-AE79-4345-B403-0EBFD8374D6D}"/>
    <pc:docChg chg="custSel addSld delSld modSld sldOrd">
      <pc:chgData name="Nicolas Picou" userId="2f2b699b-d03c-48cb-9018-0a9657614e0f" providerId="ADAL" clId="{BFD9CA4B-AE79-4345-B403-0EBFD8374D6D}" dt="2025-04-04T13:41:22.947" v="655" actId="47"/>
      <pc:docMkLst>
        <pc:docMk/>
      </pc:docMkLst>
      <pc:sldChg chg="modSp mod">
        <pc:chgData name="Nicolas Picou" userId="2f2b699b-d03c-48cb-9018-0a9657614e0f" providerId="ADAL" clId="{BFD9CA4B-AE79-4345-B403-0EBFD8374D6D}" dt="2025-03-25T10:04:13.627" v="637" actId="20577"/>
        <pc:sldMkLst>
          <pc:docMk/>
          <pc:sldMk cId="1131464319" sldId="256"/>
        </pc:sldMkLst>
        <pc:spChg chg="mod">
          <ac:chgData name="Nicolas Picou" userId="2f2b699b-d03c-48cb-9018-0a9657614e0f" providerId="ADAL" clId="{BFD9CA4B-AE79-4345-B403-0EBFD8374D6D}" dt="2025-03-25T10:04:13.627" v="637" actId="20577"/>
          <ac:spMkLst>
            <pc:docMk/>
            <pc:sldMk cId="1131464319" sldId="256"/>
            <ac:spMk id="4" creationId="{7D076A58-70EE-D44A-850E-04049A4F92FB}"/>
          </ac:spMkLst>
        </pc:spChg>
      </pc:sldChg>
      <pc:sldChg chg="modSp add del mod">
        <pc:chgData name="Nicolas Picou" userId="2f2b699b-d03c-48cb-9018-0a9657614e0f" providerId="ADAL" clId="{BFD9CA4B-AE79-4345-B403-0EBFD8374D6D}" dt="2025-04-04T13:41:22.947" v="655" actId="47"/>
        <pc:sldMkLst>
          <pc:docMk/>
          <pc:sldMk cId="2112817732" sldId="266"/>
        </pc:sldMkLst>
        <pc:spChg chg="mod">
          <ac:chgData name="Nicolas Picou" userId="2f2b699b-d03c-48cb-9018-0a9657614e0f" providerId="ADAL" clId="{BFD9CA4B-AE79-4345-B403-0EBFD8374D6D}" dt="2025-03-20T08:27:00.165" v="608" actId="1076"/>
          <ac:spMkLst>
            <pc:docMk/>
            <pc:sldMk cId="2112817732" sldId="266"/>
            <ac:spMk id="2" creationId="{B47713C0-06C6-01B7-30E9-B6339FF8BEC1}"/>
          </ac:spMkLst>
        </pc:spChg>
        <pc:spChg chg="mod">
          <ac:chgData name="Nicolas Picou" userId="2f2b699b-d03c-48cb-9018-0a9657614e0f" providerId="ADAL" clId="{BFD9CA4B-AE79-4345-B403-0EBFD8374D6D}" dt="2025-03-20T08:26:57.714" v="607" actId="1076"/>
          <ac:spMkLst>
            <pc:docMk/>
            <pc:sldMk cId="2112817732" sldId="266"/>
            <ac:spMk id="6" creationId="{B59FE3DD-18B4-0AC6-3571-FD7A36F8D40A}"/>
          </ac:spMkLst>
        </pc:spChg>
      </pc:sldChg>
      <pc:sldChg chg="add del">
        <pc:chgData name="Nicolas Picou" userId="2f2b699b-d03c-48cb-9018-0a9657614e0f" providerId="ADAL" clId="{BFD9CA4B-AE79-4345-B403-0EBFD8374D6D}" dt="2025-04-04T13:41:22.947" v="655" actId="47"/>
        <pc:sldMkLst>
          <pc:docMk/>
          <pc:sldMk cId="1305589792" sldId="267"/>
        </pc:sldMkLst>
      </pc:sldChg>
      <pc:sldChg chg="add del">
        <pc:chgData name="Nicolas Picou" userId="2f2b699b-d03c-48cb-9018-0a9657614e0f" providerId="ADAL" clId="{BFD9CA4B-AE79-4345-B403-0EBFD8374D6D}" dt="2025-04-04T13:41:22.947" v="655" actId="47"/>
        <pc:sldMkLst>
          <pc:docMk/>
          <pc:sldMk cId="2214602927" sldId="268"/>
        </pc:sldMkLst>
      </pc:sldChg>
      <pc:sldChg chg="add del">
        <pc:chgData name="Nicolas Picou" userId="2f2b699b-d03c-48cb-9018-0a9657614e0f" providerId="ADAL" clId="{BFD9CA4B-AE79-4345-B403-0EBFD8374D6D}" dt="2025-04-04T13:41:22.947" v="655" actId="47"/>
        <pc:sldMkLst>
          <pc:docMk/>
          <pc:sldMk cId="895197831" sldId="269"/>
        </pc:sldMkLst>
      </pc:sldChg>
      <pc:sldChg chg="add del">
        <pc:chgData name="Nicolas Picou" userId="2f2b699b-d03c-48cb-9018-0a9657614e0f" providerId="ADAL" clId="{BFD9CA4B-AE79-4345-B403-0EBFD8374D6D}" dt="2025-04-04T13:41:22.947" v="655" actId="47"/>
        <pc:sldMkLst>
          <pc:docMk/>
          <pc:sldMk cId="3729078069" sldId="271"/>
        </pc:sldMkLst>
      </pc:sldChg>
      <pc:sldChg chg="add del">
        <pc:chgData name="Nicolas Picou" userId="2f2b699b-d03c-48cb-9018-0a9657614e0f" providerId="ADAL" clId="{BFD9CA4B-AE79-4345-B403-0EBFD8374D6D}" dt="2025-04-04T13:41:22.947" v="655" actId="47"/>
        <pc:sldMkLst>
          <pc:docMk/>
          <pc:sldMk cId="1301260884" sldId="274"/>
        </pc:sldMkLst>
      </pc:sldChg>
      <pc:sldChg chg="modSp add del mod">
        <pc:chgData name="Nicolas Picou" userId="2f2b699b-d03c-48cb-9018-0a9657614e0f" providerId="ADAL" clId="{BFD9CA4B-AE79-4345-B403-0EBFD8374D6D}" dt="2025-04-04T13:41:22.947" v="655" actId="47"/>
        <pc:sldMkLst>
          <pc:docMk/>
          <pc:sldMk cId="1699306261" sldId="276"/>
        </pc:sldMkLst>
        <pc:spChg chg="mod">
          <ac:chgData name="Nicolas Picou" userId="2f2b699b-d03c-48cb-9018-0a9657614e0f" providerId="ADAL" clId="{BFD9CA4B-AE79-4345-B403-0EBFD8374D6D}" dt="2025-03-20T08:26:32.886" v="593" actId="27636"/>
          <ac:spMkLst>
            <pc:docMk/>
            <pc:sldMk cId="1699306261" sldId="276"/>
            <ac:spMk id="6" creationId="{EB0B5F2B-D5F5-16ED-C548-973BE11220F2}"/>
          </ac:spMkLst>
        </pc:spChg>
      </pc:sldChg>
      <pc:sldChg chg="modSp add del mod">
        <pc:chgData name="Nicolas Picou" userId="2f2b699b-d03c-48cb-9018-0a9657614e0f" providerId="ADAL" clId="{BFD9CA4B-AE79-4345-B403-0EBFD8374D6D}" dt="2025-04-04T13:41:22.947" v="655" actId="47"/>
        <pc:sldMkLst>
          <pc:docMk/>
          <pc:sldMk cId="216422756" sldId="289"/>
        </pc:sldMkLst>
        <pc:spChg chg="mod">
          <ac:chgData name="Nicolas Picou" userId="2f2b699b-d03c-48cb-9018-0a9657614e0f" providerId="ADAL" clId="{BFD9CA4B-AE79-4345-B403-0EBFD8374D6D}" dt="2025-04-02T14:21:16.976" v="645" actId="1076"/>
          <ac:spMkLst>
            <pc:docMk/>
            <pc:sldMk cId="216422756" sldId="289"/>
            <ac:spMk id="9" creationId="{60D7C249-9138-EF0D-AF44-DC18B4532137}"/>
          </ac:spMkLst>
        </pc:spChg>
      </pc:sldChg>
      <pc:sldChg chg="modSp mod">
        <pc:chgData name="Nicolas Picou" userId="2f2b699b-d03c-48cb-9018-0a9657614e0f" providerId="ADAL" clId="{BFD9CA4B-AE79-4345-B403-0EBFD8374D6D}" dt="2025-03-19T20:43:01.370" v="2" actId="404"/>
        <pc:sldMkLst>
          <pc:docMk/>
          <pc:sldMk cId="0" sldId="292"/>
        </pc:sldMkLst>
        <pc:spChg chg="mod">
          <ac:chgData name="Nicolas Picou" userId="2f2b699b-d03c-48cb-9018-0a9657614e0f" providerId="ADAL" clId="{BFD9CA4B-AE79-4345-B403-0EBFD8374D6D}" dt="2025-03-19T20:43:01.370" v="2" actId="404"/>
          <ac:spMkLst>
            <pc:docMk/>
            <pc:sldMk cId="0" sldId="292"/>
            <ac:spMk id="5" creationId="{00000000-0000-0000-0000-000000000000}"/>
          </ac:spMkLst>
        </pc:spChg>
      </pc:sldChg>
      <pc:sldChg chg="modSp mod">
        <pc:chgData name="Nicolas Picou" userId="2f2b699b-d03c-48cb-9018-0a9657614e0f" providerId="ADAL" clId="{BFD9CA4B-AE79-4345-B403-0EBFD8374D6D}" dt="2025-03-19T20:48:18.222" v="114" actId="20577"/>
        <pc:sldMkLst>
          <pc:docMk/>
          <pc:sldMk cId="3730661545" sldId="312"/>
        </pc:sldMkLst>
        <pc:spChg chg="mod">
          <ac:chgData name="Nicolas Picou" userId="2f2b699b-d03c-48cb-9018-0a9657614e0f" providerId="ADAL" clId="{BFD9CA4B-AE79-4345-B403-0EBFD8374D6D}" dt="2025-03-19T20:48:18.222" v="114" actId="20577"/>
          <ac:spMkLst>
            <pc:docMk/>
            <pc:sldMk cId="3730661545" sldId="312"/>
            <ac:spMk id="2" creationId="{817C7EA6-14A8-7513-D26B-6A33FED5874D}"/>
          </ac:spMkLst>
        </pc:spChg>
      </pc:sldChg>
      <pc:sldChg chg="modSp mod">
        <pc:chgData name="Nicolas Picou" userId="2f2b699b-d03c-48cb-9018-0a9657614e0f" providerId="ADAL" clId="{BFD9CA4B-AE79-4345-B403-0EBFD8374D6D}" dt="2025-03-25T10:04:29.179" v="644" actId="20577"/>
        <pc:sldMkLst>
          <pc:docMk/>
          <pc:sldMk cId="956906185" sldId="320"/>
        </pc:sldMkLst>
        <pc:spChg chg="mod">
          <ac:chgData name="Nicolas Picou" userId="2f2b699b-d03c-48cb-9018-0a9657614e0f" providerId="ADAL" clId="{BFD9CA4B-AE79-4345-B403-0EBFD8374D6D}" dt="2025-03-25T10:04:29.179" v="644" actId="20577"/>
          <ac:spMkLst>
            <pc:docMk/>
            <pc:sldMk cId="956906185" sldId="320"/>
            <ac:spMk id="2" creationId="{3CF17049-7E03-1630-2EC0-6096DFB5F390}"/>
          </ac:spMkLst>
        </pc:spChg>
      </pc:sldChg>
      <pc:sldChg chg="del">
        <pc:chgData name="Nicolas Picou" userId="2f2b699b-d03c-48cb-9018-0a9657614e0f" providerId="ADAL" clId="{BFD9CA4B-AE79-4345-B403-0EBFD8374D6D}" dt="2025-04-04T13:40:25.215" v="646" actId="47"/>
        <pc:sldMkLst>
          <pc:docMk/>
          <pc:sldMk cId="1572480681" sldId="340"/>
        </pc:sldMkLst>
      </pc:sldChg>
      <pc:sldChg chg="del">
        <pc:chgData name="Nicolas Picou" userId="2f2b699b-d03c-48cb-9018-0a9657614e0f" providerId="ADAL" clId="{BFD9CA4B-AE79-4345-B403-0EBFD8374D6D}" dt="2025-04-04T13:40:25.215" v="646" actId="47"/>
        <pc:sldMkLst>
          <pc:docMk/>
          <pc:sldMk cId="1144136258" sldId="343"/>
        </pc:sldMkLst>
      </pc:sldChg>
      <pc:sldChg chg="del">
        <pc:chgData name="Nicolas Picou" userId="2f2b699b-d03c-48cb-9018-0a9657614e0f" providerId="ADAL" clId="{BFD9CA4B-AE79-4345-B403-0EBFD8374D6D}" dt="2025-04-04T13:40:25.215" v="646" actId="47"/>
        <pc:sldMkLst>
          <pc:docMk/>
          <pc:sldMk cId="2330975848" sldId="344"/>
        </pc:sldMkLst>
      </pc:sldChg>
      <pc:sldChg chg="del">
        <pc:chgData name="Nicolas Picou" userId="2f2b699b-d03c-48cb-9018-0a9657614e0f" providerId="ADAL" clId="{BFD9CA4B-AE79-4345-B403-0EBFD8374D6D}" dt="2025-04-04T13:40:25.215" v="646" actId="47"/>
        <pc:sldMkLst>
          <pc:docMk/>
          <pc:sldMk cId="3145115019" sldId="345"/>
        </pc:sldMkLst>
      </pc:sldChg>
      <pc:sldChg chg="add del">
        <pc:chgData name="Nicolas Picou" userId="2f2b699b-d03c-48cb-9018-0a9657614e0f" providerId="ADAL" clId="{BFD9CA4B-AE79-4345-B403-0EBFD8374D6D}" dt="2025-04-04T13:41:22.947" v="655" actId="47"/>
        <pc:sldMkLst>
          <pc:docMk/>
          <pc:sldMk cId="3267978589" sldId="569"/>
        </pc:sldMkLst>
      </pc:sldChg>
      <pc:sldChg chg="add del">
        <pc:chgData name="Nicolas Picou" userId="2f2b699b-d03c-48cb-9018-0a9657614e0f" providerId="ADAL" clId="{BFD9CA4B-AE79-4345-B403-0EBFD8374D6D}" dt="2025-04-04T13:41:22.947" v="655" actId="47"/>
        <pc:sldMkLst>
          <pc:docMk/>
          <pc:sldMk cId="1691531153" sldId="574"/>
        </pc:sldMkLst>
      </pc:sldChg>
      <pc:sldChg chg="modSp add del mod">
        <pc:chgData name="Nicolas Picou" userId="2f2b699b-d03c-48cb-9018-0a9657614e0f" providerId="ADAL" clId="{BFD9CA4B-AE79-4345-B403-0EBFD8374D6D}" dt="2025-04-04T13:41:22.947" v="655" actId="47"/>
        <pc:sldMkLst>
          <pc:docMk/>
          <pc:sldMk cId="301270276" sldId="576"/>
        </pc:sldMkLst>
        <pc:spChg chg="mod">
          <ac:chgData name="Nicolas Picou" userId="2f2b699b-d03c-48cb-9018-0a9657614e0f" providerId="ADAL" clId="{BFD9CA4B-AE79-4345-B403-0EBFD8374D6D}" dt="2025-03-20T08:26:32.923" v="601" actId="27636"/>
          <ac:spMkLst>
            <pc:docMk/>
            <pc:sldMk cId="301270276" sldId="576"/>
            <ac:spMk id="3" creationId="{66101B30-06AB-8ED3-155A-81C16509360E}"/>
          </ac:spMkLst>
        </pc:spChg>
        <pc:spChg chg="mod">
          <ac:chgData name="Nicolas Picou" userId="2f2b699b-d03c-48cb-9018-0a9657614e0f" providerId="ADAL" clId="{BFD9CA4B-AE79-4345-B403-0EBFD8374D6D}" dt="2025-03-20T08:26:32.923" v="600" actId="27636"/>
          <ac:spMkLst>
            <pc:docMk/>
            <pc:sldMk cId="301270276" sldId="576"/>
            <ac:spMk id="4" creationId="{1184EE2C-6E98-EF55-0E29-726E9E51B21C}"/>
          </ac:spMkLst>
        </pc:spChg>
        <pc:spChg chg="mod">
          <ac:chgData name="Nicolas Picou" userId="2f2b699b-d03c-48cb-9018-0a9657614e0f" providerId="ADAL" clId="{BFD9CA4B-AE79-4345-B403-0EBFD8374D6D}" dt="2025-03-20T08:26:32.923" v="602" actId="27636"/>
          <ac:spMkLst>
            <pc:docMk/>
            <pc:sldMk cId="301270276" sldId="576"/>
            <ac:spMk id="5" creationId="{93B8E545-FF12-8669-9FA7-A94A962815E8}"/>
          </ac:spMkLst>
        </pc:spChg>
      </pc:sldChg>
      <pc:sldChg chg="add del">
        <pc:chgData name="Nicolas Picou" userId="2f2b699b-d03c-48cb-9018-0a9657614e0f" providerId="ADAL" clId="{BFD9CA4B-AE79-4345-B403-0EBFD8374D6D}" dt="2025-04-04T13:41:22.947" v="655" actId="47"/>
        <pc:sldMkLst>
          <pc:docMk/>
          <pc:sldMk cId="1227890352" sldId="577"/>
        </pc:sldMkLst>
      </pc:sldChg>
      <pc:sldChg chg="add del">
        <pc:chgData name="Nicolas Picou" userId="2f2b699b-d03c-48cb-9018-0a9657614e0f" providerId="ADAL" clId="{BFD9CA4B-AE79-4345-B403-0EBFD8374D6D}" dt="2025-04-04T13:41:22.947" v="655" actId="47"/>
        <pc:sldMkLst>
          <pc:docMk/>
          <pc:sldMk cId="1639796620" sldId="581"/>
        </pc:sldMkLst>
      </pc:sldChg>
      <pc:sldChg chg="modSp add del mod">
        <pc:chgData name="Nicolas Picou" userId="2f2b699b-d03c-48cb-9018-0a9657614e0f" providerId="ADAL" clId="{BFD9CA4B-AE79-4345-B403-0EBFD8374D6D}" dt="2025-04-04T13:41:22.947" v="655" actId="47"/>
        <pc:sldMkLst>
          <pc:docMk/>
          <pc:sldMk cId="1345804019" sldId="582"/>
        </pc:sldMkLst>
        <pc:spChg chg="mod">
          <ac:chgData name="Nicolas Picou" userId="2f2b699b-d03c-48cb-9018-0a9657614e0f" providerId="ADAL" clId="{BFD9CA4B-AE79-4345-B403-0EBFD8374D6D}" dt="2025-03-20T08:26:32.950" v="605" actId="27636"/>
          <ac:spMkLst>
            <pc:docMk/>
            <pc:sldMk cId="1345804019" sldId="582"/>
            <ac:spMk id="3" creationId="{7885D331-F139-C2EF-EDDB-3AE996595D77}"/>
          </ac:spMkLst>
        </pc:spChg>
        <pc:spChg chg="mod">
          <ac:chgData name="Nicolas Picou" userId="2f2b699b-d03c-48cb-9018-0a9657614e0f" providerId="ADAL" clId="{BFD9CA4B-AE79-4345-B403-0EBFD8374D6D}" dt="2025-03-20T08:26:32.945" v="603" actId="27636"/>
          <ac:spMkLst>
            <pc:docMk/>
            <pc:sldMk cId="1345804019" sldId="582"/>
            <ac:spMk id="4" creationId="{03757A57-A43C-9D55-96DF-FF5F704017CC}"/>
          </ac:spMkLst>
        </pc:spChg>
        <pc:spChg chg="mod">
          <ac:chgData name="Nicolas Picou" userId="2f2b699b-d03c-48cb-9018-0a9657614e0f" providerId="ADAL" clId="{BFD9CA4B-AE79-4345-B403-0EBFD8374D6D}" dt="2025-03-20T08:26:32.946" v="604" actId="27636"/>
          <ac:spMkLst>
            <pc:docMk/>
            <pc:sldMk cId="1345804019" sldId="582"/>
            <ac:spMk id="5" creationId="{D33E5871-9B3D-4CE3-1DFD-0D0118F24EF6}"/>
          </ac:spMkLst>
        </pc:spChg>
      </pc:sldChg>
      <pc:sldChg chg="modSp add del mod">
        <pc:chgData name="Nicolas Picou" userId="2f2b699b-d03c-48cb-9018-0a9657614e0f" providerId="ADAL" clId="{BFD9CA4B-AE79-4345-B403-0EBFD8374D6D}" dt="2025-04-04T13:41:22.947" v="655" actId="47"/>
        <pc:sldMkLst>
          <pc:docMk/>
          <pc:sldMk cId="2998330557" sldId="584"/>
        </pc:sldMkLst>
        <pc:spChg chg="mod">
          <ac:chgData name="Nicolas Picou" userId="2f2b699b-d03c-48cb-9018-0a9657614e0f" providerId="ADAL" clId="{BFD9CA4B-AE79-4345-B403-0EBFD8374D6D}" dt="2025-03-20T08:26:32.904" v="596" actId="27636"/>
          <ac:spMkLst>
            <pc:docMk/>
            <pc:sldMk cId="2998330557" sldId="584"/>
            <ac:spMk id="3" creationId="{8323872D-D283-4917-81E1-8819CD77E303}"/>
          </ac:spMkLst>
        </pc:spChg>
        <pc:spChg chg="mod">
          <ac:chgData name="Nicolas Picou" userId="2f2b699b-d03c-48cb-9018-0a9657614e0f" providerId="ADAL" clId="{BFD9CA4B-AE79-4345-B403-0EBFD8374D6D}" dt="2025-03-20T08:26:32.900" v="594" actId="27636"/>
          <ac:spMkLst>
            <pc:docMk/>
            <pc:sldMk cId="2998330557" sldId="584"/>
            <ac:spMk id="4" creationId="{4566FB2D-A092-F129-3AFD-C3D5071BD6D3}"/>
          </ac:spMkLst>
        </pc:spChg>
        <pc:spChg chg="mod">
          <ac:chgData name="Nicolas Picou" userId="2f2b699b-d03c-48cb-9018-0a9657614e0f" providerId="ADAL" clId="{BFD9CA4B-AE79-4345-B403-0EBFD8374D6D}" dt="2025-03-20T08:26:32.902" v="595" actId="27636"/>
          <ac:spMkLst>
            <pc:docMk/>
            <pc:sldMk cId="2998330557" sldId="584"/>
            <ac:spMk id="5" creationId="{B924E5DB-C52B-D3FF-17DB-7746E79D71EF}"/>
          </ac:spMkLst>
        </pc:spChg>
      </pc:sldChg>
      <pc:sldChg chg="modSp add del mod">
        <pc:chgData name="Nicolas Picou" userId="2f2b699b-d03c-48cb-9018-0a9657614e0f" providerId="ADAL" clId="{BFD9CA4B-AE79-4345-B403-0EBFD8374D6D}" dt="2025-04-04T13:41:22.947" v="655" actId="47"/>
        <pc:sldMkLst>
          <pc:docMk/>
          <pc:sldMk cId="1651594799" sldId="586"/>
        </pc:sldMkLst>
        <pc:spChg chg="mod">
          <ac:chgData name="Nicolas Picou" userId="2f2b699b-d03c-48cb-9018-0a9657614e0f" providerId="ADAL" clId="{BFD9CA4B-AE79-4345-B403-0EBFD8374D6D}" dt="2025-03-20T08:26:32.914" v="599" actId="27636"/>
          <ac:spMkLst>
            <pc:docMk/>
            <pc:sldMk cId="1651594799" sldId="586"/>
            <ac:spMk id="3" creationId="{B64A1BF1-24B1-1768-7EA4-2655CFAF5E6B}"/>
          </ac:spMkLst>
        </pc:spChg>
        <pc:spChg chg="mod">
          <ac:chgData name="Nicolas Picou" userId="2f2b699b-d03c-48cb-9018-0a9657614e0f" providerId="ADAL" clId="{BFD9CA4B-AE79-4345-B403-0EBFD8374D6D}" dt="2025-03-20T08:26:32.910" v="598" actId="27636"/>
          <ac:spMkLst>
            <pc:docMk/>
            <pc:sldMk cId="1651594799" sldId="586"/>
            <ac:spMk id="4" creationId="{F35524FC-D8D2-DD2B-DFD6-4CC9AAC6F860}"/>
          </ac:spMkLst>
        </pc:spChg>
        <pc:spChg chg="mod">
          <ac:chgData name="Nicolas Picou" userId="2f2b699b-d03c-48cb-9018-0a9657614e0f" providerId="ADAL" clId="{BFD9CA4B-AE79-4345-B403-0EBFD8374D6D}" dt="2025-03-20T08:26:32.908" v="597" actId="27636"/>
          <ac:spMkLst>
            <pc:docMk/>
            <pc:sldMk cId="1651594799" sldId="586"/>
            <ac:spMk id="5" creationId="{B0C0DDD2-DE6D-F5F5-BA95-F508C032D02C}"/>
          </ac:spMkLst>
        </pc:spChg>
      </pc:sldChg>
      <pc:sldChg chg="add del">
        <pc:chgData name="Nicolas Picou" userId="2f2b699b-d03c-48cb-9018-0a9657614e0f" providerId="ADAL" clId="{BFD9CA4B-AE79-4345-B403-0EBFD8374D6D}" dt="2025-04-04T13:41:22.947" v="655" actId="47"/>
        <pc:sldMkLst>
          <pc:docMk/>
          <pc:sldMk cId="1139315660" sldId="587"/>
        </pc:sldMkLst>
      </pc:sldChg>
      <pc:sldChg chg="add del">
        <pc:chgData name="Nicolas Picou" userId="2f2b699b-d03c-48cb-9018-0a9657614e0f" providerId="ADAL" clId="{BFD9CA4B-AE79-4345-B403-0EBFD8374D6D}" dt="2025-04-04T13:41:22.947" v="655" actId="47"/>
        <pc:sldMkLst>
          <pc:docMk/>
          <pc:sldMk cId="2301538888" sldId="588"/>
        </pc:sldMkLst>
      </pc:sldChg>
      <pc:sldChg chg="modSp mod">
        <pc:chgData name="Nicolas Picou" userId="2f2b699b-d03c-48cb-9018-0a9657614e0f" providerId="ADAL" clId="{BFD9CA4B-AE79-4345-B403-0EBFD8374D6D}" dt="2025-03-19T20:42:47.115" v="1" actId="404"/>
        <pc:sldMkLst>
          <pc:docMk/>
          <pc:sldMk cId="4031549226" sldId="3371"/>
        </pc:sldMkLst>
        <pc:spChg chg="mod">
          <ac:chgData name="Nicolas Picou" userId="2f2b699b-d03c-48cb-9018-0a9657614e0f" providerId="ADAL" clId="{BFD9CA4B-AE79-4345-B403-0EBFD8374D6D}" dt="2025-03-19T20:42:47.115" v="1" actId="404"/>
          <ac:spMkLst>
            <pc:docMk/>
            <pc:sldMk cId="4031549226" sldId="3371"/>
            <ac:spMk id="5" creationId="{00000000-0000-0000-0000-000000000000}"/>
          </ac:spMkLst>
        </pc:spChg>
      </pc:sldChg>
      <pc:sldChg chg="delSp modSp add mod ord">
        <pc:chgData name="Nicolas Picou" userId="2f2b699b-d03c-48cb-9018-0a9657614e0f" providerId="ADAL" clId="{BFD9CA4B-AE79-4345-B403-0EBFD8374D6D}" dt="2025-03-19T20:54:03.153" v="590" actId="20577"/>
        <pc:sldMkLst>
          <pc:docMk/>
          <pc:sldMk cId="1882565724" sldId="2147229738"/>
        </pc:sldMkLst>
        <pc:spChg chg="mod">
          <ac:chgData name="Nicolas Picou" userId="2f2b699b-d03c-48cb-9018-0a9657614e0f" providerId="ADAL" clId="{BFD9CA4B-AE79-4345-B403-0EBFD8374D6D}" dt="2025-03-19T20:54:03.153" v="590" actId="20577"/>
          <ac:spMkLst>
            <pc:docMk/>
            <pc:sldMk cId="1882565724" sldId="2147229738"/>
            <ac:spMk id="3" creationId="{B18F9D4B-509E-4BF5-5065-315582C6EFBB}"/>
          </ac:spMkLst>
        </pc:spChg>
        <pc:spChg chg="mod">
          <ac:chgData name="Nicolas Picou" userId="2f2b699b-d03c-48cb-9018-0a9657614e0f" providerId="ADAL" clId="{BFD9CA4B-AE79-4345-B403-0EBFD8374D6D}" dt="2025-03-19T20:48:31.161" v="115" actId="20577"/>
          <ac:spMkLst>
            <pc:docMk/>
            <pc:sldMk cId="1882565724" sldId="2147229738"/>
            <ac:spMk id="7" creationId="{A8D52E03-A409-B3DE-2B98-7284DD49F16F}"/>
          </ac:spMkLst>
        </pc:spChg>
      </pc:sldChg>
      <pc:sldChg chg="modSp add del mod">
        <pc:chgData name="Nicolas Picou" userId="2f2b699b-d03c-48cb-9018-0a9657614e0f" providerId="ADAL" clId="{BFD9CA4B-AE79-4345-B403-0EBFD8374D6D}" dt="2025-04-04T13:41:11.444" v="647"/>
        <pc:sldMkLst>
          <pc:docMk/>
          <pc:sldMk cId="101651856" sldId="2147229739"/>
        </pc:sldMkLst>
      </pc:sldChg>
      <pc:sldChg chg="add">
        <pc:chgData name="Nicolas Picou" userId="2f2b699b-d03c-48cb-9018-0a9657614e0f" providerId="ADAL" clId="{BFD9CA4B-AE79-4345-B403-0EBFD8374D6D}" dt="2025-04-04T13:41:11.444" v="647"/>
        <pc:sldMkLst>
          <pc:docMk/>
          <pc:sldMk cId="769763444" sldId="2147229740"/>
        </pc:sldMkLst>
      </pc:sldChg>
      <pc:sldChg chg="add">
        <pc:chgData name="Nicolas Picou" userId="2f2b699b-d03c-48cb-9018-0a9657614e0f" providerId="ADAL" clId="{BFD9CA4B-AE79-4345-B403-0EBFD8374D6D}" dt="2025-04-04T13:41:11.444" v="647"/>
        <pc:sldMkLst>
          <pc:docMk/>
          <pc:sldMk cId="4173034318" sldId="2147229741"/>
        </pc:sldMkLst>
      </pc:sldChg>
      <pc:sldChg chg="add">
        <pc:chgData name="Nicolas Picou" userId="2f2b699b-d03c-48cb-9018-0a9657614e0f" providerId="ADAL" clId="{BFD9CA4B-AE79-4345-B403-0EBFD8374D6D}" dt="2025-04-04T13:41:11.444" v="647"/>
        <pc:sldMkLst>
          <pc:docMk/>
          <pc:sldMk cId="278341227" sldId="2147229742"/>
        </pc:sldMkLst>
      </pc:sldChg>
      <pc:sldChg chg="modSp add mod">
        <pc:chgData name="Nicolas Picou" userId="2f2b699b-d03c-48cb-9018-0a9657614e0f" providerId="ADAL" clId="{BFD9CA4B-AE79-4345-B403-0EBFD8374D6D}" dt="2025-04-04T13:41:12.233" v="648" actId="27636"/>
        <pc:sldMkLst>
          <pc:docMk/>
          <pc:sldMk cId="997057323" sldId="2147229743"/>
        </pc:sldMkLst>
        <pc:spChg chg="mod">
          <ac:chgData name="Nicolas Picou" userId="2f2b699b-d03c-48cb-9018-0a9657614e0f" providerId="ADAL" clId="{BFD9CA4B-AE79-4345-B403-0EBFD8374D6D}" dt="2025-04-04T13:41:12.233" v="648" actId="27636"/>
          <ac:spMkLst>
            <pc:docMk/>
            <pc:sldMk cId="997057323" sldId="2147229743"/>
            <ac:spMk id="6" creationId="{EB0B5F2B-D5F5-16ED-C548-973BE11220F2}"/>
          </ac:spMkLst>
        </pc:spChg>
      </pc:sldChg>
      <pc:sldChg chg="add">
        <pc:chgData name="Nicolas Picou" userId="2f2b699b-d03c-48cb-9018-0a9657614e0f" providerId="ADAL" clId="{BFD9CA4B-AE79-4345-B403-0EBFD8374D6D}" dt="2025-04-04T13:41:11.444" v="647"/>
        <pc:sldMkLst>
          <pc:docMk/>
          <pc:sldMk cId="2180415505" sldId="2147229744"/>
        </pc:sldMkLst>
      </pc:sldChg>
      <pc:sldChg chg="modSp add mod">
        <pc:chgData name="Nicolas Picou" userId="2f2b699b-d03c-48cb-9018-0a9657614e0f" providerId="ADAL" clId="{BFD9CA4B-AE79-4345-B403-0EBFD8374D6D}" dt="2025-04-04T13:41:12.268" v="651" actId="27636"/>
        <pc:sldMkLst>
          <pc:docMk/>
          <pc:sldMk cId="1049796128" sldId="2147229745"/>
        </pc:sldMkLst>
        <pc:spChg chg="mod">
          <ac:chgData name="Nicolas Picou" userId="2f2b699b-d03c-48cb-9018-0a9657614e0f" providerId="ADAL" clId="{BFD9CA4B-AE79-4345-B403-0EBFD8374D6D}" dt="2025-04-04T13:41:12.264" v="650" actId="27636"/>
          <ac:spMkLst>
            <pc:docMk/>
            <pc:sldMk cId="1049796128" sldId="2147229745"/>
            <ac:spMk id="3" creationId="{8323872D-D283-4917-81E1-8819CD77E303}"/>
          </ac:spMkLst>
        </pc:spChg>
        <pc:spChg chg="mod">
          <ac:chgData name="Nicolas Picou" userId="2f2b699b-d03c-48cb-9018-0a9657614e0f" providerId="ADAL" clId="{BFD9CA4B-AE79-4345-B403-0EBFD8374D6D}" dt="2025-04-04T13:41:12.252" v="649" actId="27636"/>
          <ac:spMkLst>
            <pc:docMk/>
            <pc:sldMk cId="1049796128" sldId="2147229745"/>
            <ac:spMk id="4" creationId="{4566FB2D-A092-F129-3AFD-C3D5071BD6D3}"/>
          </ac:spMkLst>
        </pc:spChg>
        <pc:spChg chg="mod">
          <ac:chgData name="Nicolas Picou" userId="2f2b699b-d03c-48cb-9018-0a9657614e0f" providerId="ADAL" clId="{BFD9CA4B-AE79-4345-B403-0EBFD8374D6D}" dt="2025-04-04T13:41:12.268" v="651" actId="27636"/>
          <ac:spMkLst>
            <pc:docMk/>
            <pc:sldMk cId="1049796128" sldId="2147229745"/>
            <ac:spMk id="5" creationId="{B924E5DB-C52B-D3FF-17DB-7746E79D71EF}"/>
          </ac:spMkLst>
        </pc:spChg>
      </pc:sldChg>
      <pc:sldChg chg="modSp add mod">
        <pc:chgData name="Nicolas Picou" userId="2f2b699b-d03c-48cb-9018-0a9657614e0f" providerId="ADAL" clId="{BFD9CA4B-AE79-4345-B403-0EBFD8374D6D}" dt="2025-04-04T13:41:12.290" v="654" actId="27636"/>
        <pc:sldMkLst>
          <pc:docMk/>
          <pc:sldMk cId="2093694404" sldId="2147229746"/>
        </pc:sldMkLst>
        <pc:spChg chg="mod">
          <ac:chgData name="Nicolas Picou" userId="2f2b699b-d03c-48cb-9018-0a9657614e0f" providerId="ADAL" clId="{BFD9CA4B-AE79-4345-B403-0EBFD8374D6D}" dt="2025-04-04T13:41:12.281" v="652" actId="27636"/>
          <ac:spMkLst>
            <pc:docMk/>
            <pc:sldMk cId="2093694404" sldId="2147229746"/>
            <ac:spMk id="3" creationId="{B64A1BF1-24B1-1768-7EA4-2655CFAF5E6B}"/>
          </ac:spMkLst>
        </pc:spChg>
        <pc:spChg chg="mod">
          <ac:chgData name="Nicolas Picou" userId="2f2b699b-d03c-48cb-9018-0a9657614e0f" providerId="ADAL" clId="{BFD9CA4B-AE79-4345-B403-0EBFD8374D6D}" dt="2025-04-04T13:41:12.290" v="654" actId="27636"/>
          <ac:spMkLst>
            <pc:docMk/>
            <pc:sldMk cId="2093694404" sldId="2147229746"/>
            <ac:spMk id="4" creationId="{F35524FC-D8D2-DD2B-DFD6-4CC9AAC6F860}"/>
          </ac:spMkLst>
        </pc:spChg>
        <pc:spChg chg="mod">
          <ac:chgData name="Nicolas Picou" userId="2f2b699b-d03c-48cb-9018-0a9657614e0f" providerId="ADAL" clId="{BFD9CA4B-AE79-4345-B403-0EBFD8374D6D}" dt="2025-04-04T13:41:12.284" v="653" actId="27636"/>
          <ac:spMkLst>
            <pc:docMk/>
            <pc:sldMk cId="2093694404" sldId="2147229746"/>
            <ac:spMk id="5" creationId="{B0C0DDD2-DE6D-F5F5-BA95-F508C032D02C}"/>
          </ac:spMkLst>
        </pc:spChg>
      </pc:sldChg>
      <pc:sldChg chg="add">
        <pc:chgData name="Nicolas Picou" userId="2f2b699b-d03c-48cb-9018-0a9657614e0f" providerId="ADAL" clId="{BFD9CA4B-AE79-4345-B403-0EBFD8374D6D}" dt="2025-04-04T13:41:11.444" v="647"/>
        <pc:sldMkLst>
          <pc:docMk/>
          <pc:sldMk cId="440816333" sldId="2147229747"/>
        </pc:sldMkLst>
      </pc:sldChg>
      <pc:sldChg chg="add">
        <pc:chgData name="Nicolas Picou" userId="2f2b699b-d03c-48cb-9018-0a9657614e0f" providerId="ADAL" clId="{BFD9CA4B-AE79-4345-B403-0EBFD8374D6D}" dt="2025-04-04T13:41:11.444" v="647"/>
        <pc:sldMkLst>
          <pc:docMk/>
          <pc:sldMk cId="3415072597" sldId="2147229748"/>
        </pc:sldMkLst>
      </pc:sldChg>
      <pc:sldChg chg="add">
        <pc:chgData name="Nicolas Picou" userId="2f2b699b-d03c-48cb-9018-0a9657614e0f" providerId="ADAL" clId="{BFD9CA4B-AE79-4345-B403-0EBFD8374D6D}" dt="2025-04-04T13:41:11.444" v="647"/>
        <pc:sldMkLst>
          <pc:docMk/>
          <pc:sldMk cId="2583021521" sldId="2147229749"/>
        </pc:sldMkLst>
      </pc:sldChg>
      <pc:sldChg chg="add">
        <pc:chgData name="Nicolas Picou" userId="2f2b699b-d03c-48cb-9018-0a9657614e0f" providerId="ADAL" clId="{BFD9CA4B-AE79-4345-B403-0EBFD8374D6D}" dt="2025-04-04T13:41:11.444" v="647"/>
        <pc:sldMkLst>
          <pc:docMk/>
          <pc:sldMk cId="4255742854" sldId="2147229750"/>
        </pc:sldMkLst>
      </pc:sldChg>
      <pc:sldChg chg="add">
        <pc:chgData name="Nicolas Picou" userId="2f2b699b-d03c-48cb-9018-0a9657614e0f" providerId="ADAL" clId="{BFD9CA4B-AE79-4345-B403-0EBFD8374D6D}" dt="2025-04-04T13:41:11.444" v="647"/>
        <pc:sldMkLst>
          <pc:docMk/>
          <pc:sldMk cId="1221527742" sldId="2147229751"/>
        </pc:sldMkLst>
      </pc:sldChg>
      <pc:sldChg chg="add">
        <pc:chgData name="Nicolas Picou" userId="2f2b699b-d03c-48cb-9018-0a9657614e0f" providerId="ADAL" clId="{BFD9CA4B-AE79-4345-B403-0EBFD8374D6D}" dt="2025-04-04T13:41:11.444" v="647"/>
        <pc:sldMkLst>
          <pc:docMk/>
          <pc:sldMk cId="3952845334" sldId="2147229752"/>
        </pc:sldMkLst>
      </pc:sldChg>
      <pc:sldChg chg="add">
        <pc:chgData name="Nicolas Picou" userId="2f2b699b-d03c-48cb-9018-0a9657614e0f" providerId="ADAL" clId="{BFD9CA4B-AE79-4345-B403-0EBFD8374D6D}" dt="2025-04-04T13:41:11.444" v="647"/>
        <pc:sldMkLst>
          <pc:docMk/>
          <pc:sldMk cId="276292636" sldId="2147229753"/>
        </pc:sldMkLst>
      </pc:sldChg>
      <pc:sldChg chg="add">
        <pc:chgData name="Nicolas Picou" userId="2f2b699b-d03c-48cb-9018-0a9657614e0f" providerId="ADAL" clId="{BFD9CA4B-AE79-4345-B403-0EBFD8374D6D}" dt="2025-04-04T13:41:11.444" v="647"/>
        <pc:sldMkLst>
          <pc:docMk/>
          <pc:sldMk cId="249007995" sldId="2147229754"/>
        </pc:sldMkLst>
      </pc:sldChg>
      <pc:sldMasterChg chg="delSldLayout">
        <pc:chgData name="Nicolas Picou" userId="2f2b699b-d03c-48cb-9018-0a9657614e0f" providerId="ADAL" clId="{BFD9CA4B-AE79-4345-B403-0EBFD8374D6D}" dt="2025-03-20T08:26:53.848" v="606" actId="47"/>
        <pc:sldMasterMkLst>
          <pc:docMk/>
          <pc:sldMasterMk cId="3848219352" sldId="2147483648"/>
        </pc:sldMasterMkLst>
        <pc:sldLayoutChg chg="del">
          <pc:chgData name="Nicolas Picou" userId="2f2b699b-d03c-48cb-9018-0a9657614e0f" providerId="ADAL" clId="{BFD9CA4B-AE79-4345-B403-0EBFD8374D6D}" dt="2025-03-20T08:26:53.848" v="606" actId="47"/>
          <pc:sldLayoutMkLst>
            <pc:docMk/>
            <pc:sldMasterMk cId="3848219352" sldId="2147483648"/>
            <pc:sldLayoutMk cId="2212838018" sldId="214748366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npicou\Downloads\sollicitation%20g&#233;othermie%20AUR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npicou\Downloads\sollicitation%20g&#233;othermie%20AUR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b="1" dirty="0"/>
              <a:t>TYPOLOGIE DE REPONSES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7030A0"/>
              </a:solidFill>
              <a:ln w="25400">
                <a:solidFill>
                  <a:schemeClr val="lt1"/>
                </a:solidFill>
              </a:ln>
              <a:effectLst/>
              <a:sp3d contourW="25400">
                <a:contourClr>
                  <a:schemeClr val="lt1"/>
                </a:contourClr>
              </a:sp3d>
            </c:spPr>
            <c:extLst>
              <c:ext xmlns:c16="http://schemas.microsoft.com/office/drawing/2014/chart" uri="{C3380CC4-5D6E-409C-BE32-E72D297353CC}">
                <c16:uniqueId val="{00000001-6E49-4622-85C6-1A654500A13C}"/>
              </c:ext>
            </c:extLst>
          </c:dPt>
          <c:dPt>
            <c:idx val="1"/>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3-6E49-4622-85C6-1A654500A13C}"/>
              </c:ext>
            </c:extLst>
          </c:dPt>
          <c:dPt>
            <c:idx val="2"/>
            <c:bubble3D val="0"/>
            <c:spPr>
              <a:solidFill>
                <a:srgbClr val="CC0066"/>
              </a:solidFill>
              <a:ln w="25400">
                <a:solidFill>
                  <a:schemeClr val="lt1"/>
                </a:solidFill>
              </a:ln>
              <a:effectLst/>
              <a:sp3d contourW="25400">
                <a:contourClr>
                  <a:schemeClr val="lt1"/>
                </a:contourClr>
              </a:sp3d>
            </c:spPr>
            <c:extLst>
              <c:ext xmlns:c16="http://schemas.microsoft.com/office/drawing/2014/chart" uri="{C3380CC4-5D6E-409C-BE32-E72D297353CC}">
                <c16:uniqueId val="{00000005-6E49-4622-85C6-1A654500A13C}"/>
              </c:ext>
            </c:extLst>
          </c:dPt>
          <c:dLbls>
            <c:dLbl>
              <c:idx val="0"/>
              <c:layout>
                <c:manualLayout>
                  <c:x val="-0.14862808045888012"/>
                  <c:y val="-0.1793379377766513"/>
                </c:manualLayout>
              </c:layout>
              <c:tx>
                <c:rich>
                  <a:bodyPr/>
                  <a:lstStyle/>
                  <a:p>
                    <a:fld id="{A1A62C3C-8882-4AE0-8328-92406A52D017}" type="CATEGORYNAME">
                      <a:rPr lang="en-US">
                        <a:solidFill>
                          <a:schemeClr val="bg1"/>
                        </a:solidFill>
                      </a:rPr>
                      <a:pPr/>
                      <a:t>[NOM DE CATÉGORIE]</a:t>
                    </a:fld>
                    <a:r>
                      <a:rPr lang="en-US" baseline="0"/>
                      <a:t>
</a:t>
                    </a:r>
                    <a:fld id="{ECE8B410-30F9-4A18-BAFA-54AE50833B7D}" type="PERCENTAGE">
                      <a:rPr lang="en-US" baseline="0">
                        <a:solidFill>
                          <a:schemeClr val="bg1"/>
                        </a:solidFill>
                      </a:rPr>
                      <a:pPr/>
                      <a:t>[POURCENTAGE]</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layout>
                    <c:manualLayout>
                      <c:w val="0.225414625204365"/>
                      <c:h val="0.19065002308256315"/>
                    </c:manualLayout>
                  </c15:layout>
                  <c15:dlblFieldTable/>
                  <c15:showDataLabelsRange val="0"/>
                </c:ext>
                <c:ext xmlns:c16="http://schemas.microsoft.com/office/drawing/2014/chart" uri="{C3380CC4-5D6E-409C-BE32-E72D297353CC}">
                  <c16:uniqueId val="{00000001-6E49-4622-85C6-1A654500A13C}"/>
                </c:ext>
              </c:extLst>
            </c:dLbl>
            <c:dLbl>
              <c:idx val="1"/>
              <c:layout>
                <c:manualLayout>
                  <c:x val="0.16807474519181759"/>
                  <c:y val="-0.14714907715007292"/>
                </c:manualLayout>
              </c:layout>
              <c:tx>
                <c:rich>
                  <a:bodyPr/>
                  <a:lstStyle/>
                  <a:p>
                    <a:fld id="{49721E54-60CF-4BC5-9BB4-B604BDE7EE47}" type="CATEGORYNAME">
                      <a:rPr lang="fr-FR">
                        <a:solidFill>
                          <a:schemeClr val="bg1"/>
                        </a:solidFill>
                      </a:rPr>
                      <a:pPr/>
                      <a:t>[NOM DE CATÉGORIE]</a:t>
                    </a:fld>
                    <a:r>
                      <a:rPr lang="fr-FR" baseline="0"/>
                      <a:t>
</a:t>
                    </a:r>
                    <a:fld id="{10325637-4BB7-4BE1-9883-BD4BB8D4F8ED}" type="PERCENTAGE">
                      <a:rPr lang="fr-FR" baseline="0"/>
                      <a:pPr/>
                      <a:t>[POURCENTAGE]</a:t>
                    </a:fld>
                    <a:endParaRPr lang="fr-FR" baseline="0"/>
                  </a:p>
                </c:rich>
              </c:tx>
              <c:dLblPos val="bestFit"/>
              <c:showLegendKey val="0"/>
              <c:showVal val="0"/>
              <c:showCatName val="1"/>
              <c:showSerName val="0"/>
              <c:showPercent val="1"/>
              <c:showBubbleSize val="0"/>
              <c:extLst>
                <c:ext xmlns:c15="http://schemas.microsoft.com/office/drawing/2012/chart" uri="{CE6537A1-D6FC-4f65-9D91-7224C49458BB}">
                  <c15:layout>
                    <c:manualLayout>
                      <c:w val="0.35141501282517379"/>
                      <c:h val="0.24960162211581111"/>
                    </c:manualLayout>
                  </c15:layout>
                  <c15:dlblFieldTable/>
                  <c15:showDataLabelsRange val="0"/>
                </c:ext>
                <c:ext xmlns:c16="http://schemas.microsoft.com/office/drawing/2014/chart" uri="{C3380CC4-5D6E-409C-BE32-E72D297353CC}">
                  <c16:uniqueId val="{00000003-6E49-4622-85C6-1A654500A13C}"/>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Feuil1!$I$246:$I$248</c:f>
              <c:strCache>
                <c:ptCount val="3"/>
                <c:pt idx="0">
                  <c:v>Information : &lt;1h</c:v>
                </c:pt>
                <c:pt idx="1">
                  <c:v>Accompagnement : entre 0,5 et 1 jour</c:v>
                </c:pt>
                <c:pt idx="2">
                  <c:v>Conseil : entre 1h et 0,5 jr</c:v>
                </c:pt>
              </c:strCache>
            </c:strRef>
          </c:cat>
          <c:val>
            <c:numRef>
              <c:f>Feuil1!$J$246:$J$248</c:f>
              <c:numCache>
                <c:formatCode>General</c:formatCode>
                <c:ptCount val="3"/>
                <c:pt idx="0">
                  <c:v>156</c:v>
                </c:pt>
                <c:pt idx="1">
                  <c:v>34</c:v>
                </c:pt>
                <c:pt idx="2">
                  <c:v>52</c:v>
                </c:pt>
              </c:numCache>
            </c:numRef>
          </c:val>
          <c:extLst>
            <c:ext xmlns:c16="http://schemas.microsoft.com/office/drawing/2014/chart" uri="{C3380CC4-5D6E-409C-BE32-E72D297353CC}">
              <c16:uniqueId val="{00000006-6E49-4622-85C6-1A654500A13C}"/>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fr-FR"/>
              <a:t>Type de demandeurs</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290-439C-BC07-12BB5C7DEC14}"/>
              </c:ext>
            </c:extLst>
          </c:dPt>
          <c:dPt>
            <c:idx val="1"/>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290-439C-BC07-12BB5C7DEC14}"/>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290-439C-BC07-12BB5C7DEC14}"/>
              </c:ext>
            </c:extLst>
          </c:dPt>
          <c:dPt>
            <c:idx val="3"/>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6290-439C-BC07-12BB5C7DEC14}"/>
              </c:ext>
            </c:extLst>
          </c:dPt>
          <c:dPt>
            <c:idx val="4"/>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6290-439C-BC07-12BB5C7DEC14}"/>
              </c:ext>
            </c:extLst>
          </c:dPt>
          <c:dPt>
            <c:idx val="5"/>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6290-439C-BC07-12BB5C7DEC14}"/>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1-6290-439C-BC07-12BB5C7DEC14}"/>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3-6290-439C-BC07-12BB5C7DEC14}"/>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5-6290-439C-BC07-12BB5C7DEC14}"/>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7-6290-439C-BC07-12BB5C7DEC14}"/>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9-6290-439C-BC07-12BB5C7DEC14}"/>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lumMod val="60000"/>
                        </a:schemeClr>
                      </a:solidFill>
                      <a:latin typeface="+mn-lt"/>
                      <a:ea typeface="+mn-ea"/>
                      <a:cs typeface="+mn-cs"/>
                    </a:defRPr>
                  </a:pPr>
                  <a:endParaRPr lang="fr-FR"/>
                </a:p>
              </c:txPr>
              <c:dLblPos val="outEnd"/>
              <c:showLegendKey val="0"/>
              <c:showVal val="0"/>
              <c:showCatName val="1"/>
              <c:showSerName val="0"/>
              <c:showPercent val="1"/>
              <c:showBubbleSize val="0"/>
              <c:extLst>
                <c:ext xmlns:c16="http://schemas.microsoft.com/office/drawing/2014/chart" uri="{C3380CC4-5D6E-409C-BE32-E72D297353CC}">
                  <c16:uniqueId val="{0000000B-6290-439C-BC07-12BB5C7DEC14}"/>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Feuil1!$O$233:$O$238</c:f>
              <c:strCache>
                <c:ptCount val="6"/>
                <c:pt idx="0">
                  <c:v>Maître d'ouvrage</c:v>
                </c:pt>
                <c:pt idx="1">
                  <c:v>Prescripteur</c:v>
                </c:pt>
                <c:pt idx="2">
                  <c:v>Financeur</c:v>
                </c:pt>
                <c:pt idx="3">
                  <c:v>Professionnel</c:v>
                </c:pt>
                <c:pt idx="4">
                  <c:v>Relais</c:v>
                </c:pt>
                <c:pt idx="5">
                  <c:v>Aménageur urba</c:v>
                </c:pt>
              </c:strCache>
            </c:strRef>
          </c:cat>
          <c:val>
            <c:numRef>
              <c:f>Feuil1!$P$233:$P$238</c:f>
              <c:numCache>
                <c:formatCode>General</c:formatCode>
                <c:ptCount val="6"/>
                <c:pt idx="0">
                  <c:v>95</c:v>
                </c:pt>
                <c:pt idx="1">
                  <c:v>75</c:v>
                </c:pt>
                <c:pt idx="2">
                  <c:v>6</c:v>
                </c:pt>
                <c:pt idx="3">
                  <c:v>36</c:v>
                </c:pt>
                <c:pt idx="4">
                  <c:v>26</c:v>
                </c:pt>
                <c:pt idx="5">
                  <c:v>5</c:v>
                </c:pt>
              </c:numCache>
            </c:numRef>
          </c:val>
          <c:extLst>
            <c:ext xmlns:c16="http://schemas.microsoft.com/office/drawing/2014/chart" uri="{C3380CC4-5D6E-409C-BE32-E72D297353CC}">
              <c16:uniqueId val="{0000000C-6290-439C-BC07-12BB5C7DEC14}"/>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A76523-6C80-4045-A91E-5C438DC8FD4D}" type="doc">
      <dgm:prSet loTypeId="urn:microsoft.com/office/officeart/2005/8/layout/cycle1" loCatId="cycle" qsTypeId="urn:microsoft.com/office/officeart/2005/8/quickstyle/simple1" qsCatId="simple" csTypeId="urn:microsoft.com/office/officeart/2005/8/colors/colorful4" csCatId="colorful" phldr="1"/>
      <dgm:spPr/>
      <dgm:t>
        <a:bodyPr/>
        <a:lstStyle/>
        <a:p>
          <a:endParaRPr lang="de-CH"/>
        </a:p>
      </dgm:t>
    </dgm:pt>
    <dgm:pt modelId="{51B72B6B-F5EA-4A35-B672-F0377C6D3894}">
      <dgm:prSet phldrT="[Text]" custT="1"/>
      <dgm:spPr/>
      <dgm:t>
        <a:bodyPr/>
        <a:lstStyle/>
        <a:p>
          <a:r>
            <a:rPr lang="de-CH" sz="1600" dirty="0"/>
            <a:t>Atlas du </a:t>
          </a:r>
          <a:r>
            <a:rPr lang="de-CH" sz="1600" dirty="0" err="1"/>
            <a:t>sous-sol</a:t>
          </a:r>
          <a:r>
            <a:rPr lang="de-CH" sz="1600" dirty="0"/>
            <a:t> (GIS)</a:t>
          </a:r>
        </a:p>
      </dgm:t>
    </dgm:pt>
    <dgm:pt modelId="{BF759F2D-32A9-43EF-BEB4-6B12D0AAFFA6}" type="parTrans" cxnId="{C40833CF-48DD-46D4-A5EC-75FA65AF855E}">
      <dgm:prSet/>
      <dgm:spPr/>
      <dgm:t>
        <a:bodyPr/>
        <a:lstStyle/>
        <a:p>
          <a:endParaRPr lang="de-CH" sz="2000"/>
        </a:p>
      </dgm:t>
    </dgm:pt>
    <dgm:pt modelId="{EBCCA0EE-250A-4ED0-8241-15B3DBB307D2}" type="sibTrans" cxnId="{C40833CF-48DD-46D4-A5EC-75FA65AF855E}">
      <dgm:prSet/>
      <dgm:spPr/>
      <dgm:t>
        <a:bodyPr/>
        <a:lstStyle/>
        <a:p>
          <a:endParaRPr lang="de-CH" sz="2000"/>
        </a:p>
      </dgm:t>
    </dgm:pt>
    <dgm:pt modelId="{5C120508-C3B9-4BBD-88E1-52C0A8E34828}">
      <dgm:prSet phldrT="[Text]" custT="1"/>
      <dgm:spPr/>
      <dgm:t>
        <a:bodyPr/>
        <a:lstStyle/>
        <a:p>
          <a:r>
            <a:rPr lang="de-CH" sz="1600" dirty="0" err="1"/>
            <a:t>Demande</a:t>
          </a:r>
          <a:r>
            <a:rPr lang="de-CH" sz="1600" dirty="0"/>
            <a:t> en </a:t>
          </a:r>
          <a:r>
            <a:rPr lang="de-CH" sz="1600" dirty="0" err="1"/>
            <a:t>chaleur</a:t>
          </a:r>
          <a:r>
            <a:rPr lang="de-CH" sz="1600" dirty="0"/>
            <a:t> et </a:t>
          </a:r>
          <a:r>
            <a:rPr lang="de-CH" sz="1600" dirty="0" err="1"/>
            <a:t>froid</a:t>
          </a:r>
          <a:endParaRPr lang="de-CH" sz="1600" dirty="0"/>
        </a:p>
      </dgm:t>
    </dgm:pt>
    <dgm:pt modelId="{2CD54C4D-2E61-435E-A523-356A89AE0525}" type="parTrans" cxnId="{077576BA-B561-4884-8F20-2E95792C85BC}">
      <dgm:prSet/>
      <dgm:spPr/>
      <dgm:t>
        <a:bodyPr/>
        <a:lstStyle/>
        <a:p>
          <a:endParaRPr lang="de-CH" sz="2000"/>
        </a:p>
      </dgm:t>
    </dgm:pt>
    <dgm:pt modelId="{0B9F1D9B-3703-4BEE-A60A-AC1E7F7762BF}" type="sibTrans" cxnId="{077576BA-B561-4884-8F20-2E95792C85BC}">
      <dgm:prSet/>
      <dgm:spPr/>
      <dgm:t>
        <a:bodyPr/>
        <a:lstStyle/>
        <a:p>
          <a:endParaRPr lang="de-CH" sz="2000"/>
        </a:p>
      </dgm:t>
    </dgm:pt>
    <dgm:pt modelId="{9828142E-1B95-4171-B425-46AC3EEC54EE}">
      <dgm:prSet phldrT="[Text]" custT="1"/>
      <dgm:spPr/>
      <dgm:t>
        <a:bodyPr/>
        <a:lstStyle/>
        <a:p>
          <a:r>
            <a:rPr lang="de-CH" sz="1600" dirty="0" err="1"/>
            <a:t>Stratégie</a:t>
          </a:r>
          <a:r>
            <a:rPr lang="de-CH" sz="1600" dirty="0"/>
            <a:t> à </a:t>
          </a:r>
          <a:r>
            <a:rPr lang="de-CH" sz="1600" dirty="0" err="1"/>
            <a:t>moyen</a:t>
          </a:r>
          <a:r>
            <a:rPr lang="de-CH" sz="1600" dirty="0"/>
            <a:t> et </a:t>
          </a:r>
          <a:r>
            <a:rPr lang="de-CH" sz="1600" dirty="0" err="1"/>
            <a:t>long</a:t>
          </a:r>
          <a:r>
            <a:rPr lang="de-CH" sz="1600" dirty="0"/>
            <a:t>-terme</a:t>
          </a:r>
        </a:p>
      </dgm:t>
    </dgm:pt>
    <dgm:pt modelId="{ABEBDB59-A2E0-4196-9620-5BCFBA681F93}" type="parTrans" cxnId="{CAADE9D8-4C12-4443-B929-F8EFAE6B304F}">
      <dgm:prSet/>
      <dgm:spPr/>
      <dgm:t>
        <a:bodyPr/>
        <a:lstStyle/>
        <a:p>
          <a:endParaRPr lang="de-CH" sz="2000"/>
        </a:p>
      </dgm:t>
    </dgm:pt>
    <dgm:pt modelId="{467A2464-2D3F-4089-BC86-E9BE56A7BC9C}" type="sibTrans" cxnId="{CAADE9D8-4C12-4443-B929-F8EFAE6B304F}">
      <dgm:prSet/>
      <dgm:spPr/>
      <dgm:t>
        <a:bodyPr/>
        <a:lstStyle/>
        <a:p>
          <a:endParaRPr lang="de-CH" sz="2000"/>
        </a:p>
      </dgm:t>
    </dgm:pt>
    <dgm:pt modelId="{5A7A61B2-115C-4713-A311-0E98F553E8A5}">
      <dgm:prSet phldrT="[Text]" custT="1"/>
      <dgm:spPr/>
      <dgm:t>
        <a:bodyPr/>
        <a:lstStyle/>
        <a:p>
          <a:r>
            <a:rPr lang="de-CH" sz="1600" dirty="0"/>
            <a:t>Cadre </a:t>
          </a:r>
          <a:r>
            <a:rPr lang="de-CH" sz="1600" dirty="0" err="1"/>
            <a:t>légal</a:t>
          </a:r>
          <a:r>
            <a:rPr lang="de-CH" sz="1600" dirty="0"/>
            <a:t>, </a:t>
          </a:r>
          <a:r>
            <a:rPr lang="de-CH" sz="1600" dirty="0" err="1"/>
            <a:t>labels</a:t>
          </a:r>
          <a:r>
            <a:rPr lang="de-CH" sz="1600" dirty="0"/>
            <a:t>, </a:t>
          </a:r>
          <a:r>
            <a:rPr lang="de-CH" sz="1600" dirty="0" err="1"/>
            <a:t>normes</a:t>
          </a:r>
          <a:r>
            <a:rPr lang="de-CH" sz="1600" dirty="0"/>
            <a:t> &amp; </a:t>
          </a:r>
          <a:r>
            <a:rPr lang="de-CH" sz="1600" dirty="0" err="1"/>
            <a:t>subventions</a:t>
          </a:r>
          <a:endParaRPr lang="de-CH" sz="1600" dirty="0"/>
        </a:p>
      </dgm:t>
    </dgm:pt>
    <dgm:pt modelId="{83F86F10-52B0-466A-A98A-3914644FF789}" type="parTrans" cxnId="{BEB9F60F-0EF8-46D6-8055-F83AF3CCA059}">
      <dgm:prSet/>
      <dgm:spPr/>
      <dgm:t>
        <a:bodyPr/>
        <a:lstStyle/>
        <a:p>
          <a:endParaRPr lang="de-CH" sz="2000"/>
        </a:p>
      </dgm:t>
    </dgm:pt>
    <dgm:pt modelId="{D02BBF20-AF36-4F0C-B6C0-05DE7FA016AA}" type="sibTrans" cxnId="{BEB9F60F-0EF8-46D6-8055-F83AF3CCA059}">
      <dgm:prSet/>
      <dgm:spPr/>
      <dgm:t>
        <a:bodyPr/>
        <a:lstStyle/>
        <a:p>
          <a:endParaRPr lang="de-CH" sz="2000"/>
        </a:p>
      </dgm:t>
    </dgm:pt>
    <dgm:pt modelId="{D24ABB5C-AD42-4A79-A70C-FD42DE33FE93}">
      <dgm:prSet phldrT="[Text]" custT="1"/>
      <dgm:spPr/>
      <dgm:t>
        <a:bodyPr/>
        <a:lstStyle/>
        <a:p>
          <a:r>
            <a:rPr lang="de-CH" sz="1600" dirty="0"/>
            <a:t>Formation, </a:t>
          </a:r>
          <a:r>
            <a:rPr lang="de-CH" sz="1600" dirty="0" err="1"/>
            <a:t>connaissance</a:t>
          </a:r>
          <a:r>
            <a:rPr lang="de-CH" sz="1600" dirty="0"/>
            <a:t> &amp; </a:t>
          </a:r>
          <a:r>
            <a:rPr lang="de-CH" sz="1600" dirty="0" err="1"/>
            <a:t>transfert</a:t>
          </a:r>
          <a:r>
            <a:rPr lang="de-CH" sz="1600" dirty="0"/>
            <a:t> de </a:t>
          </a:r>
          <a:r>
            <a:rPr lang="de-CH" sz="1600" dirty="0" err="1"/>
            <a:t>technologie</a:t>
          </a:r>
          <a:endParaRPr lang="de-CH" sz="1600" dirty="0"/>
        </a:p>
      </dgm:t>
    </dgm:pt>
    <dgm:pt modelId="{D0FB3B98-8BA6-4683-A413-29660B11CEC3}" type="sibTrans" cxnId="{92325542-AFAA-46C3-96C3-1384CCBB9E4C}">
      <dgm:prSet/>
      <dgm:spPr/>
      <dgm:t>
        <a:bodyPr/>
        <a:lstStyle/>
        <a:p>
          <a:endParaRPr lang="de-CH" sz="2000"/>
        </a:p>
      </dgm:t>
    </dgm:pt>
    <dgm:pt modelId="{0D42CF5B-69BD-4F61-B457-73D770BEB48C}" type="parTrans" cxnId="{92325542-AFAA-46C3-96C3-1384CCBB9E4C}">
      <dgm:prSet/>
      <dgm:spPr/>
      <dgm:t>
        <a:bodyPr/>
        <a:lstStyle/>
        <a:p>
          <a:endParaRPr lang="de-CH" sz="2000"/>
        </a:p>
      </dgm:t>
    </dgm:pt>
    <dgm:pt modelId="{7561EB35-E917-487D-A0B3-F61BB61EF237}" type="pres">
      <dgm:prSet presAssocID="{26A76523-6C80-4045-A91E-5C438DC8FD4D}" presName="cycle" presStyleCnt="0">
        <dgm:presLayoutVars>
          <dgm:dir/>
          <dgm:resizeHandles val="exact"/>
        </dgm:presLayoutVars>
      </dgm:prSet>
      <dgm:spPr/>
    </dgm:pt>
    <dgm:pt modelId="{1B9DCE5D-58DE-41CB-AB1A-F85B1B8A0AA8}" type="pres">
      <dgm:prSet presAssocID="{51B72B6B-F5EA-4A35-B672-F0377C6D3894}" presName="dummy" presStyleCnt="0"/>
      <dgm:spPr/>
    </dgm:pt>
    <dgm:pt modelId="{F197849F-BAF2-486E-B804-B9DB6F92D059}" type="pres">
      <dgm:prSet presAssocID="{51B72B6B-F5EA-4A35-B672-F0377C6D3894}" presName="node" presStyleLbl="revTx" presStyleIdx="0" presStyleCnt="5">
        <dgm:presLayoutVars>
          <dgm:bulletEnabled val="1"/>
        </dgm:presLayoutVars>
      </dgm:prSet>
      <dgm:spPr/>
    </dgm:pt>
    <dgm:pt modelId="{0DE0B6AF-D9CE-4597-AAF4-4099C88C8628}" type="pres">
      <dgm:prSet presAssocID="{EBCCA0EE-250A-4ED0-8241-15B3DBB307D2}" presName="sibTrans" presStyleLbl="node1" presStyleIdx="0" presStyleCnt="5"/>
      <dgm:spPr/>
    </dgm:pt>
    <dgm:pt modelId="{E877B39A-7729-4ED8-BB05-880335A34C59}" type="pres">
      <dgm:prSet presAssocID="{5C120508-C3B9-4BBD-88E1-52C0A8E34828}" presName="dummy" presStyleCnt="0"/>
      <dgm:spPr/>
    </dgm:pt>
    <dgm:pt modelId="{EEBD1A3C-6E77-4843-9317-108BF54D3A75}" type="pres">
      <dgm:prSet presAssocID="{5C120508-C3B9-4BBD-88E1-52C0A8E34828}" presName="node" presStyleLbl="revTx" presStyleIdx="1" presStyleCnt="5">
        <dgm:presLayoutVars>
          <dgm:bulletEnabled val="1"/>
        </dgm:presLayoutVars>
      </dgm:prSet>
      <dgm:spPr/>
    </dgm:pt>
    <dgm:pt modelId="{555A812C-A759-4CE7-9B27-4CD8B61A47F4}" type="pres">
      <dgm:prSet presAssocID="{0B9F1D9B-3703-4BEE-A60A-AC1E7F7762BF}" presName="sibTrans" presStyleLbl="node1" presStyleIdx="1" presStyleCnt="5"/>
      <dgm:spPr/>
    </dgm:pt>
    <dgm:pt modelId="{AD5E4CA1-FE13-40B8-88BB-F05A8B840124}" type="pres">
      <dgm:prSet presAssocID="{9828142E-1B95-4171-B425-46AC3EEC54EE}" presName="dummy" presStyleCnt="0"/>
      <dgm:spPr/>
    </dgm:pt>
    <dgm:pt modelId="{2BD6F9B9-2BE5-416E-8BBC-7254066C074F}" type="pres">
      <dgm:prSet presAssocID="{9828142E-1B95-4171-B425-46AC3EEC54EE}" presName="node" presStyleLbl="revTx" presStyleIdx="2" presStyleCnt="5">
        <dgm:presLayoutVars>
          <dgm:bulletEnabled val="1"/>
        </dgm:presLayoutVars>
      </dgm:prSet>
      <dgm:spPr/>
    </dgm:pt>
    <dgm:pt modelId="{AA963C68-3CB0-4FFB-922A-352F0994C417}" type="pres">
      <dgm:prSet presAssocID="{467A2464-2D3F-4089-BC86-E9BE56A7BC9C}" presName="sibTrans" presStyleLbl="node1" presStyleIdx="2" presStyleCnt="5"/>
      <dgm:spPr/>
    </dgm:pt>
    <dgm:pt modelId="{1ED45937-9666-4891-AE99-B0197FA31B8B}" type="pres">
      <dgm:prSet presAssocID="{D24ABB5C-AD42-4A79-A70C-FD42DE33FE93}" presName="dummy" presStyleCnt="0"/>
      <dgm:spPr/>
    </dgm:pt>
    <dgm:pt modelId="{4FDCBC96-6A34-491D-B8F3-4E4CDAFF2FFF}" type="pres">
      <dgm:prSet presAssocID="{D24ABB5C-AD42-4A79-A70C-FD42DE33FE93}" presName="node" presStyleLbl="revTx" presStyleIdx="3" presStyleCnt="5" custScaleX="146627">
        <dgm:presLayoutVars>
          <dgm:bulletEnabled val="1"/>
        </dgm:presLayoutVars>
      </dgm:prSet>
      <dgm:spPr/>
    </dgm:pt>
    <dgm:pt modelId="{F06ECE42-8387-48A8-AB76-35A7957ECC29}" type="pres">
      <dgm:prSet presAssocID="{D0FB3B98-8BA6-4683-A413-29660B11CEC3}" presName="sibTrans" presStyleLbl="node1" presStyleIdx="3" presStyleCnt="5"/>
      <dgm:spPr/>
    </dgm:pt>
    <dgm:pt modelId="{A9AAD2BB-3D83-4206-AF64-A01504F720D5}" type="pres">
      <dgm:prSet presAssocID="{5A7A61B2-115C-4713-A311-0E98F553E8A5}" presName="dummy" presStyleCnt="0"/>
      <dgm:spPr/>
    </dgm:pt>
    <dgm:pt modelId="{5D4DD2F3-7C35-4BA1-B0B2-3886FDC2F24B}" type="pres">
      <dgm:prSet presAssocID="{5A7A61B2-115C-4713-A311-0E98F553E8A5}" presName="node" presStyleLbl="revTx" presStyleIdx="4" presStyleCnt="5" custScaleX="159886" custRadScaleRad="100732" custRadScaleInc="-41970">
        <dgm:presLayoutVars>
          <dgm:bulletEnabled val="1"/>
        </dgm:presLayoutVars>
      </dgm:prSet>
      <dgm:spPr/>
    </dgm:pt>
    <dgm:pt modelId="{2CAA34C5-B474-4B79-97C4-3CD7190FCB8F}" type="pres">
      <dgm:prSet presAssocID="{D02BBF20-AF36-4F0C-B6C0-05DE7FA016AA}" presName="sibTrans" presStyleLbl="node1" presStyleIdx="4" presStyleCnt="5"/>
      <dgm:spPr/>
    </dgm:pt>
  </dgm:ptLst>
  <dgm:cxnLst>
    <dgm:cxn modelId="{92B7FB09-4934-4A29-88A0-8D87E7220339}" type="presOf" srcId="{D0FB3B98-8BA6-4683-A413-29660B11CEC3}" destId="{F06ECE42-8387-48A8-AB76-35A7957ECC29}" srcOrd="0" destOrd="0" presId="urn:microsoft.com/office/officeart/2005/8/layout/cycle1"/>
    <dgm:cxn modelId="{BEB9F60F-0EF8-46D6-8055-F83AF3CCA059}" srcId="{26A76523-6C80-4045-A91E-5C438DC8FD4D}" destId="{5A7A61B2-115C-4713-A311-0E98F553E8A5}" srcOrd="4" destOrd="0" parTransId="{83F86F10-52B0-466A-A98A-3914644FF789}" sibTransId="{D02BBF20-AF36-4F0C-B6C0-05DE7FA016AA}"/>
    <dgm:cxn modelId="{B5338617-C816-45B6-A336-38FCC7F71163}" type="presOf" srcId="{5C120508-C3B9-4BBD-88E1-52C0A8E34828}" destId="{EEBD1A3C-6E77-4843-9317-108BF54D3A75}" srcOrd="0" destOrd="0" presId="urn:microsoft.com/office/officeart/2005/8/layout/cycle1"/>
    <dgm:cxn modelId="{39504C2F-11BB-47BB-9450-945E11C0A066}" type="presOf" srcId="{D24ABB5C-AD42-4A79-A70C-FD42DE33FE93}" destId="{4FDCBC96-6A34-491D-B8F3-4E4CDAFF2FFF}" srcOrd="0" destOrd="0" presId="urn:microsoft.com/office/officeart/2005/8/layout/cycle1"/>
    <dgm:cxn modelId="{D1A8A538-3988-4F89-B14F-82D19D61203A}" type="presOf" srcId="{26A76523-6C80-4045-A91E-5C438DC8FD4D}" destId="{7561EB35-E917-487D-A0B3-F61BB61EF237}" srcOrd="0" destOrd="0" presId="urn:microsoft.com/office/officeart/2005/8/layout/cycle1"/>
    <dgm:cxn modelId="{E6F0905C-81E6-48E5-89CB-426EBD319134}" type="presOf" srcId="{EBCCA0EE-250A-4ED0-8241-15B3DBB307D2}" destId="{0DE0B6AF-D9CE-4597-AAF4-4099C88C8628}" srcOrd="0" destOrd="0" presId="urn:microsoft.com/office/officeart/2005/8/layout/cycle1"/>
    <dgm:cxn modelId="{92325542-AFAA-46C3-96C3-1384CCBB9E4C}" srcId="{26A76523-6C80-4045-A91E-5C438DC8FD4D}" destId="{D24ABB5C-AD42-4A79-A70C-FD42DE33FE93}" srcOrd="3" destOrd="0" parTransId="{0D42CF5B-69BD-4F61-B457-73D770BEB48C}" sibTransId="{D0FB3B98-8BA6-4683-A413-29660B11CEC3}"/>
    <dgm:cxn modelId="{F963D066-6994-4052-9913-8D38255B9B65}" type="presOf" srcId="{51B72B6B-F5EA-4A35-B672-F0377C6D3894}" destId="{F197849F-BAF2-486E-B804-B9DB6F92D059}" srcOrd="0" destOrd="0" presId="urn:microsoft.com/office/officeart/2005/8/layout/cycle1"/>
    <dgm:cxn modelId="{853E5E4A-9EF3-470B-9B16-57465B9E24A5}" type="presOf" srcId="{9828142E-1B95-4171-B425-46AC3EEC54EE}" destId="{2BD6F9B9-2BE5-416E-8BBC-7254066C074F}" srcOrd="0" destOrd="0" presId="urn:microsoft.com/office/officeart/2005/8/layout/cycle1"/>
    <dgm:cxn modelId="{4D372958-0138-4ED9-A9AA-736D4438691C}" type="presOf" srcId="{0B9F1D9B-3703-4BEE-A60A-AC1E7F7762BF}" destId="{555A812C-A759-4CE7-9B27-4CD8B61A47F4}" srcOrd="0" destOrd="0" presId="urn:microsoft.com/office/officeart/2005/8/layout/cycle1"/>
    <dgm:cxn modelId="{28CDEB9F-80F2-44CF-B6E7-D09D33505DF0}" type="presOf" srcId="{467A2464-2D3F-4089-BC86-E9BE56A7BC9C}" destId="{AA963C68-3CB0-4FFB-922A-352F0994C417}" srcOrd="0" destOrd="0" presId="urn:microsoft.com/office/officeart/2005/8/layout/cycle1"/>
    <dgm:cxn modelId="{077576BA-B561-4884-8F20-2E95792C85BC}" srcId="{26A76523-6C80-4045-A91E-5C438DC8FD4D}" destId="{5C120508-C3B9-4BBD-88E1-52C0A8E34828}" srcOrd="1" destOrd="0" parTransId="{2CD54C4D-2E61-435E-A523-356A89AE0525}" sibTransId="{0B9F1D9B-3703-4BEE-A60A-AC1E7F7762BF}"/>
    <dgm:cxn modelId="{C40833CF-48DD-46D4-A5EC-75FA65AF855E}" srcId="{26A76523-6C80-4045-A91E-5C438DC8FD4D}" destId="{51B72B6B-F5EA-4A35-B672-F0377C6D3894}" srcOrd="0" destOrd="0" parTransId="{BF759F2D-32A9-43EF-BEB4-6B12D0AAFFA6}" sibTransId="{EBCCA0EE-250A-4ED0-8241-15B3DBB307D2}"/>
    <dgm:cxn modelId="{CAADE9D8-4C12-4443-B929-F8EFAE6B304F}" srcId="{26A76523-6C80-4045-A91E-5C438DC8FD4D}" destId="{9828142E-1B95-4171-B425-46AC3EEC54EE}" srcOrd="2" destOrd="0" parTransId="{ABEBDB59-A2E0-4196-9620-5BCFBA681F93}" sibTransId="{467A2464-2D3F-4089-BC86-E9BE56A7BC9C}"/>
    <dgm:cxn modelId="{3DCA59DA-AA3B-448E-B8CC-02DF6A7A897E}" type="presOf" srcId="{D02BBF20-AF36-4F0C-B6C0-05DE7FA016AA}" destId="{2CAA34C5-B474-4B79-97C4-3CD7190FCB8F}" srcOrd="0" destOrd="0" presId="urn:microsoft.com/office/officeart/2005/8/layout/cycle1"/>
    <dgm:cxn modelId="{7A1290E2-0C17-4765-89D8-AF343B23BF07}" type="presOf" srcId="{5A7A61B2-115C-4713-A311-0E98F553E8A5}" destId="{5D4DD2F3-7C35-4BA1-B0B2-3886FDC2F24B}" srcOrd="0" destOrd="0" presId="urn:microsoft.com/office/officeart/2005/8/layout/cycle1"/>
    <dgm:cxn modelId="{77050779-EBF2-466C-A661-C02AB20653D0}" type="presParOf" srcId="{7561EB35-E917-487D-A0B3-F61BB61EF237}" destId="{1B9DCE5D-58DE-41CB-AB1A-F85B1B8A0AA8}" srcOrd="0" destOrd="0" presId="urn:microsoft.com/office/officeart/2005/8/layout/cycle1"/>
    <dgm:cxn modelId="{7301E493-ED9A-400B-98A1-DA030D4605B2}" type="presParOf" srcId="{7561EB35-E917-487D-A0B3-F61BB61EF237}" destId="{F197849F-BAF2-486E-B804-B9DB6F92D059}" srcOrd="1" destOrd="0" presId="urn:microsoft.com/office/officeart/2005/8/layout/cycle1"/>
    <dgm:cxn modelId="{10EF8578-AE22-4701-A582-CB7271CFB447}" type="presParOf" srcId="{7561EB35-E917-487D-A0B3-F61BB61EF237}" destId="{0DE0B6AF-D9CE-4597-AAF4-4099C88C8628}" srcOrd="2" destOrd="0" presId="urn:microsoft.com/office/officeart/2005/8/layout/cycle1"/>
    <dgm:cxn modelId="{DDDE3ED6-F461-46A8-9C08-0246876BFC7D}" type="presParOf" srcId="{7561EB35-E917-487D-A0B3-F61BB61EF237}" destId="{E877B39A-7729-4ED8-BB05-880335A34C59}" srcOrd="3" destOrd="0" presId="urn:microsoft.com/office/officeart/2005/8/layout/cycle1"/>
    <dgm:cxn modelId="{6941413A-1B18-4712-8088-611D84DBA36E}" type="presParOf" srcId="{7561EB35-E917-487D-A0B3-F61BB61EF237}" destId="{EEBD1A3C-6E77-4843-9317-108BF54D3A75}" srcOrd="4" destOrd="0" presId="urn:microsoft.com/office/officeart/2005/8/layout/cycle1"/>
    <dgm:cxn modelId="{8C6C21F2-B847-42BD-A22D-87C472324DE5}" type="presParOf" srcId="{7561EB35-E917-487D-A0B3-F61BB61EF237}" destId="{555A812C-A759-4CE7-9B27-4CD8B61A47F4}" srcOrd="5" destOrd="0" presId="urn:microsoft.com/office/officeart/2005/8/layout/cycle1"/>
    <dgm:cxn modelId="{372EDEC0-8E2C-4B7E-8B93-7A8B924CFB8D}" type="presParOf" srcId="{7561EB35-E917-487D-A0B3-F61BB61EF237}" destId="{AD5E4CA1-FE13-40B8-88BB-F05A8B840124}" srcOrd="6" destOrd="0" presId="urn:microsoft.com/office/officeart/2005/8/layout/cycle1"/>
    <dgm:cxn modelId="{21DB336E-D7B9-4DD8-9E6B-92CF67B69DF9}" type="presParOf" srcId="{7561EB35-E917-487D-A0B3-F61BB61EF237}" destId="{2BD6F9B9-2BE5-416E-8BBC-7254066C074F}" srcOrd="7" destOrd="0" presId="urn:microsoft.com/office/officeart/2005/8/layout/cycle1"/>
    <dgm:cxn modelId="{FF971A99-D48A-4698-AE2F-ADB8C71E68E3}" type="presParOf" srcId="{7561EB35-E917-487D-A0B3-F61BB61EF237}" destId="{AA963C68-3CB0-4FFB-922A-352F0994C417}" srcOrd="8" destOrd="0" presId="urn:microsoft.com/office/officeart/2005/8/layout/cycle1"/>
    <dgm:cxn modelId="{8885A2E9-F22C-454E-A49D-5209F0156F91}" type="presParOf" srcId="{7561EB35-E917-487D-A0B3-F61BB61EF237}" destId="{1ED45937-9666-4891-AE99-B0197FA31B8B}" srcOrd="9" destOrd="0" presId="urn:microsoft.com/office/officeart/2005/8/layout/cycle1"/>
    <dgm:cxn modelId="{A4F03C12-C8FD-42CF-86F1-ED483F88CEA6}" type="presParOf" srcId="{7561EB35-E917-487D-A0B3-F61BB61EF237}" destId="{4FDCBC96-6A34-491D-B8F3-4E4CDAFF2FFF}" srcOrd="10" destOrd="0" presId="urn:microsoft.com/office/officeart/2005/8/layout/cycle1"/>
    <dgm:cxn modelId="{68BEE965-5408-43EB-9ED4-3F8F8D9F842D}" type="presParOf" srcId="{7561EB35-E917-487D-A0B3-F61BB61EF237}" destId="{F06ECE42-8387-48A8-AB76-35A7957ECC29}" srcOrd="11" destOrd="0" presId="urn:microsoft.com/office/officeart/2005/8/layout/cycle1"/>
    <dgm:cxn modelId="{BAB88EAD-3B32-4946-8D4E-3E26D9445772}" type="presParOf" srcId="{7561EB35-E917-487D-A0B3-F61BB61EF237}" destId="{A9AAD2BB-3D83-4206-AF64-A01504F720D5}" srcOrd="12" destOrd="0" presId="urn:microsoft.com/office/officeart/2005/8/layout/cycle1"/>
    <dgm:cxn modelId="{75FB6465-8891-4FA4-A9CD-1E5FDDBBB2A1}" type="presParOf" srcId="{7561EB35-E917-487D-A0B3-F61BB61EF237}" destId="{5D4DD2F3-7C35-4BA1-B0B2-3886FDC2F24B}" srcOrd="13" destOrd="0" presId="urn:microsoft.com/office/officeart/2005/8/layout/cycle1"/>
    <dgm:cxn modelId="{B8B9E041-AABA-4372-81AC-CDA1DC549CDB}" type="presParOf" srcId="{7561EB35-E917-487D-A0B3-F61BB61EF237}" destId="{2CAA34C5-B474-4B79-97C4-3CD7190FCB8F}"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97849F-BAF2-486E-B804-B9DB6F92D059}">
      <dsp:nvSpPr>
        <dsp:cNvPr id="0" name=""/>
        <dsp:cNvSpPr/>
      </dsp:nvSpPr>
      <dsp:spPr>
        <a:xfrm>
          <a:off x="3557330" y="29656"/>
          <a:ext cx="1036901" cy="1036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CH" sz="1600" kern="1200" dirty="0"/>
            <a:t>Atlas du </a:t>
          </a:r>
          <a:r>
            <a:rPr lang="de-CH" sz="1600" kern="1200" dirty="0" err="1"/>
            <a:t>sous-sol</a:t>
          </a:r>
          <a:r>
            <a:rPr lang="de-CH" sz="1600" kern="1200" dirty="0"/>
            <a:t> (GIS)</a:t>
          </a:r>
        </a:p>
      </dsp:txBody>
      <dsp:txXfrm>
        <a:off x="3557330" y="29656"/>
        <a:ext cx="1036901" cy="1036901"/>
      </dsp:txXfrm>
    </dsp:sp>
    <dsp:sp modelId="{0DE0B6AF-D9CE-4597-AAF4-4099C88C8628}">
      <dsp:nvSpPr>
        <dsp:cNvPr id="0" name=""/>
        <dsp:cNvSpPr/>
      </dsp:nvSpPr>
      <dsp:spPr>
        <a:xfrm>
          <a:off x="1118499" y="-300"/>
          <a:ext cx="3887218" cy="3887218"/>
        </a:xfrm>
        <a:prstGeom prst="circularArrow">
          <a:avLst>
            <a:gd name="adj1" fmla="val 5202"/>
            <a:gd name="adj2" fmla="val 336015"/>
            <a:gd name="adj3" fmla="val 21292827"/>
            <a:gd name="adj4" fmla="val 19766602"/>
            <a:gd name="adj5" fmla="val 606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BD1A3C-6E77-4843-9317-108BF54D3A75}">
      <dsp:nvSpPr>
        <dsp:cNvPr id="0" name=""/>
        <dsp:cNvSpPr/>
      </dsp:nvSpPr>
      <dsp:spPr>
        <a:xfrm>
          <a:off x="4183815" y="1957777"/>
          <a:ext cx="1036901" cy="1036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CH" sz="1600" kern="1200" dirty="0" err="1"/>
            <a:t>Demande</a:t>
          </a:r>
          <a:r>
            <a:rPr lang="de-CH" sz="1600" kern="1200" dirty="0"/>
            <a:t> en </a:t>
          </a:r>
          <a:r>
            <a:rPr lang="de-CH" sz="1600" kern="1200" dirty="0" err="1"/>
            <a:t>chaleur</a:t>
          </a:r>
          <a:r>
            <a:rPr lang="de-CH" sz="1600" kern="1200" dirty="0"/>
            <a:t> et </a:t>
          </a:r>
          <a:r>
            <a:rPr lang="de-CH" sz="1600" kern="1200" dirty="0" err="1"/>
            <a:t>froid</a:t>
          </a:r>
          <a:endParaRPr lang="de-CH" sz="1600" kern="1200" dirty="0"/>
        </a:p>
      </dsp:txBody>
      <dsp:txXfrm>
        <a:off x="4183815" y="1957777"/>
        <a:ext cx="1036901" cy="1036901"/>
      </dsp:txXfrm>
    </dsp:sp>
    <dsp:sp modelId="{555A812C-A759-4CE7-9B27-4CD8B61A47F4}">
      <dsp:nvSpPr>
        <dsp:cNvPr id="0" name=""/>
        <dsp:cNvSpPr/>
      </dsp:nvSpPr>
      <dsp:spPr>
        <a:xfrm>
          <a:off x="1118499" y="-300"/>
          <a:ext cx="3887218" cy="3887218"/>
        </a:xfrm>
        <a:prstGeom prst="circularArrow">
          <a:avLst>
            <a:gd name="adj1" fmla="val 5202"/>
            <a:gd name="adj2" fmla="val 336015"/>
            <a:gd name="adj3" fmla="val 4014268"/>
            <a:gd name="adj4" fmla="val 2253827"/>
            <a:gd name="adj5" fmla="val 6068"/>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D6F9B9-2BE5-416E-8BBC-7254066C074F}">
      <dsp:nvSpPr>
        <dsp:cNvPr id="0" name=""/>
        <dsp:cNvSpPr/>
      </dsp:nvSpPr>
      <dsp:spPr>
        <a:xfrm>
          <a:off x="2543657" y="3149421"/>
          <a:ext cx="1036901" cy="1036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CH" sz="1600" kern="1200" dirty="0" err="1"/>
            <a:t>Stratégie</a:t>
          </a:r>
          <a:r>
            <a:rPr lang="de-CH" sz="1600" kern="1200" dirty="0"/>
            <a:t> à </a:t>
          </a:r>
          <a:r>
            <a:rPr lang="de-CH" sz="1600" kern="1200" dirty="0" err="1"/>
            <a:t>moyen</a:t>
          </a:r>
          <a:r>
            <a:rPr lang="de-CH" sz="1600" kern="1200" dirty="0"/>
            <a:t> et </a:t>
          </a:r>
          <a:r>
            <a:rPr lang="de-CH" sz="1600" kern="1200" dirty="0" err="1"/>
            <a:t>long</a:t>
          </a:r>
          <a:r>
            <a:rPr lang="de-CH" sz="1600" kern="1200" dirty="0"/>
            <a:t>-terme</a:t>
          </a:r>
        </a:p>
      </dsp:txBody>
      <dsp:txXfrm>
        <a:off x="2543657" y="3149421"/>
        <a:ext cx="1036901" cy="1036901"/>
      </dsp:txXfrm>
    </dsp:sp>
    <dsp:sp modelId="{AA963C68-3CB0-4FFB-922A-352F0994C417}">
      <dsp:nvSpPr>
        <dsp:cNvPr id="0" name=""/>
        <dsp:cNvSpPr/>
      </dsp:nvSpPr>
      <dsp:spPr>
        <a:xfrm>
          <a:off x="1118499" y="-300"/>
          <a:ext cx="3887218" cy="3887218"/>
        </a:xfrm>
        <a:prstGeom prst="circularArrow">
          <a:avLst>
            <a:gd name="adj1" fmla="val 5202"/>
            <a:gd name="adj2" fmla="val 336015"/>
            <a:gd name="adj3" fmla="val 8210158"/>
            <a:gd name="adj4" fmla="val 6449717"/>
            <a:gd name="adj5" fmla="val 6068"/>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DCBC96-6A34-491D-B8F3-4E4CDAFF2FFF}">
      <dsp:nvSpPr>
        <dsp:cNvPr id="0" name=""/>
        <dsp:cNvSpPr/>
      </dsp:nvSpPr>
      <dsp:spPr>
        <a:xfrm>
          <a:off x="661762" y="1957777"/>
          <a:ext cx="1520378" cy="1036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CH" sz="1600" kern="1200" dirty="0"/>
            <a:t>Formation, </a:t>
          </a:r>
          <a:r>
            <a:rPr lang="de-CH" sz="1600" kern="1200" dirty="0" err="1"/>
            <a:t>connaissance</a:t>
          </a:r>
          <a:r>
            <a:rPr lang="de-CH" sz="1600" kern="1200" dirty="0"/>
            <a:t> &amp; </a:t>
          </a:r>
          <a:r>
            <a:rPr lang="de-CH" sz="1600" kern="1200" dirty="0" err="1"/>
            <a:t>transfert</a:t>
          </a:r>
          <a:r>
            <a:rPr lang="de-CH" sz="1600" kern="1200" dirty="0"/>
            <a:t> de </a:t>
          </a:r>
          <a:r>
            <a:rPr lang="de-CH" sz="1600" kern="1200" dirty="0" err="1"/>
            <a:t>technologie</a:t>
          </a:r>
          <a:endParaRPr lang="de-CH" sz="1600" kern="1200" dirty="0"/>
        </a:p>
      </dsp:txBody>
      <dsp:txXfrm>
        <a:off x="661762" y="1957777"/>
        <a:ext cx="1520378" cy="1036901"/>
      </dsp:txXfrm>
    </dsp:sp>
    <dsp:sp modelId="{F06ECE42-8387-48A8-AB76-35A7957ECC29}">
      <dsp:nvSpPr>
        <dsp:cNvPr id="0" name=""/>
        <dsp:cNvSpPr/>
      </dsp:nvSpPr>
      <dsp:spPr>
        <a:xfrm>
          <a:off x="1117953" y="-31562"/>
          <a:ext cx="3887218" cy="3887218"/>
        </a:xfrm>
        <a:prstGeom prst="circularArrow">
          <a:avLst>
            <a:gd name="adj1" fmla="val 5202"/>
            <a:gd name="adj2" fmla="val 336015"/>
            <a:gd name="adj3" fmla="val 11804255"/>
            <a:gd name="adj4" fmla="val 10708829"/>
            <a:gd name="adj5" fmla="val 6068"/>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4DD2F3-7C35-4BA1-B0B2-3886FDC2F24B}">
      <dsp:nvSpPr>
        <dsp:cNvPr id="0" name=""/>
        <dsp:cNvSpPr/>
      </dsp:nvSpPr>
      <dsp:spPr>
        <a:xfrm>
          <a:off x="982017" y="219694"/>
          <a:ext cx="1657860" cy="1036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de-CH" sz="1600" kern="1200" dirty="0"/>
            <a:t>Cadre </a:t>
          </a:r>
          <a:r>
            <a:rPr lang="de-CH" sz="1600" kern="1200" dirty="0" err="1"/>
            <a:t>légal</a:t>
          </a:r>
          <a:r>
            <a:rPr lang="de-CH" sz="1600" kern="1200" dirty="0"/>
            <a:t>, </a:t>
          </a:r>
          <a:r>
            <a:rPr lang="de-CH" sz="1600" kern="1200" dirty="0" err="1"/>
            <a:t>labels</a:t>
          </a:r>
          <a:r>
            <a:rPr lang="de-CH" sz="1600" kern="1200" dirty="0"/>
            <a:t>, </a:t>
          </a:r>
          <a:r>
            <a:rPr lang="de-CH" sz="1600" kern="1200" dirty="0" err="1"/>
            <a:t>normes</a:t>
          </a:r>
          <a:r>
            <a:rPr lang="de-CH" sz="1600" kern="1200" dirty="0"/>
            <a:t> &amp; </a:t>
          </a:r>
          <a:r>
            <a:rPr lang="de-CH" sz="1600" kern="1200" dirty="0" err="1"/>
            <a:t>subventions</a:t>
          </a:r>
          <a:endParaRPr lang="de-CH" sz="1600" kern="1200" dirty="0"/>
        </a:p>
      </dsp:txBody>
      <dsp:txXfrm>
        <a:off x="982017" y="219694"/>
        <a:ext cx="1657860" cy="1036901"/>
      </dsp:txXfrm>
    </dsp:sp>
    <dsp:sp modelId="{2CAA34C5-B474-4B79-97C4-3CD7190FCB8F}">
      <dsp:nvSpPr>
        <dsp:cNvPr id="0" name=""/>
        <dsp:cNvSpPr/>
      </dsp:nvSpPr>
      <dsp:spPr>
        <a:xfrm>
          <a:off x="1094945" y="-7545"/>
          <a:ext cx="3887218" cy="3887218"/>
        </a:xfrm>
        <a:prstGeom prst="circularArrow">
          <a:avLst>
            <a:gd name="adj1" fmla="val 5202"/>
            <a:gd name="adj2" fmla="val 336015"/>
            <a:gd name="adj3" fmla="val 16914383"/>
            <a:gd name="adj4" fmla="val 15398025"/>
            <a:gd name="adj5" fmla="val 6068"/>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D6EA4E-4753-0B41-8109-526B53F8DED8}" type="datetimeFigureOut">
              <a:rPr lang="fr-FR" smtClean="0"/>
              <a:t>02/04/2025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2B2AA6-0E64-F344-A62B-8F710C8DE133}" type="slidenum">
              <a:rPr lang="fr-FR" smtClean="0"/>
              <a:t>‹N°›</a:t>
            </a:fld>
            <a:endParaRPr lang="fr-FR"/>
          </a:p>
        </p:txBody>
      </p:sp>
    </p:spTree>
    <p:extLst>
      <p:ext uri="{BB962C8B-B14F-4D97-AF65-F5344CB8AC3E}">
        <p14:creationId xmlns:p14="http://schemas.microsoft.com/office/powerpoint/2010/main" val="160938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72B2AA6-0E64-F344-A62B-8F710C8DE133}" type="slidenum">
              <a:rPr lang="fr-FR" smtClean="0"/>
              <a:t>1</a:t>
            </a:fld>
            <a:endParaRPr lang="fr-FR"/>
          </a:p>
        </p:txBody>
      </p:sp>
    </p:spTree>
    <p:extLst>
      <p:ext uri="{BB962C8B-B14F-4D97-AF65-F5344CB8AC3E}">
        <p14:creationId xmlns:p14="http://schemas.microsoft.com/office/powerpoint/2010/main" val="935475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634A3-2CD2-EFF8-F4A7-EA953E299FB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F842556-822D-FA10-6845-6442DB9D157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DED811E-0A4D-2E7A-CDBD-961244828608}"/>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21345FF-A30C-8207-AE84-8AB1C5F2D248}"/>
              </a:ext>
            </a:extLst>
          </p:cNvPr>
          <p:cNvSpPr>
            <a:spLocks noGrp="1"/>
          </p:cNvSpPr>
          <p:nvPr>
            <p:ph type="sldNum" sz="quarter" idx="5"/>
          </p:nvPr>
        </p:nvSpPr>
        <p:spPr/>
        <p:txBody>
          <a:bodyPr/>
          <a:lstStyle/>
          <a:p>
            <a:fld id="{8ADF2C3B-CA45-4175-9520-CE406756BE8A}" type="slidenum">
              <a:rPr lang="fr-FR" smtClean="0"/>
              <a:t>14</a:t>
            </a:fld>
            <a:endParaRPr lang="fr-FR"/>
          </a:p>
        </p:txBody>
      </p:sp>
    </p:spTree>
    <p:extLst>
      <p:ext uri="{BB962C8B-B14F-4D97-AF65-F5344CB8AC3E}">
        <p14:creationId xmlns:p14="http://schemas.microsoft.com/office/powerpoint/2010/main" val="881067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ADF2C3B-CA45-4175-9520-CE406756BE8A}" type="slidenum">
              <a:rPr lang="fr-FR" smtClean="0"/>
              <a:t>15</a:t>
            </a:fld>
            <a:endParaRPr lang="fr-FR"/>
          </a:p>
        </p:txBody>
      </p:sp>
    </p:spTree>
    <p:extLst>
      <p:ext uri="{BB962C8B-B14F-4D97-AF65-F5344CB8AC3E}">
        <p14:creationId xmlns:p14="http://schemas.microsoft.com/office/powerpoint/2010/main" val="3428521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ADF2C3B-CA45-4175-9520-CE406756BE8A}" type="slidenum">
              <a:rPr lang="fr-FR" smtClean="0"/>
              <a:t>16</a:t>
            </a:fld>
            <a:endParaRPr lang="fr-FR"/>
          </a:p>
        </p:txBody>
      </p:sp>
    </p:spTree>
    <p:extLst>
      <p:ext uri="{BB962C8B-B14F-4D97-AF65-F5344CB8AC3E}">
        <p14:creationId xmlns:p14="http://schemas.microsoft.com/office/powerpoint/2010/main" val="767703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EC07A-DA92-E73F-6212-705ACA1C866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EE87AD7-A6AA-D5BF-4B60-E81A19804B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71DF192-9CE3-69A2-94A0-0A0760A580F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4C135888-B852-7FB7-B867-E4836D2E4BEF}"/>
              </a:ext>
            </a:extLst>
          </p:cNvPr>
          <p:cNvSpPr>
            <a:spLocks noGrp="1"/>
          </p:cNvSpPr>
          <p:nvPr>
            <p:ph type="sldNum" sz="quarter" idx="5"/>
          </p:nvPr>
        </p:nvSpPr>
        <p:spPr/>
        <p:txBody>
          <a:bodyPr/>
          <a:lstStyle/>
          <a:p>
            <a:fld id="{8ADF2C3B-CA45-4175-9520-CE406756BE8A}" type="slidenum">
              <a:rPr lang="fr-FR" smtClean="0"/>
              <a:t>17</a:t>
            </a:fld>
            <a:endParaRPr lang="fr-FR"/>
          </a:p>
        </p:txBody>
      </p:sp>
    </p:spTree>
    <p:extLst>
      <p:ext uri="{BB962C8B-B14F-4D97-AF65-F5344CB8AC3E}">
        <p14:creationId xmlns:p14="http://schemas.microsoft.com/office/powerpoint/2010/main" val="3314417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ADF2C3B-CA45-4175-9520-CE406756BE8A}" type="slidenum">
              <a:rPr lang="fr-FR" smtClean="0"/>
              <a:t>18</a:t>
            </a:fld>
            <a:endParaRPr lang="fr-FR"/>
          </a:p>
        </p:txBody>
      </p:sp>
    </p:spTree>
    <p:extLst>
      <p:ext uri="{BB962C8B-B14F-4D97-AF65-F5344CB8AC3E}">
        <p14:creationId xmlns:p14="http://schemas.microsoft.com/office/powerpoint/2010/main" val="4170522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ADF2C3B-CA45-4175-9520-CE406756BE8A}" type="slidenum">
              <a:rPr lang="fr-FR" smtClean="0"/>
              <a:t>19</a:t>
            </a:fld>
            <a:endParaRPr lang="fr-FR"/>
          </a:p>
        </p:txBody>
      </p:sp>
    </p:spTree>
    <p:extLst>
      <p:ext uri="{BB962C8B-B14F-4D97-AF65-F5344CB8AC3E}">
        <p14:creationId xmlns:p14="http://schemas.microsoft.com/office/powerpoint/2010/main" val="1866783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ADF2C3B-CA45-4175-9520-CE406756BE8A}" type="slidenum">
              <a:rPr lang="fr-FR" smtClean="0"/>
              <a:t>20</a:t>
            </a:fld>
            <a:endParaRPr lang="fr-FR"/>
          </a:p>
        </p:txBody>
      </p:sp>
    </p:spTree>
    <p:extLst>
      <p:ext uri="{BB962C8B-B14F-4D97-AF65-F5344CB8AC3E}">
        <p14:creationId xmlns:p14="http://schemas.microsoft.com/office/powerpoint/2010/main" val="903518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ADF2C3B-CA45-4175-9520-CE406756BE8A}" type="slidenum">
              <a:rPr lang="fr-FR" smtClean="0"/>
              <a:t>21</a:t>
            </a:fld>
            <a:endParaRPr lang="fr-FR"/>
          </a:p>
        </p:txBody>
      </p:sp>
    </p:spTree>
    <p:extLst>
      <p:ext uri="{BB962C8B-B14F-4D97-AF65-F5344CB8AC3E}">
        <p14:creationId xmlns:p14="http://schemas.microsoft.com/office/powerpoint/2010/main" val="1804848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EE238-004F-1AEF-1243-D856F95A570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DB148DE-10C5-8D82-DF95-5E421F25195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ECA52C8-7FD4-8D23-AC56-C0D4A48073C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B083EA4-6DC6-5610-E40E-609142E72859}"/>
              </a:ext>
            </a:extLst>
          </p:cNvPr>
          <p:cNvSpPr>
            <a:spLocks noGrp="1"/>
          </p:cNvSpPr>
          <p:nvPr>
            <p:ph type="sldNum" sz="quarter" idx="5"/>
          </p:nvPr>
        </p:nvSpPr>
        <p:spPr/>
        <p:txBody>
          <a:bodyPr/>
          <a:lstStyle/>
          <a:p>
            <a:fld id="{372B2AA6-0E64-F344-A62B-8F710C8DE133}" type="slidenum">
              <a:rPr lang="fr-FR" smtClean="0"/>
              <a:t>23</a:t>
            </a:fld>
            <a:endParaRPr lang="fr-FR"/>
          </a:p>
        </p:txBody>
      </p:sp>
    </p:spTree>
    <p:extLst>
      <p:ext uri="{BB962C8B-B14F-4D97-AF65-F5344CB8AC3E}">
        <p14:creationId xmlns:p14="http://schemas.microsoft.com/office/powerpoint/2010/main" val="10401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72B2AA6-0E64-F344-A62B-8F710C8DE133}" type="slidenum">
              <a:rPr lang="fr-FR" smtClean="0"/>
              <a:t>24</a:t>
            </a:fld>
            <a:endParaRPr lang="fr-FR"/>
          </a:p>
        </p:txBody>
      </p:sp>
    </p:spTree>
    <p:extLst>
      <p:ext uri="{BB962C8B-B14F-4D97-AF65-F5344CB8AC3E}">
        <p14:creationId xmlns:p14="http://schemas.microsoft.com/office/powerpoint/2010/main" val="348671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8ADF2C3B-CA45-4175-9520-CE406756BE8A}" type="slidenum">
              <a:rPr lang="fr-FR" smtClean="0"/>
              <a:t>6</a:t>
            </a:fld>
            <a:endParaRPr lang="fr-FR"/>
          </a:p>
        </p:txBody>
      </p:sp>
      <p:sp>
        <p:nvSpPr>
          <p:cNvPr id="6" name="Espace réservé des notes 5">
            <a:extLst>
              <a:ext uri="{FF2B5EF4-FFF2-40B4-BE49-F238E27FC236}">
                <a16:creationId xmlns:a16="http://schemas.microsoft.com/office/drawing/2014/main" id="{6FC0DCC3-D2FE-589F-C375-0F9C57A414B7}"/>
              </a:ext>
            </a:extLst>
          </p:cNvPr>
          <p:cNvSpPr>
            <a:spLocks noGrp="1"/>
          </p:cNvSpPr>
          <p:nvPr>
            <p:ph type="body" sz="quarter" idx="3"/>
          </p:nvPr>
        </p:nvSpPr>
        <p:spPr/>
        <p:txBody>
          <a:bodyPr/>
          <a:lstStyle/>
          <a:p>
            <a:endParaRPr lang="fr-FR"/>
          </a:p>
        </p:txBody>
      </p:sp>
    </p:spTree>
    <p:extLst>
      <p:ext uri="{BB962C8B-B14F-4D97-AF65-F5344CB8AC3E}">
        <p14:creationId xmlns:p14="http://schemas.microsoft.com/office/powerpoint/2010/main" val="1996945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724F1-0306-62E6-8056-B51CB28C69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6B7E001-4C33-7086-82A1-F2022F62048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F521458-E13A-6796-F379-A32707DD17A8}"/>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0A7E873-F719-6193-544C-2AE31CA0671B}"/>
              </a:ext>
            </a:extLst>
          </p:cNvPr>
          <p:cNvSpPr>
            <a:spLocks noGrp="1"/>
          </p:cNvSpPr>
          <p:nvPr>
            <p:ph type="sldNum" sz="quarter" idx="5"/>
          </p:nvPr>
        </p:nvSpPr>
        <p:spPr/>
        <p:txBody>
          <a:bodyPr/>
          <a:lstStyle/>
          <a:p>
            <a:fld id="{372B2AA6-0E64-F344-A62B-8F710C8DE133}" type="slidenum">
              <a:rPr lang="fr-FR" smtClean="0"/>
              <a:t>26</a:t>
            </a:fld>
            <a:endParaRPr lang="fr-FR"/>
          </a:p>
        </p:txBody>
      </p:sp>
    </p:spTree>
    <p:extLst>
      <p:ext uri="{BB962C8B-B14F-4D97-AF65-F5344CB8AC3E}">
        <p14:creationId xmlns:p14="http://schemas.microsoft.com/office/powerpoint/2010/main" val="3479572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64F7615-74F1-4F3C-8361-1DC6FDC559A5}" type="slidenum">
              <a:rPr lang="fr-FR" smtClean="0"/>
              <a:t>27</a:t>
            </a:fld>
            <a:endParaRPr lang="fr-FR"/>
          </a:p>
        </p:txBody>
      </p:sp>
    </p:spTree>
    <p:extLst>
      <p:ext uri="{BB962C8B-B14F-4D97-AF65-F5344CB8AC3E}">
        <p14:creationId xmlns:p14="http://schemas.microsoft.com/office/powerpoint/2010/main" val="2575434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72B2AA6-0E64-F344-A62B-8F710C8DE133}" type="slidenum">
              <a:rPr lang="fr-FR" smtClean="0"/>
              <a:t>28</a:t>
            </a:fld>
            <a:endParaRPr lang="fr-FR"/>
          </a:p>
        </p:txBody>
      </p:sp>
    </p:spTree>
    <p:extLst>
      <p:ext uri="{BB962C8B-B14F-4D97-AF65-F5344CB8AC3E}">
        <p14:creationId xmlns:p14="http://schemas.microsoft.com/office/powerpoint/2010/main" val="2264988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72B2AA6-0E64-F344-A62B-8F710C8DE133}" type="slidenum">
              <a:rPr lang="fr-FR" smtClean="0"/>
              <a:t>31</a:t>
            </a:fld>
            <a:endParaRPr lang="fr-FR"/>
          </a:p>
        </p:txBody>
      </p:sp>
    </p:spTree>
    <p:extLst>
      <p:ext uri="{BB962C8B-B14F-4D97-AF65-F5344CB8AC3E}">
        <p14:creationId xmlns:p14="http://schemas.microsoft.com/office/powerpoint/2010/main" val="4103543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06CA479-D300-4E42-9536-BF254D3CB319}" type="slidenum">
              <a:rPr lang="fr-FR" smtClean="0"/>
              <a:t>36</a:t>
            </a:fld>
            <a:endParaRPr lang="fr-FR"/>
          </a:p>
        </p:txBody>
      </p:sp>
    </p:spTree>
    <p:extLst>
      <p:ext uri="{BB962C8B-B14F-4D97-AF65-F5344CB8AC3E}">
        <p14:creationId xmlns:p14="http://schemas.microsoft.com/office/powerpoint/2010/main" val="19211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06CA479-D300-4E42-9536-BF254D3CB319}" type="slidenum">
              <a:rPr lang="fr-FR" smtClean="0"/>
              <a:t>37</a:t>
            </a:fld>
            <a:endParaRPr lang="fr-FR"/>
          </a:p>
        </p:txBody>
      </p:sp>
    </p:spTree>
    <p:extLst>
      <p:ext uri="{BB962C8B-B14F-4D97-AF65-F5344CB8AC3E}">
        <p14:creationId xmlns:p14="http://schemas.microsoft.com/office/powerpoint/2010/main" val="2294576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lang="fr-CH"/>
          </a:p>
          <a:p>
            <a:pPr marL="628650" marR="0" lvl="1" indent="-171450" algn="l" defTabSz="914400">
              <a:lnSpc>
                <a:spcPct val="100000"/>
              </a:lnSpc>
              <a:spcBef>
                <a:spcPts val="0"/>
              </a:spcBef>
              <a:spcAft>
                <a:spcPts val="0"/>
              </a:spcAft>
              <a:buClrTx/>
              <a:buSzTx/>
              <a:buFontTx/>
              <a:buChar char="-"/>
              <a:defRPr/>
            </a:pPr>
            <a:endParaRPr lang="fr-CH"/>
          </a:p>
          <a:p>
            <a:pPr marL="628650" lvl="1" indent="-171450">
              <a:buFontTx/>
              <a:buChar char="-"/>
              <a:defRPr/>
            </a:pPr>
            <a:endParaRPr lang="fr-CH"/>
          </a:p>
        </p:txBody>
      </p:sp>
      <p:sp>
        <p:nvSpPr>
          <p:cNvPr id="4" name="Espace réservé du numéro de diapositive 3"/>
          <p:cNvSpPr>
            <a:spLocks noGrp="1"/>
          </p:cNvSpPr>
          <p:nvPr>
            <p:ph type="sldNum" sz="quarter" idx="5"/>
          </p:nvPr>
        </p:nvSpPr>
        <p:spPr bwMode="auto"/>
        <p:txBody>
          <a:bodyPr/>
          <a:lstStyle/>
          <a:p>
            <a:pPr>
              <a:defRPr/>
            </a:pPr>
            <a:fld id="{6249C367-16AA-D348-BC59-6F44D7A98A32}" type="slidenum">
              <a:rPr lang="fr-CH"/>
              <a:t>38</a:t>
            </a:fld>
            <a:endParaRPr lang="fr-CH"/>
          </a:p>
        </p:txBody>
      </p:sp>
    </p:spTree>
    <p:extLst>
      <p:ext uri="{BB962C8B-B14F-4D97-AF65-F5344CB8AC3E}">
        <p14:creationId xmlns:p14="http://schemas.microsoft.com/office/powerpoint/2010/main" val="404577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lang="fr-CH"/>
          </a:p>
          <a:p>
            <a:pPr marL="628650" marR="0" lvl="1" indent="-171450" algn="l" defTabSz="914400">
              <a:lnSpc>
                <a:spcPct val="100000"/>
              </a:lnSpc>
              <a:spcBef>
                <a:spcPts val="0"/>
              </a:spcBef>
              <a:spcAft>
                <a:spcPts val="0"/>
              </a:spcAft>
              <a:buClrTx/>
              <a:buSzTx/>
              <a:buFontTx/>
              <a:buChar char="-"/>
              <a:defRPr/>
            </a:pPr>
            <a:endParaRPr lang="fr-CH"/>
          </a:p>
          <a:p>
            <a:pPr marL="628650" lvl="1" indent="-171450">
              <a:buFontTx/>
              <a:buChar char="-"/>
              <a:defRPr/>
            </a:pPr>
            <a:endParaRPr lang="fr-CH"/>
          </a:p>
        </p:txBody>
      </p:sp>
      <p:sp>
        <p:nvSpPr>
          <p:cNvPr id="4" name="Espace réservé du numéro de diapositive 3"/>
          <p:cNvSpPr>
            <a:spLocks noGrp="1"/>
          </p:cNvSpPr>
          <p:nvPr>
            <p:ph type="sldNum" sz="quarter" idx="5"/>
          </p:nvPr>
        </p:nvSpPr>
        <p:spPr bwMode="auto"/>
        <p:txBody>
          <a:bodyPr/>
          <a:lstStyle/>
          <a:p>
            <a:pPr>
              <a:defRPr/>
            </a:pPr>
            <a:fld id="{6249C367-16AA-D348-BC59-6F44D7A98A32}" type="slidenum">
              <a:rPr lang="fr-CH"/>
              <a:t>39</a:t>
            </a:fld>
            <a:endParaRPr lang="fr-CH"/>
          </a:p>
        </p:txBody>
      </p:sp>
    </p:spTree>
    <p:extLst>
      <p:ext uri="{BB962C8B-B14F-4D97-AF65-F5344CB8AC3E}">
        <p14:creationId xmlns:p14="http://schemas.microsoft.com/office/powerpoint/2010/main" val="650697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lang="fr-CH"/>
          </a:p>
          <a:p>
            <a:pPr marL="628650" marR="0" lvl="1" indent="-171450" algn="l" defTabSz="914400">
              <a:lnSpc>
                <a:spcPct val="100000"/>
              </a:lnSpc>
              <a:spcBef>
                <a:spcPts val="0"/>
              </a:spcBef>
              <a:spcAft>
                <a:spcPts val="0"/>
              </a:spcAft>
              <a:buClrTx/>
              <a:buSzTx/>
              <a:buFontTx/>
              <a:buChar char="-"/>
              <a:defRPr/>
            </a:pPr>
            <a:endParaRPr lang="fr-CH"/>
          </a:p>
          <a:p>
            <a:pPr marL="628650" lvl="1" indent="-171450">
              <a:buFontTx/>
              <a:buChar char="-"/>
              <a:defRPr/>
            </a:pPr>
            <a:endParaRPr lang="fr-CH"/>
          </a:p>
        </p:txBody>
      </p:sp>
      <p:sp>
        <p:nvSpPr>
          <p:cNvPr id="4" name="Espace réservé du numéro de diapositive 3"/>
          <p:cNvSpPr>
            <a:spLocks noGrp="1"/>
          </p:cNvSpPr>
          <p:nvPr>
            <p:ph type="sldNum" sz="quarter" idx="5"/>
          </p:nvPr>
        </p:nvSpPr>
        <p:spPr bwMode="auto"/>
        <p:txBody>
          <a:bodyPr/>
          <a:lstStyle/>
          <a:p>
            <a:pPr>
              <a:defRPr/>
            </a:pPr>
            <a:fld id="{6249C367-16AA-D348-BC59-6F44D7A98A32}" type="slidenum">
              <a:rPr lang="fr-CH"/>
              <a:t>40</a:t>
            </a:fld>
            <a:endParaRPr lang="fr-CH"/>
          </a:p>
        </p:txBody>
      </p:sp>
    </p:spTree>
    <p:extLst>
      <p:ext uri="{BB962C8B-B14F-4D97-AF65-F5344CB8AC3E}">
        <p14:creationId xmlns:p14="http://schemas.microsoft.com/office/powerpoint/2010/main" val="1418295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6249C367-16AA-D348-BC59-6F44D7A98A32}" type="slidenum">
              <a:rPr lang="fr-CH" smtClean="0"/>
              <a:t>41</a:t>
            </a:fld>
            <a:endParaRPr lang="fr-CH"/>
          </a:p>
        </p:txBody>
      </p:sp>
    </p:spTree>
    <p:extLst>
      <p:ext uri="{BB962C8B-B14F-4D97-AF65-F5344CB8AC3E}">
        <p14:creationId xmlns:p14="http://schemas.microsoft.com/office/powerpoint/2010/main" val="3357655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8ADF2C3B-CA45-4175-9520-CE406756BE8A}" type="slidenum">
              <a:rPr lang="fr-FR" smtClean="0"/>
              <a:t>7</a:t>
            </a:fld>
            <a:endParaRPr lang="fr-FR"/>
          </a:p>
        </p:txBody>
      </p:sp>
      <p:sp>
        <p:nvSpPr>
          <p:cNvPr id="6" name="Espace réservé des notes 5">
            <a:extLst>
              <a:ext uri="{FF2B5EF4-FFF2-40B4-BE49-F238E27FC236}">
                <a16:creationId xmlns:a16="http://schemas.microsoft.com/office/drawing/2014/main" id="{C1CCF77D-BC1B-9CD2-ACBD-8FFD3EEF9F69}"/>
              </a:ext>
            </a:extLst>
          </p:cNvPr>
          <p:cNvSpPr>
            <a:spLocks noGrp="1"/>
          </p:cNvSpPr>
          <p:nvPr>
            <p:ph type="body" sz="quarter" idx="3"/>
          </p:nvPr>
        </p:nvSpPr>
        <p:spPr/>
        <p:txBody>
          <a:bodyPr/>
          <a:lstStyle/>
          <a:p>
            <a:endParaRPr lang="fr-FR"/>
          </a:p>
        </p:txBody>
      </p:sp>
    </p:spTree>
    <p:extLst>
      <p:ext uri="{BB962C8B-B14F-4D97-AF65-F5344CB8AC3E}">
        <p14:creationId xmlns:p14="http://schemas.microsoft.com/office/powerpoint/2010/main" val="884208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lang="fr-CH"/>
          </a:p>
          <a:p>
            <a:pPr marL="628650" marR="0" lvl="1" indent="-171450" algn="l" defTabSz="914400">
              <a:lnSpc>
                <a:spcPct val="100000"/>
              </a:lnSpc>
              <a:spcBef>
                <a:spcPts val="0"/>
              </a:spcBef>
              <a:spcAft>
                <a:spcPts val="0"/>
              </a:spcAft>
              <a:buClrTx/>
              <a:buSzTx/>
              <a:buFontTx/>
              <a:buChar char="-"/>
              <a:defRPr/>
            </a:pPr>
            <a:endParaRPr lang="fr-CH"/>
          </a:p>
          <a:p>
            <a:pPr marL="628650" lvl="1" indent="-171450">
              <a:buFontTx/>
              <a:buChar char="-"/>
              <a:defRPr/>
            </a:pPr>
            <a:endParaRPr lang="fr-CH"/>
          </a:p>
        </p:txBody>
      </p:sp>
      <p:sp>
        <p:nvSpPr>
          <p:cNvPr id="4" name="Espace réservé du numéro de diapositive 3"/>
          <p:cNvSpPr>
            <a:spLocks noGrp="1"/>
          </p:cNvSpPr>
          <p:nvPr>
            <p:ph type="sldNum" sz="quarter" idx="5"/>
          </p:nvPr>
        </p:nvSpPr>
        <p:spPr bwMode="auto"/>
        <p:txBody>
          <a:bodyPr/>
          <a:lstStyle/>
          <a:p>
            <a:pPr>
              <a:defRPr/>
            </a:pPr>
            <a:fld id="{6249C367-16AA-D348-BC59-6F44D7A98A32}" type="slidenum">
              <a:rPr lang="fr-CH"/>
              <a:t>42</a:t>
            </a:fld>
            <a:endParaRPr lang="fr-CH"/>
          </a:p>
        </p:txBody>
      </p:sp>
    </p:spTree>
    <p:extLst>
      <p:ext uri="{BB962C8B-B14F-4D97-AF65-F5344CB8AC3E}">
        <p14:creationId xmlns:p14="http://schemas.microsoft.com/office/powerpoint/2010/main" val="8625951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Espace réservé de l'image des diapositives 1"/>
          <p:cNvSpPr>
            <a:spLocks noGrp="1" noRot="1" noChangeAspect="1"/>
          </p:cNvSpPr>
          <p:nvPr>
            <p:ph type="sldImg"/>
          </p:nvPr>
        </p:nvSpPr>
        <p:spPr bwMode="auto"/>
      </p:sp>
      <p:sp>
        <p:nvSpPr>
          <p:cNvPr id="3" name="Espace réservé des notes 2"/>
          <p:cNvSpPr>
            <a:spLocks noGrp="1"/>
          </p:cNvSpPr>
          <p:nvPr>
            <p:ph type="body" idx="1"/>
          </p:nvPr>
        </p:nvSpPr>
        <p:spPr bwMode="auto"/>
        <p:txBody>
          <a:bodyPr/>
          <a:lstStyle/>
          <a:p>
            <a:pPr>
              <a:defRPr/>
            </a:pPr>
            <a:endParaRPr lang="fr-CH"/>
          </a:p>
          <a:p>
            <a:pPr marL="628650" marR="0" lvl="1" indent="-171450" algn="l" defTabSz="914400">
              <a:lnSpc>
                <a:spcPct val="100000"/>
              </a:lnSpc>
              <a:spcBef>
                <a:spcPts val="0"/>
              </a:spcBef>
              <a:spcAft>
                <a:spcPts val="0"/>
              </a:spcAft>
              <a:buClrTx/>
              <a:buSzTx/>
              <a:buFontTx/>
              <a:buChar char="-"/>
              <a:defRPr/>
            </a:pPr>
            <a:endParaRPr lang="fr-CH"/>
          </a:p>
          <a:p>
            <a:pPr marL="628650" lvl="1" indent="-171450">
              <a:buFontTx/>
              <a:buChar char="-"/>
              <a:defRPr/>
            </a:pPr>
            <a:endParaRPr lang="fr-CH"/>
          </a:p>
        </p:txBody>
      </p:sp>
      <p:sp>
        <p:nvSpPr>
          <p:cNvPr id="4" name="Espace réservé du numéro de diapositive 3"/>
          <p:cNvSpPr>
            <a:spLocks noGrp="1"/>
          </p:cNvSpPr>
          <p:nvPr>
            <p:ph type="sldNum" sz="quarter" idx="5"/>
          </p:nvPr>
        </p:nvSpPr>
        <p:spPr bwMode="auto"/>
        <p:txBody>
          <a:bodyPr/>
          <a:lstStyle/>
          <a:p>
            <a:pPr>
              <a:defRPr/>
            </a:pPr>
            <a:fld id="{6249C367-16AA-D348-BC59-6F44D7A98A32}" type="slidenum">
              <a:rPr lang="fr-CH"/>
              <a:t>44</a:t>
            </a:fld>
            <a:endParaRPr lang="fr-CH"/>
          </a:p>
        </p:txBody>
      </p:sp>
    </p:spTree>
    <p:extLst>
      <p:ext uri="{BB962C8B-B14F-4D97-AF65-F5344CB8AC3E}">
        <p14:creationId xmlns:p14="http://schemas.microsoft.com/office/powerpoint/2010/main" val="1493648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pPr>
              <a:defRPr/>
            </a:pPr>
            <a:fld id="{606CA479-D300-4E42-9536-BF254D3CB319}" type="slidenum">
              <a:rPr lang="fr-FR" smtClean="0"/>
              <a:t>45</a:t>
            </a:fld>
            <a:endParaRPr lang="fr-FR"/>
          </a:p>
        </p:txBody>
      </p:sp>
    </p:spTree>
    <p:extLst>
      <p:ext uri="{BB962C8B-B14F-4D97-AF65-F5344CB8AC3E}">
        <p14:creationId xmlns:p14="http://schemas.microsoft.com/office/powerpoint/2010/main" val="619167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6249C367-16AA-D348-BC59-6F44D7A98A32}" type="slidenum">
              <a:rPr lang="fr-CH" smtClean="0"/>
              <a:t>47</a:t>
            </a:fld>
            <a:endParaRPr lang="fr-CH"/>
          </a:p>
        </p:txBody>
      </p:sp>
    </p:spTree>
    <p:extLst>
      <p:ext uri="{BB962C8B-B14F-4D97-AF65-F5344CB8AC3E}">
        <p14:creationId xmlns:p14="http://schemas.microsoft.com/office/powerpoint/2010/main" val="1815374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fr-CH"/>
              <a:t>KEY MESSAGES</a:t>
            </a:r>
            <a:endParaRPr/>
          </a:p>
          <a:p>
            <a:pPr marL="0" marR="0" lvl="0" indent="0" algn="l" defTabSz="914400">
              <a:lnSpc>
                <a:spcPct val="100000"/>
              </a:lnSpc>
              <a:spcBef>
                <a:spcPts val="0"/>
              </a:spcBef>
              <a:spcAft>
                <a:spcPts val="0"/>
              </a:spcAft>
              <a:buClrTx/>
              <a:buSzTx/>
              <a:buFontTx/>
              <a:buNone/>
              <a:defRPr/>
            </a:pPr>
            <a:endParaRPr lang="fr-CH"/>
          </a:p>
          <a:p>
            <a:pPr>
              <a:defRPr/>
            </a:pPr>
            <a:r>
              <a:rPr lang="en-GB" sz="1200" b="0" i="0">
                <a:solidFill>
                  <a:schemeClr val="tx1"/>
                </a:solidFill>
                <a:latin typeface="Calibri"/>
                <a:ea typeface="Arial"/>
                <a:cs typeface="Arial"/>
              </a:rPr>
              <a:t>Créée en 1990, Géothermie-Suisse est l’association faîtière des acteurs de la géothermie en Suisse.</a:t>
            </a:r>
            <a:endParaRPr/>
          </a:p>
          <a:p>
            <a:pPr>
              <a:defRPr/>
            </a:pPr>
            <a:endParaRPr lang="en-GB" sz="1200" b="0" i="0">
              <a:solidFill>
                <a:schemeClr val="tx1"/>
              </a:solidFill>
              <a:latin typeface="Calibri"/>
              <a:ea typeface="Arial"/>
              <a:cs typeface="Arial"/>
            </a:endParaRPr>
          </a:p>
          <a:p>
            <a:pPr>
              <a:defRPr/>
            </a:pPr>
            <a:r>
              <a:rPr lang="fr-FR"/>
              <a:t>Géothermie Suisse s'engage pour que l'énergie géothermique soit reconnue comme une source d'énergie écologique, locale et fiable et qu'elle soit un pilier important en Suisse pour le chauffage, l'alimentation électrique et le refroidissement.</a:t>
            </a:r>
            <a:endParaRPr lang="en-GB" sz="1200" b="0" i="0">
              <a:solidFill>
                <a:schemeClr val="tx1"/>
              </a:solidFill>
              <a:latin typeface="Calibri"/>
              <a:ea typeface="Arial"/>
              <a:cs typeface="Arial"/>
            </a:endParaRPr>
          </a:p>
          <a:p>
            <a:pPr>
              <a:defRPr/>
            </a:pPr>
            <a:r>
              <a:rPr lang="en-GB" sz="1200" b="0" i="0">
                <a:solidFill>
                  <a:schemeClr val="tx1"/>
                </a:solidFill>
                <a:latin typeface="Calibri"/>
                <a:ea typeface="Arial"/>
                <a:cs typeface="Arial"/>
              </a:rPr>
              <a:t>A ce titre Géothermie-Suisse offres des informations et des conseils pour la population, les autorités et les médias</a:t>
            </a:r>
          </a:p>
          <a:p>
            <a:pPr>
              <a:defRPr/>
            </a:pPr>
            <a:r>
              <a:rPr lang="en-GB" sz="1200" b="0" i="0">
                <a:solidFill>
                  <a:schemeClr val="tx1"/>
                </a:solidFill>
                <a:latin typeface="Calibri"/>
                <a:ea typeface="Arial"/>
                <a:cs typeface="Arial"/>
              </a:rPr>
              <a:t>L’association a aussi un rôle de lobby auprès des  milieux politiques, académiques et de l’économie Les membres de Géothermie Suisse bénéficient de nombreux avantages: Conseils, réseautage, formation continue</a:t>
            </a:r>
            <a:endParaRPr/>
          </a:p>
          <a:p>
            <a:pPr>
              <a:defRPr/>
            </a:pPr>
            <a:endParaRPr lang="en-GB" sz="1200" b="0" i="0">
              <a:solidFill>
                <a:schemeClr val="tx1"/>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fr-CH"/>
              <a:t>400 membres, 80 entreprises</a:t>
            </a:r>
            <a:endParaRPr/>
          </a:p>
          <a:p>
            <a:pPr marL="0" marR="0" lvl="0" indent="0" algn="l" defTabSz="914400">
              <a:lnSpc>
                <a:spcPct val="100000"/>
              </a:lnSpc>
              <a:spcBef>
                <a:spcPts val="0"/>
              </a:spcBef>
              <a:spcAft>
                <a:spcPts val="0"/>
              </a:spcAft>
              <a:buClrTx/>
              <a:buSzTx/>
              <a:buFontTx/>
              <a:buNone/>
              <a:defRPr/>
            </a:pPr>
            <a:endParaRPr lang="fr-CH"/>
          </a:p>
          <a:p>
            <a:pPr marL="0" marR="0" lvl="0" indent="0" algn="l" defTabSz="914400">
              <a:lnSpc>
                <a:spcPct val="100000"/>
              </a:lnSpc>
              <a:spcBef>
                <a:spcPts val="0"/>
              </a:spcBef>
              <a:spcAft>
                <a:spcPts val="0"/>
              </a:spcAft>
              <a:buClrTx/>
              <a:buSzTx/>
              <a:buFontTx/>
              <a:buNone/>
              <a:defRPr/>
            </a:pPr>
            <a:endParaRPr lang="en-GB"/>
          </a:p>
        </p:txBody>
      </p:sp>
      <p:sp>
        <p:nvSpPr>
          <p:cNvPr id="4" name="Slide Number Placeholder 3"/>
          <p:cNvSpPr>
            <a:spLocks noGrp="1"/>
          </p:cNvSpPr>
          <p:nvPr>
            <p:ph type="sldNum" sz="quarter" idx="5"/>
          </p:nvPr>
        </p:nvSpPr>
        <p:spPr bwMode="auto"/>
        <p:txBody>
          <a:bodyPr/>
          <a:lstStyle/>
          <a:p>
            <a:pPr>
              <a:defRPr/>
            </a:pPr>
            <a:fld id="{6249C367-16AA-D348-BC59-6F44D7A98A32}" type="slidenum">
              <a:rPr lang="fr-CH"/>
              <a:t>48</a:t>
            </a:fld>
            <a:endParaRPr lang="fr-CH"/>
          </a:p>
        </p:txBody>
      </p:sp>
    </p:spTree>
    <p:extLst>
      <p:ext uri="{BB962C8B-B14F-4D97-AF65-F5344CB8AC3E}">
        <p14:creationId xmlns:p14="http://schemas.microsoft.com/office/powerpoint/2010/main" val="22397575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fr-CH"/>
              <a:t>KEY MESSAGES</a:t>
            </a:r>
            <a:endParaRPr/>
          </a:p>
          <a:p>
            <a:pPr marL="0" marR="0" lvl="0" indent="0" algn="l" defTabSz="914400">
              <a:lnSpc>
                <a:spcPct val="100000"/>
              </a:lnSpc>
              <a:spcBef>
                <a:spcPts val="0"/>
              </a:spcBef>
              <a:spcAft>
                <a:spcPts val="0"/>
              </a:spcAft>
              <a:buClrTx/>
              <a:buSzTx/>
              <a:buFontTx/>
              <a:buNone/>
              <a:defRPr/>
            </a:pPr>
            <a:endParaRPr lang="fr-CH"/>
          </a:p>
          <a:p>
            <a:pPr>
              <a:defRPr/>
            </a:pPr>
            <a:r>
              <a:rPr lang="en-GB" sz="1200" b="0" i="0">
                <a:solidFill>
                  <a:schemeClr val="tx1"/>
                </a:solidFill>
                <a:latin typeface="Calibri"/>
                <a:ea typeface="Arial"/>
                <a:cs typeface="Arial"/>
              </a:rPr>
              <a:t>Créée en 1990, Géothermie-Suisse est l’association faîtière des acteurs de la géothermie en Suisse.</a:t>
            </a:r>
            <a:endParaRPr/>
          </a:p>
          <a:p>
            <a:pPr>
              <a:defRPr/>
            </a:pPr>
            <a:endParaRPr lang="en-GB" sz="1200" b="0" i="0">
              <a:solidFill>
                <a:schemeClr val="tx1"/>
              </a:solidFill>
              <a:latin typeface="Calibri"/>
              <a:ea typeface="Arial"/>
              <a:cs typeface="Arial"/>
            </a:endParaRPr>
          </a:p>
          <a:p>
            <a:pPr>
              <a:defRPr/>
            </a:pPr>
            <a:r>
              <a:rPr lang="fr-FR"/>
              <a:t>Géothermie Suisse s'engage pour que l'énergie géothermique soit reconnue comme une source d'énergie écologique, locale et fiable et qu'elle soit un pilier important en Suisse pour le chauffage, l'alimentation électrique et le refroidissement.</a:t>
            </a:r>
            <a:endParaRPr lang="en-GB" sz="1200" b="0" i="0">
              <a:solidFill>
                <a:schemeClr val="tx1"/>
              </a:solidFill>
              <a:latin typeface="Calibri"/>
              <a:ea typeface="Arial"/>
              <a:cs typeface="Arial"/>
            </a:endParaRPr>
          </a:p>
          <a:p>
            <a:pPr>
              <a:defRPr/>
            </a:pPr>
            <a:r>
              <a:rPr lang="en-GB" sz="1200" b="0" i="0">
                <a:solidFill>
                  <a:schemeClr val="tx1"/>
                </a:solidFill>
                <a:latin typeface="Calibri"/>
                <a:ea typeface="Arial"/>
                <a:cs typeface="Arial"/>
              </a:rPr>
              <a:t>A ce titre Géothermie-Suisse offres des informations et des conseils pour la population, les autorités et les médias</a:t>
            </a:r>
          </a:p>
          <a:p>
            <a:pPr>
              <a:defRPr/>
            </a:pPr>
            <a:r>
              <a:rPr lang="en-GB" sz="1200" b="0" i="0">
                <a:solidFill>
                  <a:schemeClr val="tx1"/>
                </a:solidFill>
                <a:latin typeface="Calibri"/>
                <a:ea typeface="Arial"/>
                <a:cs typeface="Arial"/>
              </a:rPr>
              <a:t>L’association a aussi un rôle de lobby auprès des  milieux politiques, académiques et de l’économie Les membres de Géothermie Suisse bénéficient de nombreux avantages: Conseils, réseautage, formation continue</a:t>
            </a:r>
            <a:endParaRPr/>
          </a:p>
          <a:p>
            <a:pPr>
              <a:defRPr/>
            </a:pPr>
            <a:endParaRPr lang="en-GB" sz="1200" b="0" i="0">
              <a:solidFill>
                <a:schemeClr val="tx1"/>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fr-CH"/>
              <a:t>400 membres, 80 entreprises</a:t>
            </a:r>
            <a:endParaRPr/>
          </a:p>
          <a:p>
            <a:pPr marL="0" marR="0" lvl="0" indent="0" algn="l" defTabSz="914400">
              <a:lnSpc>
                <a:spcPct val="100000"/>
              </a:lnSpc>
              <a:spcBef>
                <a:spcPts val="0"/>
              </a:spcBef>
              <a:spcAft>
                <a:spcPts val="0"/>
              </a:spcAft>
              <a:buClrTx/>
              <a:buSzTx/>
              <a:buFontTx/>
              <a:buNone/>
              <a:defRPr/>
            </a:pPr>
            <a:endParaRPr lang="fr-CH"/>
          </a:p>
          <a:p>
            <a:pPr marL="0" marR="0" lvl="0" indent="0" algn="l" defTabSz="914400">
              <a:lnSpc>
                <a:spcPct val="100000"/>
              </a:lnSpc>
              <a:spcBef>
                <a:spcPts val="0"/>
              </a:spcBef>
              <a:spcAft>
                <a:spcPts val="0"/>
              </a:spcAft>
              <a:buClrTx/>
              <a:buSzTx/>
              <a:buFontTx/>
              <a:buNone/>
              <a:defRPr/>
            </a:pPr>
            <a:endParaRPr lang="en-GB"/>
          </a:p>
        </p:txBody>
      </p:sp>
      <p:sp>
        <p:nvSpPr>
          <p:cNvPr id="4" name="Slide Number Placeholder 3"/>
          <p:cNvSpPr>
            <a:spLocks noGrp="1"/>
          </p:cNvSpPr>
          <p:nvPr>
            <p:ph type="sldNum" sz="quarter" idx="5"/>
          </p:nvPr>
        </p:nvSpPr>
        <p:spPr bwMode="auto"/>
        <p:txBody>
          <a:bodyPr/>
          <a:lstStyle/>
          <a:p>
            <a:pPr>
              <a:defRPr/>
            </a:pPr>
            <a:fld id="{6249C367-16AA-D348-BC59-6F44D7A98A32}" type="slidenum">
              <a:rPr lang="fr-CH"/>
              <a:t>52</a:t>
            </a:fld>
            <a:endParaRPr lang="fr-CH"/>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Merci pour cette initiative, qui permet de se rendre compte de la dynamique en marge c’est impressionnant et réjouissant. </a:t>
            </a:r>
          </a:p>
          <a:p>
            <a:r>
              <a:rPr lang="fr-CH" dirty="0"/>
              <a:t>Je suis ravie et très honorée de commencer avec la présentation du programme genevois,</a:t>
            </a:r>
          </a:p>
          <a:p>
            <a:r>
              <a:rPr lang="fr-CH" dirty="0"/>
              <a:t> je vais essayer de vous dresser un bref tableau de où nous en sommes et quels sont nos besoins actuels, mais sachez que le programme </a:t>
            </a:r>
            <a:r>
              <a:rPr lang="fr-CH" dirty="0" err="1"/>
              <a:t>Geothermies</a:t>
            </a:r>
            <a:r>
              <a:rPr lang="fr-CH" dirty="0"/>
              <a:t> s’est devenu toute une équipe, dont vous avez de nombreux représentants ici, artisans de cette formidable aventure, </a:t>
            </a:r>
          </a:p>
          <a:p>
            <a:r>
              <a:rPr lang="fr-CH" dirty="0"/>
              <a:t>Michel, Carole, Loïc, Sylvie, Jérôme, François, Nicolas –&gt; </a:t>
            </a:r>
            <a:r>
              <a:rPr lang="fr-CH" dirty="0" err="1"/>
              <a:t>Fredéric</a:t>
            </a:r>
            <a:r>
              <a:rPr lang="fr-CH" dirty="0"/>
              <a:t>, ---qui seront la pour partager, échanger…</a:t>
            </a:r>
          </a:p>
          <a:p>
            <a:endParaRPr lang="fr-CH" dirty="0"/>
          </a:p>
        </p:txBody>
      </p:sp>
      <p:sp>
        <p:nvSpPr>
          <p:cNvPr id="4" name="Espace réservé du numéro de diapositive 3"/>
          <p:cNvSpPr>
            <a:spLocks noGrp="1"/>
          </p:cNvSpPr>
          <p:nvPr>
            <p:ph type="sldNum" sz="quarter" idx="5"/>
          </p:nvPr>
        </p:nvSpPr>
        <p:spPr/>
        <p:txBody>
          <a:bodyPr/>
          <a:lstStyle/>
          <a:p>
            <a:fld id="{1A2D3E34-342B-3F46-975E-0352AA32DF49}" type="slidenum">
              <a:rPr lang="en-GB" smtClean="0"/>
              <a:t>54</a:t>
            </a:fld>
            <a:endParaRPr lang="en-GB"/>
          </a:p>
        </p:txBody>
      </p:sp>
    </p:spTree>
    <p:extLst>
      <p:ext uri="{BB962C8B-B14F-4D97-AF65-F5344CB8AC3E}">
        <p14:creationId xmlns:p14="http://schemas.microsoft.com/office/powerpoint/2010/main" val="4259833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7626" eaLnBrk="0" fontAlgn="base" hangingPunct="0">
              <a:spcBef>
                <a:spcPts val="615"/>
              </a:spcBef>
              <a:buClr>
                <a:schemeClr val="bg2"/>
              </a:buClr>
              <a:defRPr/>
            </a:pPr>
            <a:r>
              <a:rPr lang="fr-CH" sz="1400" dirty="0" err="1">
                <a:solidFill>
                  <a:srgbClr val="333333"/>
                </a:solidFill>
                <a:latin typeface="Helvetica Neue"/>
              </a:rPr>
              <a:t>Geothermies</a:t>
            </a:r>
            <a:r>
              <a:rPr lang="fr-CH" sz="1400" dirty="0">
                <a:solidFill>
                  <a:srgbClr val="333333"/>
                </a:solidFill>
                <a:latin typeface="Helvetica Neue"/>
              </a:rPr>
              <a:t> : C’est un programme lancé en 2014 par la canton de GE et SIG qui vise une utilisation massive et durable de toutes les ressources géothermiques</a:t>
            </a:r>
            <a:endParaRPr lang="fr-CH" sz="1400" kern="0" dirty="0">
              <a:cs typeface="Arial" panose="020B0604020202020204" pitchFamily="34" charset="0"/>
            </a:endParaRPr>
          </a:p>
          <a:p>
            <a:r>
              <a:rPr lang="fr-CH" dirty="0"/>
              <a:t>Il se distingue par son approche globale et territoriale. </a:t>
            </a:r>
          </a:p>
          <a:p>
            <a:r>
              <a:rPr lang="fr-CH" sz="1200" dirty="0">
                <a:solidFill>
                  <a:srgbClr val="333333"/>
                </a:solidFill>
                <a:latin typeface="Helvetica Neue"/>
              </a:rPr>
              <a:t>A moyenne profondeur, les objectifs du PDE à moyenne profondeur = 150 GWH d’ici 2030</a:t>
            </a:r>
            <a:endParaRPr lang="fr-CH" dirty="0"/>
          </a:p>
          <a:p>
            <a:endParaRPr lang="fr-CH" dirty="0"/>
          </a:p>
          <a:p>
            <a:r>
              <a:rPr lang="fr-CH" dirty="0"/>
              <a:t>Comme il y a des nouvelles têtes…</a:t>
            </a:r>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55</a:t>
            </a:fld>
            <a:endParaRPr lang="fr-CH"/>
          </a:p>
        </p:txBody>
      </p:sp>
    </p:spTree>
    <p:extLst>
      <p:ext uri="{BB962C8B-B14F-4D97-AF65-F5344CB8AC3E}">
        <p14:creationId xmlns:p14="http://schemas.microsoft.com/office/powerpoint/2010/main" val="31024319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En matière d’exploration, le programme a mené ces dernières années des travaux de caractérisation de base, afin de comprendre la géologie régionale, cadre de référence indispensable à une bonne interprétation de la géologie locale et pour le choix des cibles avec un maximum de chance de succès. </a:t>
            </a:r>
          </a:p>
          <a:p>
            <a:r>
              <a:rPr lang="fr-CH" dirty="0"/>
              <a:t>A ce jour, … les opérations d’envergure menées…</a:t>
            </a:r>
          </a:p>
        </p:txBody>
      </p:sp>
      <p:sp>
        <p:nvSpPr>
          <p:cNvPr id="4" name="Espace réservé du numéro de diapositive 3"/>
          <p:cNvSpPr>
            <a:spLocks noGrp="1"/>
          </p:cNvSpPr>
          <p:nvPr>
            <p:ph type="sldNum" sz="quarter" idx="5"/>
          </p:nvPr>
        </p:nvSpPr>
        <p:spPr/>
        <p:txBody>
          <a:bodyPr/>
          <a:lstStyle/>
          <a:p>
            <a:fld id="{1A2D3E34-342B-3F46-975E-0352AA32DF49}" type="slidenum">
              <a:rPr lang="en-GB" smtClean="0"/>
              <a:t>57</a:t>
            </a:fld>
            <a:endParaRPr lang="en-GB"/>
          </a:p>
        </p:txBody>
      </p:sp>
    </p:spTree>
    <p:extLst>
      <p:ext uri="{BB962C8B-B14F-4D97-AF65-F5344CB8AC3E}">
        <p14:creationId xmlns:p14="http://schemas.microsoft.com/office/powerpoint/2010/main" val="2535521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57321-8D45-814B-A173-D009D3CC78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0E5017C-4AAD-18F2-3991-944575F143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3C64C9A-FE6A-9AF5-B464-03652B2FC918}"/>
              </a:ext>
            </a:extLst>
          </p:cNvPr>
          <p:cNvSpPr>
            <a:spLocks noGrp="1"/>
          </p:cNvSpPr>
          <p:nvPr>
            <p:ph type="body" idx="1"/>
          </p:nvPr>
        </p:nvSpPr>
        <p:spPr/>
        <p:txBody>
          <a:bodyPr/>
          <a:lstStyle/>
          <a:p>
            <a:endParaRPr lang="fr-CH" dirty="0"/>
          </a:p>
        </p:txBody>
      </p:sp>
      <p:sp>
        <p:nvSpPr>
          <p:cNvPr id="4" name="Espace réservé du numéro de diapositive 3">
            <a:extLst>
              <a:ext uri="{FF2B5EF4-FFF2-40B4-BE49-F238E27FC236}">
                <a16:creationId xmlns:a16="http://schemas.microsoft.com/office/drawing/2014/main" id="{94871575-9E54-DCE0-F068-EC912A97879D}"/>
              </a:ext>
            </a:extLst>
          </p:cNvPr>
          <p:cNvSpPr>
            <a:spLocks noGrp="1"/>
          </p:cNvSpPr>
          <p:nvPr>
            <p:ph type="sldNum" sz="quarter" idx="5"/>
          </p:nvPr>
        </p:nvSpPr>
        <p:spPr/>
        <p:txBody>
          <a:bodyPr/>
          <a:lstStyle/>
          <a:p>
            <a:pPr marL="0" marR="0" lvl="0" indent="0" algn="r" defTabSz="915553" rtl="0" eaLnBrk="1" fontAlgn="auto" latinLnBrk="0" hangingPunct="1">
              <a:lnSpc>
                <a:spcPct val="100000"/>
              </a:lnSpc>
              <a:spcBef>
                <a:spcPts val="0"/>
              </a:spcBef>
              <a:spcAft>
                <a:spcPts val="0"/>
              </a:spcAft>
              <a:buClrTx/>
              <a:buSzTx/>
              <a:buFontTx/>
              <a:buNone/>
              <a:tabLst/>
              <a:defRPr/>
            </a:pPr>
            <a:fld id="{8C76D834-A229-455C-B81F-6946A0376379}" type="slidenum">
              <a:rPr kumimoji="0" lang="fr-CH" sz="800" b="0" i="0" u="none" strike="noStrike" kern="1200" cap="none" spc="0" normalizeH="0" baseline="0" noProof="0" smtClean="0">
                <a:ln>
                  <a:noFill/>
                </a:ln>
                <a:solidFill>
                  <a:srgbClr val="000000"/>
                </a:solidFill>
                <a:effectLst/>
                <a:uLnTx/>
                <a:uFillTx/>
                <a:latin typeface="Signature" pitchFamily="50" charset="0"/>
                <a:ea typeface="Signature" pitchFamily="50" charset="0"/>
                <a:cs typeface="Arial" pitchFamily="34" charset="0"/>
              </a:rPr>
              <a:pPr marL="0" marR="0" lvl="0" indent="0" algn="r" defTabSz="915553" rtl="0" eaLnBrk="1" fontAlgn="auto" latinLnBrk="0" hangingPunct="1">
                <a:lnSpc>
                  <a:spcPct val="100000"/>
                </a:lnSpc>
                <a:spcBef>
                  <a:spcPts val="0"/>
                </a:spcBef>
                <a:spcAft>
                  <a:spcPts val="0"/>
                </a:spcAft>
                <a:buClrTx/>
                <a:buSzTx/>
                <a:buFontTx/>
                <a:buNone/>
                <a:tabLst/>
                <a:defRPr/>
              </a:pPr>
              <a:t>60</a:t>
            </a:fld>
            <a:endParaRPr kumimoji="0" lang="fr-CH" sz="800" b="0" i="0" u="none" strike="noStrike" kern="1200" cap="none" spc="0" normalizeH="0" baseline="0" noProof="0">
              <a:ln>
                <a:noFill/>
              </a:ln>
              <a:solidFill>
                <a:srgbClr val="000000"/>
              </a:solidFill>
              <a:effectLst/>
              <a:uLnTx/>
              <a:uFillTx/>
              <a:latin typeface="Signature" pitchFamily="50" charset="0"/>
              <a:ea typeface="Signature" pitchFamily="50" charset="0"/>
              <a:cs typeface="Arial" pitchFamily="34" charset="0"/>
            </a:endParaRPr>
          </a:p>
        </p:txBody>
      </p:sp>
    </p:spTree>
    <p:extLst>
      <p:ext uri="{BB962C8B-B14F-4D97-AF65-F5344CB8AC3E}">
        <p14:creationId xmlns:p14="http://schemas.microsoft.com/office/powerpoint/2010/main" val="1206791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ADF2C3B-CA45-4175-9520-CE406756BE8A}" type="slidenum">
              <a:rPr lang="fr-FR" smtClean="0"/>
              <a:t>8</a:t>
            </a:fld>
            <a:endParaRPr lang="fr-FR"/>
          </a:p>
        </p:txBody>
      </p:sp>
    </p:spTree>
    <p:extLst>
      <p:ext uri="{BB962C8B-B14F-4D97-AF65-F5344CB8AC3E}">
        <p14:creationId xmlns:p14="http://schemas.microsoft.com/office/powerpoint/2010/main" val="2910296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pPr>
              <a:defRPr/>
            </a:pPr>
            <a:fld id="{8C76D834-A229-455C-B81F-6946A0376379}" type="slidenum">
              <a:rPr lang="fr-CH" smtClean="0"/>
              <a:pPr>
                <a:defRPr/>
              </a:pPr>
              <a:t>61</a:t>
            </a:fld>
            <a:endParaRPr lang="fr-CH"/>
          </a:p>
        </p:txBody>
      </p:sp>
    </p:spTree>
    <p:extLst>
      <p:ext uri="{BB962C8B-B14F-4D97-AF65-F5344CB8AC3E}">
        <p14:creationId xmlns:p14="http://schemas.microsoft.com/office/powerpoint/2010/main" val="3025838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Activités du programme réglées par la CVO</a:t>
            </a:r>
          </a:p>
        </p:txBody>
      </p:sp>
      <p:sp>
        <p:nvSpPr>
          <p:cNvPr id="4" name="Espace réservé du numéro de diapositive 3"/>
          <p:cNvSpPr>
            <a:spLocks noGrp="1"/>
          </p:cNvSpPr>
          <p:nvPr>
            <p:ph type="sldNum" sz="quarter" idx="5"/>
          </p:nvPr>
        </p:nvSpPr>
        <p:spPr/>
        <p:txBody>
          <a:bodyPr/>
          <a:lstStyle/>
          <a:p>
            <a:pPr marL="0" marR="0" lvl="0" indent="0" algn="r" defTabSz="906937" rtl="0" eaLnBrk="1" fontAlgn="auto" latinLnBrk="0" hangingPunct="1">
              <a:lnSpc>
                <a:spcPct val="100000"/>
              </a:lnSpc>
              <a:spcBef>
                <a:spcPts val="0"/>
              </a:spcBef>
              <a:spcAft>
                <a:spcPts val="0"/>
              </a:spcAft>
              <a:buClrTx/>
              <a:buSzTx/>
              <a:buFontTx/>
              <a:buNone/>
              <a:tabLst/>
              <a:defRPr/>
            </a:pPr>
            <a:fld id="{8C76D834-A229-455C-B81F-6946A0376379}" type="slidenum">
              <a:rPr kumimoji="0" lang="fr-CH" sz="800" b="0" i="0" u="none" strike="noStrike" kern="1200" cap="none" spc="0" normalizeH="0" baseline="0" noProof="0" smtClean="0">
                <a:ln>
                  <a:noFill/>
                </a:ln>
                <a:solidFill>
                  <a:srgbClr val="000000"/>
                </a:solidFill>
                <a:effectLst/>
                <a:uLnTx/>
                <a:uFillTx/>
                <a:latin typeface="Signature" pitchFamily="50" charset="0"/>
                <a:ea typeface="Signature" pitchFamily="50" charset="0"/>
                <a:cs typeface="Arial" pitchFamily="34" charset="0"/>
              </a:rPr>
              <a:pPr marL="0" marR="0" lvl="0" indent="0" algn="r" defTabSz="906937" rtl="0" eaLnBrk="1" fontAlgn="auto" latinLnBrk="0" hangingPunct="1">
                <a:lnSpc>
                  <a:spcPct val="100000"/>
                </a:lnSpc>
                <a:spcBef>
                  <a:spcPts val="0"/>
                </a:spcBef>
                <a:spcAft>
                  <a:spcPts val="0"/>
                </a:spcAft>
                <a:buClrTx/>
                <a:buSzTx/>
                <a:buFontTx/>
                <a:buNone/>
                <a:tabLst/>
                <a:defRPr/>
              </a:pPr>
              <a:t>64</a:t>
            </a:fld>
            <a:endParaRPr kumimoji="0" lang="fr-CH" sz="800" b="0" i="0" u="none" strike="noStrike" kern="1200" cap="none" spc="0" normalizeH="0" baseline="0" noProof="0">
              <a:ln>
                <a:noFill/>
              </a:ln>
              <a:solidFill>
                <a:srgbClr val="000000"/>
              </a:solidFill>
              <a:effectLst/>
              <a:uLnTx/>
              <a:uFillTx/>
              <a:latin typeface="Signature" pitchFamily="50" charset="0"/>
              <a:ea typeface="Signature" pitchFamily="50" charset="0"/>
              <a:cs typeface="Arial" pitchFamily="34" charset="0"/>
            </a:endParaRPr>
          </a:p>
        </p:txBody>
      </p:sp>
    </p:spTree>
    <p:extLst>
      <p:ext uri="{BB962C8B-B14F-4D97-AF65-F5344CB8AC3E}">
        <p14:creationId xmlns:p14="http://schemas.microsoft.com/office/powerpoint/2010/main" val="37528437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Pas rentrer dans le détail,  aujourd’hui on voit que la production d’énergie géothermique est principalement issue de projet FP, hormis Thônex </a:t>
            </a:r>
            <a:r>
              <a:rPr lang="fr-CH" dirty="0">
                <a:sym typeface="Wingdings" panose="05000000000000000000" pitchFamily="2" charset="2"/>
              </a:rPr>
              <a:t> mais que des que les installations profondes en projet seront en exploitation les quantités produites vont augmenter rapidement. (conversion des échecs + projets en cours)</a:t>
            </a:r>
            <a:endParaRPr lang="fr-CH" dirty="0"/>
          </a:p>
        </p:txBody>
      </p:sp>
      <p:sp>
        <p:nvSpPr>
          <p:cNvPr id="4" name="Espace réservé du numéro de diapositive 3"/>
          <p:cNvSpPr>
            <a:spLocks noGrp="1"/>
          </p:cNvSpPr>
          <p:nvPr>
            <p:ph type="sldNum" sz="quarter" idx="5"/>
          </p:nvPr>
        </p:nvSpPr>
        <p:spPr/>
        <p:txBody>
          <a:bodyPr/>
          <a:lstStyle/>
          <a:p>
            <a:fld id="{1A2D3E34-342B-3F46-975E-0352AA32DF49}" type="slidenum">
              <a:rPr lang="en-GB" smtClean="0"/>
              <a:t>66</a:t>
            </a:fld>
            <a:endParaRPr lang="en-GB"/>
          </a:p>
        </p:txBody>
      </p:sp>
    </p:spTree>
    <p:extLst>
      <p:ext uri="{BB962C8B-B14F-4D97-AF65-F5344CB8AC3E}">
        <p14:creationId xmlns:p14="http://schemas.microsoft.com/office/powerpoint/2010/main" val="3054963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fr-CH"/>
              <a:t>KEY MESSAGES</a:t>
            </a:r>
            <a:endParaRPr/>
          </a:p>
          <a:p>
            <a:pPr marL="0" marR="0" lvl="0" indent="0" algn="l" defTabSz="914400">
              <a:lnSpc>
                <a:spcPct val="100000"/>
              </a:lnSpc>
              <a:spcBef>
                <a:spcPts val="0"/>
              </a:spcBef>
              <a:spcAft>
                <a:spcPts val="0"/>
              </a:spcAft>
              <a:buClrTx/>
              <a:buSzTx/>
              <a:buFontTx/>
              <a:buNone/>
              <a:defRPr/>
            </a:pPr>
            <a:endParaRPr lang="fr-CH"/>
          </a:p>
          <a:p>
            <a:pPr>
              <a:defRPr/>
            </a:pPr>
            <a:r>
              <a:rPr lang="en-GB" sz="1200" b="0" i="0" err="1">
                <a:solidFill>
                  <a:schemeClr val="tx1"/>
                </a:solidFill>
                <a:latin typeface="Calibri"/>
                <a:ea typeface="Arial"/>
                <a:cs typeface="Arial"/>
              </a:rPr>
              <a:t>Créée</a:t>
            </a:r>
            <a:r>
              <a:rPr lang="en-GB" sz="1200" b="0" i="0">
                <a:solidFill>
                  <a:schemeClr val="tx1"/>
                </a:solidFill>
                <a:latin typeface="Calibri"/>
                <a:ea typeface="Arial"/>
                <a:cs typeface="Arial"/>
              </a:rPr>
              <a:t> </a:t>
            </a:r>
            <a:r>
              <a:rPr lang="en-GB" sz="1200" b="0" i="0" err="1">
                <a:solidFill>
                  <a:schemeClr val="tx1"/>
                </a:solidFill>
                <a:latin typeface="Calibri"/>
                <a:ea typeface="Arial"/>
                <a:cs typeface="Arial"/>
              </a:rPr>
              <a:t>en</a:t>
            </a:r>
            <a:r>
              <a:rPr lang="en-GB" sz="1200" b="0" i="0">
                <a:solidFill>
                  <a:schemeClr val="tx1"/>
                </a:solidFill>
                <a:latin typeface="Calibri"/>
                <a:ea typeface="Arial"/>
                <a:cs typeface="Arial"/>
              </a:rPr>
              <a:t> 1990, </a:t>
            </a:r>
            <a:r>
              <a:rPr lang="en-GB" sz="1200" b="0" i="0" err="1">
                <a:solidFill>
                  <a:schemeClr val="tx1"/>
                </a:solidFill>
                <a:latin typeface="Calibri"/>
                <a:ea typeface="Arial"/>
                <a:cs typeface="Arial"/>
              </a:rPr>
              <a:t>Géothermie</a:t>
            </a:r>
            <a:r>
              <a:rPr lang="en-GB" sz="1200" b="0" i="0">
                <a:solidFill>
                  <a:schemeClr val="tx1"/>
                </a:solidFill>
                <a:latin typeface="Calibri"/>
                <a:ea typeface="Arial"/>
                <a:cs typeface="Arial"/>
              </a:rPr>
              <a:t>-Suisse </a:t>
            </a:r>
            <a:r>
              <a:rPr lang="en-GB" sz="1200" b="0" i="0" err="1">
                <a:solidFill>
                  <a:schemeClr val="tx1"/>
                </a:solidFill>
                <a:latin typeface="Calibri"/>
                <a:ea typeface="Arial"/>
                <a:cs typeface="Arial"/>
              </a:rPr>
              <a:t>est</a:t>
            </a:r>
            <a:r>
              <a:rPr lang="en-GB" sz="1200" b="0" i="0">
                <a:solidFill>
                  <a:schemeClr val="tx1"/>
                </a:solidFill>
                <a:latin typeface="Calibri"/>
                <a:ea typeface="Arial"/>
                <a:cs typeface="Arial"/>
              </a:rPr>
              <a:t> </a:t>
            </a:r>
            <a:r>
              <a:rPr lang="en-GB" sz="1200" b="0" i="0" err="1">
                <a:solidFill>
                  <a:schemeClr val="tx1"/>
                </a:solidFill>
                <a:latin typeface="Calibri"/>
                <a:ea typeface="Arial"/>
                <a:cs typeface="Arial"/>
              </a:rPr>
              <a:t>l’association</a:t>
            </a:r>
            <a:r>
              <a:rPr lang="en-GB" sz="1200" b="0" i="0">
                <a:solidFill>
                  <a:schemeClr val="tx1"/>
                </a:solidFill>
                <a:latin typeface="Calibri"/>
                <a:ea typeface="Arial"/>
                <a:cs typeface="Arial"/>
              </a:rPr>
              <a:t> </a:t>
            </a:r>
            <a:r>
              <a:rPr lang="en-GB" sz="1200" b="0" i="0" err="1">
                <a:solidFill>
                  <a:schemeClr val="tx1"/>
                </a:solidFill>
                <a:latin typeface="Calibri"/>
                <a:ea typeface="Arial"/>
                <a:cs typeface="Arial"/>
              </a:rPr>
              <a:t>faîtière</a:t>
            </a:r>
            <a:r>
              <a:rPr lang="en-GB" sz="1200" b="0" i="0">
                <a:solidFill>
                  <a:schemeClr val="tx1"/>
                </a:solidFill>
                <a:latin typeface="Calibri"/>
                <a:ea typeface="Arial"/>
                <a:cs typeface="Arial"/>
              </a:rPr>
              <a:t> des </a:t>
            </a:r>
            <a:r>
              <a:rPr lang="en-GB" sz="1200" b="0" i="0" err="1">
                <a:solidFill>
                  <a:schemeClr val="tx1"/>
                </a:solidFill>
                <a:latin typeface="Calibri"/>
                <a:ea typeface="Arial"/>
                <a:cs typeface="Arial"/>
              </a:rPr>
              <a:t>acteurs</a:t>
            </a:r>
            <a:r>
              <a:rPr lang="en-GB" sz="1200" b="0" i="0">
                <a:solidFill>
                  <a:schemeClr val="tx1"/>
                </a:solidFill>
                <a:latin typeface="Calibri"/>
                <a:ea typeface="Arial"/>
                <a:cs typeface="Arial"/>
              </a:rPr>
              <a:t> de la </a:t>
            </a:r>
            <a:r>
              <a:rPr lang="en-GB" sz="1200" b="0" i="0" err="1">
                <a:solidFill>
                  <a:schemeClr val="tx1"/>
                </a:solidFill>
                <a:latin typeface="Calibri"/>
                <a:ea typeface="Arial"/>
                <a:cs typeface="Arial"/>
              </a:rPr>
              <a:t>géothermie</a:t>
            </a:r>
            <a:r>
              <a:rPr lang="en-GB" sz="1200" b="0" i="0">
                <a:solidFill>
                  <a:schemeClr val="tx1"/>
                </a:solidFill>
                <a:latin typeface="Calibri"/>
                <a:ea typeface="Arial"/>
                <a:cs typeface="Arial"/>
              </a:rPr>
              <a:t> </a:t>
            </a:r>
            <a:r>
              <a:rPr lang="en-GB" sz="1200" b="0" i="0" err="1">
                <a:solidFill>
                  <a:schemeClr val="tx1"/>
                </a:solidFill>
                <a:latin typeface="Calibri"/>
                <a:ea typeface="Arial"/>
                <a:cs typeface="Arial"/>
              </a:rPr>
              <a:t>en</a:t>
            </a:r>
            <a:r>
              <a:rPr lang="en-GB" sz="1200" b="0" i="0">
                <a:solidFill>
                  <a:schemeClr val="tx1"/>
                </a:solidFill>
                <a:latin typeface="Calibri"/>
                <a:ea typeface="Arial"/>
                <a:cs typeface="Arial"/>
              </a:rPr>
              <a:t> Suisse.</a:t>
            </a:r>
            <a:endParaRPr/>
          </a:p>
          <a:p>
            <a:pPr>
              <a:defRPr/>
            </a:pPr>
            <a:endParaRPr lang="en-GB" sz="1200" b="0" i="0">
              <a:solidFill>
                <a:schemeClr val="tx1"/>
              </a:solidFill>
              <a:latin typeface="Calibri"/>
              <a:ea typeface="Arial"/>
              <a:cs typeface="Arial"/>
            </a:endParaRPr>
          </a:p>
          <a:p>
            <a:pPr>
              <a:defRPr/>
            </a:pPr>
            <a:r>
              <a:rPr lang="fr-FR"/>
              <a:t>Géothermie Suisse s'engage pour que l'énergie géothermique soit reconnue comme une source d'énergie écologique, locale et fiable et qu'elle soit un pilier important en Suisse pour le chauffage, l'alimentation électrique et le refroidissement.</a:t>
            </a:r>
            <a:endParaRPr lang="en-GB" sz="1200" b="0" i="0">
              <a:solidFill>
                <a:schemeClr val="tx1"/>
              </a:solidFill>
              <a:latin typeface="Calibri"/>
              <a:ea typeface="Arial"/>
              <a:cs typeface="Arial"/>
            </a:endParaRPr>
          </a:p>
          <a:p>
            <a:pPr>
              <a:defRPr/>
            </a:pPr>
            <a:r>
              <a:rPr lang="en-GB" sz="1200" b="0" i="0">
                <a:solidFill>
                  <a:schemeClr val="tx1"/>
                </a:solidFill>
                <a:latin typeface="Calibri"/>
                <a:ea typeface="Arial"/>
                <a:cs typeface="Arial"/>
              </a:rPr>
              <a:t>A </a:t>
            </a:r>
            <a:r>
              <a:rPr lang="en-GB" sz="1200" b="0" i="0" err="1">
                <a:solidFill>
                  <a:schemeClr val="tx1"/>
                </a:solidFill>
                <a:latin typeface="Calibri"/>
                <a:ea typeface="Arial"/>
                <a:cs typeface="Arial"/>
              </a:rPr>
              <a:t>ce</a:t>
            </a:r>
            <a:r>
              <a:rPr lang="en-GB" sz="1200" b="0" i="0">
                <a:solidFill>
                  <a:schemeClr val="tx1"/>
                </a:solidFill>
                <a:latin typeface="Calibri"/>
                <a:ea typeface="Arial"/>
                <a:cs typeface="Arial"/>
              </a:rPr>
              <a:t> titre </a:t>
            </a:r>
            <a:r>
              <a:rPr lang="en-GB" sz="1200" b="0" i="0" err="1">
                <a:solidFill>
                  <a:schemeClr val="tx1"/>
                </a:solidFill>
                <a:latin typeface="Calibri"/>
                <a:ea typeface="Arial"/>
                <a:cs typeface="Arial"/>
              </a:rPr>
              <a:t>Géothermie</a:t>
            </a:r>
            <a:r>
              <a:rPr lang="en-GB" sz="1200" b="0" i="0">
                <a:solidFill>
                  <a:schemeClr val="tx1"/>
                </a:solidFill>
                <a:latin typeface="Calibri"/>
                <a:ea typeface="Arial"/>
                <a:cs typeface="Arial"/>
              </a:rPr>
              <a:t>-Suisse </a:t>
            </a:r>
            <a:r>
              <a:rPr lang="en-GB" sz="1200" b="0" i="0" err="1">
                <a:solidFill>
                  <a:schemeClr val="tx1"/>
                </a:solidFill>
                <a:latin typeface="Calibri"/>
                <a:ea typeface="Arial"/>
                <a:cs typeface="Arial"/>
              </a:rPr>
              <a:t>offres</a:t>
            </a:r>
            <a:r>
              <a:rPr lang="en-GB" sz="1200" b="0" i="0">
                <a:solidFill>
                  <a:schemeClr val="tx1"/>
                </a:solidFill>
                <a:latin typeface="Calibri"/>
                <a:ea typeface="Arial"/>
                <a:cs typeface="Arial"/>
              </a:rPr>
              <a:t> des </a:t>
            </a:r>
            <a:r>
              <a:rPr lang="en-GB" sz="1200" b="0" i="0" err="1">
                <a:solidFill>
                  <a:schemeClr val="tx1"/>
                </a:solidFill>
                <a:latin typeface="Calibri"/>
                <a:ea typeface="Arial"/>
                <a:cs typeface="Arial"/>
              </a:rPr>
              <a:t>informations</a:t>
            </a:r>
            <a:r>
              <a:rPr lang="en-GB" sz="1200" b="0" i="0">
                <a:solidFill>
                  <a:schemeClr val="tx1"/>
                </a:solidFill>
                <a:latin typeface="Calibri"/>
                <a:ea typeface="Arial"/>
                <a:cs typeface="Arial"/>
              </a:rPr>
              <a:t> et des conseils pour la population, les </a:t>
            </a:r>
            <a:r>
              <a:rPr lang="en-GB" sz="1200" b="0" i="0" err="1">
                <a:solidFill>
                  <a:schemeClr val="tx1"/>
                </a:solidFill>
                <a:latin typeface="Calibri"/>
                <a:ea typeface="Arial"/>
                <a:cs typeface="Arial"/>
              </a:rPr>
              <a:t>autorités</a:t>
            </a:r>
            <a:r>
              <a:rPr lang="en-GB" sz="1200" b="0" i="0">
                <a:solidFill>
                  <a:schemeClr val="tx1"/>
                </a:solidFill>
                <a:latin typeface="Calibri"/>
                <a:ea typeface="Arial"/>
                <a:cs typeface="Arial"/>
              </a:rPr>
              <a:t> et les </a:t>
            </a:r>
            <a:r>
              <a:rPr lang="en-GB" sz="1200" b="0" i="0" err="1">
                <a:solidFill>
                  <a:schemeClr val="tx1"/>
                </a:solidFill>
                <a:latin typeface="Calibri"/>
                <a:ea typeface="Arial"/>
                <a:cs typeface="Arial"/>
              </a:rPr>
              <a:t>médias</a:t>
            </a:r>
            <a:endParaRPr lang="en-GB" sz="1200" b="0" i="0">
              <a:solidFill>
                <a:schemeClr val="tx1"/>
              </a:solidFill>
              <a:latin typeface="Calibri"/>
              <a:ea typeface="Arial"/>
              <a:cs typeface="Arial"/>
            </a:endParaRPr>
          </a:p>
          <a:p>
            <a:pPr>
              <a:defRPr/>
            </a:pPr>
            <a:r>
              <a:rPr lang="en-GB" sz="1200" b="0" i="0" err="1">
                <a:solidFill>
                  <a:schemeClr val="tx1"/>
                </a:solidFill>
                <a:latin typeface="Calibri"/>
                <a:ea typeface="Arial"/>
                <a:cs typeface="Arial"/>
              </a:rPr>
              <a:t>L’association</a:t>
            </a:r>
            <a:r>
              <a:rPr lang="en-GB" sz="1200" b="0" i="0">
                <a:solidFill>
                  <a:schemeClr val="tx1"/>
                </a:solidFill>
                <a:latin typeface="Calibri"/>
                <a:ea typeface="Arial"/>
                <a:cs typeface="Arial"/>
              </a:rPr>
              <a:t> a </a:t>
            </a:r>
            <a:r>
              <a:rPr lang="en-GB" sz="1200" b="0" i="0" err="1">
                <a:solidFill>
                  <a:schemeClr val="tx1"/>
                </a:solidFill>
                <a:latin typeface="Calibri"/>
                <a:ea typeface="Arial"/>
                <a:cs typeface="Arial"/>
              </a:rPr>
              <a:t>aussi</a:t>
            </a:r>
            <a:r>
              <a:rPr lang="en-GB" sz="1200" b="0" i="0">
                <a:solidFill>
                  <a:schemeClr val="tx1"/>
                </a:solidFill>
                <a:latin typeface="Calibri"/>
                <a:ea typeface="Arial"/>
                <a:cs typeface="Arial"/>
              </a:rPr>
              <a:t> un </a:t>
            </a:r>
            <a:r>
              <a:rPr lang="en-GB" sz="1200" b="0" i="0" err="1">
                <a:solidFill>
                  <a:schemeClr val="tx1"/>
                </a:solidFill>
                <a:latin typeface="Calibri"/>
                <a:ea typeface="Arial"/>
                <a:cs typeface="Arial"/>
              </a:rPr>
              <a:t>rôle</a:t>
            </a:r>
            <a:r>
              <a:rPr lang="en-GB" sz="1200" b="0" i="0">
                <a:solidFill>
                  <a:schemeClr val="tx1"/>
                </a:solidFill>
                <a:latin typeface="Calibri"/>
                <a:ea typeface="Arial"/>
                <a:cs typeface="Arial"/>
              </a:rPr>
              <a:t> de lobby </a:t>
            </a:r>
            <a:r>
              <a:rPr lang="en-GB" sz="1200" b="0" i="0" err="1">
                <a:solidFill>
                  <a:schemeClr val="tx1"/>
                </a:solidFill>
                <a:latin typeface="Calibri"/>
                <a:ea typeface="Arial"/>
                <a:cs typeface="Arial"/>
              </a:rPr>
              <a:t>auprès</a:t>
            </a:r>
            <a:r>
              <a:rPr lang="en-GB" sz="1200" b="0" i="0">
                <a:solidFill>
                  <a:schemeClr val="tx1"/>
                </a:solidFill>
                <a:latin typeface="Calibri"/>
                <a:ea typeface="Arial"/>
                <a:cs typeface="Arial"/>
              </a:rPr>
              <a:t> des  milieux politiques, </a:t>
            </a:r>
            <a:r>
              <a:rPr lang="en-GB" sz="1200" b="0" i="0" err="1">
                <a:solidFill>
                  <a:schemeClr val="tx1"/>
                </a:solidFill>
                <a:latin typeface="Calibri"/>
                <a:ea typeface="Arial"/>
                <a:cs typeface="Arial"/>
              </a:rPr>
              <a:t>académiques</a:t>
            </a:r>
            <a:r>
              <a:rPr lang="en-GB" sz="1200" b="0" i="0">
                <a:solidFill>
                  <a:schemeClr val="tx1"/>
                </a:solidFill>
                <a:latin typeface="Calibri"/>
                <a:ea typeface="Arial"/>
                <a:cs typeface="Arial"/>
              </a:rPr>
              <a:t> et de </a:t>
            </a:r>
            <a:r>
              <a:rPr lang="en-GB" sz="1200" b="0" i="0" err="1">
                <a:solidFill>
                  <a:schemeClr val="tx1"/>
                </a:solidFill>
                <a:latin typeface="Calibri"/>
                <a:ea typeface="Arial"/>
                <a:cs typeface="Arial"/>
              </a:rPr>
              <a:t>l’économie</a:t>
            </a:r>
            <a:r>
              <a:rPr lang="en-GB" sz="1200" b="0" i="0">
                <a:solidFill>
                  <a:schemeClr val="tx1"/>
                </a:solidFill>
                <a:latin typeface="Calibri"/>
                <a:ea typeface="Arial"/>
                <a:cs typeface="Arial"/>
              </a:rPr>
              <a:t> Les </a:t>
            </a:r>
            <a:r>
              <a:rPr lang="en-GB" sz="1200" b="0" i="0" err="1">
                <a:solidFill>
                  <a:schemeClr val="tx1"/>
                </a:solidFill>
                <a:latin typeface="Calibri"/>
                <a:ea typeface="Arial"/>
                <a:cs typeface="Arial"/>
              </a:rPr>
              <a:t>membres</a:t>
            </a:r>
            <a:r>
              <a:rPr lang="en-GB" sz="1200" b="0" i="0">
                <a:solidFill>
                  <a:schemeClr val="tx1"/>
                </a:solidFill>
                <a:latin typeface="Calibri"/>
                <a:ea typeface="Arial"/>
                <a:cs typeface="Arial"/>
              </a:rPr>
              <a:t> de </a:t>
            </a:r>
            <a:r>
              <a:rPr lang="en-GB" sz="1200" b="0" i="0" err="1">
                <a:solidFill>
                  <a:schemeClr val="tx1"/>
                </a:solidFill>
                <a:latin typeface="Calibri"/>
                <a:ea typeface="Arial"/>
                <a:cs typeface="Arial"/>
              </a:rPr>
              <a:t>Géothermie</a:t>
            </a:r>
            <a:r>
              <a:rPr lang="en-GB" sz="1200" b="0" i="0">
                <a:solidFill>
                  <a:schemeClr val="tx1"/>
                </a:solidFill>
                <a:latin typeface="Calibri"/>
                <a:ea typeface="Arial"/>
                <a:cs typeface="Arial"/>
              </a:rPr>
              <a:t> Suisse </a:t>
            </a:r>
            <a:r>
              <a:rPr lang="en-GB" sz="1200" b="0" i="0" err="1">
                <a:solidFill>
                  <a:schemeClr val="tx1"/>
                </a:solidFill>
                <a:latin typeface="Calibri"/>
                <a:ea typeface="Arial"/>
                <a:cs typeface="Arial"/>
              </a:rPr>
              <a:t>bénéficient</a:t>
            </a:r>
            <a:r>
              <a:rPr lang="en-GB" sz="1200" b="0" i="0">
                <a:solidFill>
                  <a:schemeClr val="tx1"/>
                </a:solidFill>
                <a:latin typeface="Calibri"/>
                <a:ea typeface="Arial"/>
                <a:cs typeface="Arial"/>
              </a:rPr>
              <a:t> de </a:t>
            </a:r>
            <a:r>
              <a:rPr lang="en-GB" sz="1200" b="0" i="0" err="1">
                <a:solidFill>
                  <a:schemeClr val="tx1"/>
                </a:solidFill>
                <a:latin typeface="Calibri"/>
                <a:ea typeface="Arial"/>
                <a:cs typeface="Arial"/>
              </a:rPr>
              <a:t>nombreux</a:t>
            </a:r>
            <a:r>
              <a:rPr lang="en-GB" sz="1200" b="0" i="0">
                <a:solidFill>
                  <a:schemeClr val="tx1"/>
                </a:solidFill>
                <a:latin typeface="Calibri"/>
                <a:ea typeface="Arial"/>
                <a:cs typeface="Arial"/>
              </a:rPr>
              <a:t> </a:t>
            </a:r>
            <a:r>
              <a:rPr lang="en-GB" sz="1200" b="0" i="0" err="1">
                <a:solidFill>
                  <a:schemeClr val="tx1"/>
                </a:solidFill>
                <a:latin typeface="Calibri"/>
                <a:ea typeface="Arial"/>
                <a:cs typeface="Arial"/>
              </a:rPr>
              <a:t>avantages</a:t>
            </a:r>
            <a:r>
              <a:rPr lang="en-GB" sz="1200" b="0" i="0">
                <a:solidFill>
                  <a:schemeClr val="tx1"/>
                </a:solidFill>
                <a:latin typeface="Calibri"/>
                <a:ea typeface="Arial"/>
                <a:cs typeface="Arial"/>
              </a:rPr>
              <a:t>: Conseils, </a:t>
            </a:r>
            <a:r>
              <a:rPr lang="en-GB" sz="1200" b="0" i="0" err="1">
                <a:solidFill>
                  <a:schemeClr val="tx1"/>
                </a:solidFill>
                <a:latin typeface="Calibri"/>
                <a:ea typeface="Arial"/>
                <a:cs typeface="Arial"/>
              </a:rPr>
              <a:t>réseautage</a:t>
            </a:r>
            <a:r>
              <a:rPr lang="en-GB" sz="1200" b="0" i="0">
                <a:solidFill>
                  <a:schemeClr val="tx1"/>
                </a:solidFill>
                <a:latin typeface="Calibri"/>
                <a:ea typeface="Arial"/>
                <a:cs typeface="Arial"/>
              </a:rPr>
              <a:t>, formation continue</a:t>
            </a:r>
            <a:endParaRPr/>
          </a:p>
          <a:p>
            <a:pPr>
              <a:defRPr/>
            </a:pPr>
            <a:endParaRPr lang="en-GB" sz="1200" b="0" i="0">
              <a:solidFill>
                <a:schemeClr val="tx1"/>
              </a:solidFill>
              <a:latin typeface="Calibri"/>
              <a:ea typeface="Arial"/>
              <a:cs typeface="Arial"/>
            </a:endParaRPr>
          </a:p>
          <a:p>
            <a:pPr marL="0" marR="0" lvl="0" indent="0" algn="l" defTabSz="914400">
              <a:lnSpc>
                <a:spcPct val="100000"/>
              </a:lnSpc>
              <a:spcBef>
                <a:spcPts val="0"/>
              </a:spcBef>
              <a:spcAft>
                <a:spcPts val="0"/>
              </a:spcAft>
              <a:buClrTx/>
              <a:buSzTx/>
              <a:buFontTx/>
              <a:buNone/>
              <a:defRPr/>
            </a:pPr>
            <a:r>
              <a:rPr lang="fr-CH"/>
              <a:t>400 membres, 80 entreprises</a:t>
            </a:r>
            <a:endParaRPr/>
          </a:p>
          <a:p>
            <a:pPr marL="0" marR="0" lvl="0" indent="0" algn="l" defTabSz="914400">
              <a:lnSpc>
                <a:spcPct val="100000"/>
              </a:lnSpc>
              <a:spcBef>
                <a:spcPts val="0"/>
              </a:spcBef>
              <a:spcAft>
                <a:spcPts val="0"/>
              </a:spcAft>
              <a:buClrTx/>
              <a:buSzTx/>
              <a:buFontTx/>
              <a:buNone/>
              <a:defRPr/>
            </a:pPr>
            <a:endParaRPr lang="fr-CH"/>
          </a:p>
          <a:p>
            <a:pPr marL="0" marR="0" lvl="0" indent="0" algn="l" defTabSz="914400">
              <a:lnSpc>
                <a:spcPct val="100000"/>
              </a:lnSpc>
              <a:spcBef>
                <a:spcPts val="0"/>
              </a:spcBef>
              <a:spcAft>
                <a:spcPts val="0"/>
              </a:spcAft>
              <a:buClrTx/>
              <a:buSzTx/>
              <a:buFontTx/>
              <a:buNone/>
              <a:defRPr/>
            </a:pPr>
            <a:endParaRPr lang="en-GB"/>
          </a:p>
        </p:txBody>
      </p:sp>
      <p:sp>
        <p:nvSpPr>
          <p:cNvPr id="4" name="Slide Number Placeholder 3"/>
          <p:cNvSpPr>
            <a:spLocks noGrp="1"/>
          </p:cNvSpPr>
          <p:nvPr>
            <p:ph type="sldNum" sz="quarter" idx="5"/>
          </p:nvPr>
        </p:nvSpPr>
        <p:spPr bwMode="auto"/>
        <p:txBody>
          <a:bodyPr/>
          <a:lstStyle/>
          <a:p>
            <a:pPr>
              <a:defRPr/>
            </a:pPr>
            <a:fld id="{6249C367-16AA-D348-BC59-6F44D7A98A32}" type="slidenum">
              <a:rPr lang="fr-CH"/>
              <a:t>67</a:t>
            </a:fld>
            <a:endParaRPr lang="fr-CH"/>
          </a:p>
        </p:txBody>
      </p:sp>
    </p:spTree>
    <p:extLst>
      <p:ext uri="{BB962C8B-B14F-4D97-AF65-F5344CB8AC3E}">
        <p14:creationId xmlns:p14="http://schemas.microsoft.com/office/powerpoint/2010/main" val="1530371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5CB9D-F9F9-81AF-6E3F-8382681CBA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EBC6FB-B225-6EEC-AAFA-202F07D75E3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E73F66A-5C54-3F2E-A7FB-E00996E736E1}"/>
              </a:ext>
            </a:extLst>
          </p:cNvPr>
          <p:cNvSpPr>
            <a:spLocks noGrp="1"/>
          </p:cNvSpPr>
          <p:nvPr>
            <p:ph type="body" idx="1"/>
          </p:nvPr>
        </p:nvSpPr>
        <p:spPr>
          <a:xfrm>
            <a:off x="104605" y="4778722"/>
            <a:ext cx="6415714" cy="4652876"/>
          </a:xfrm>
        </p:spPr>
        <p:txBody>
          <a:bodyPr/>
          <a:lstStyle/>
          <a:p>
            <a:pPr lvl="1">
              <a:lnSpc>
                <a:spcPct val="150000"/>
              </a:lnSpc>
            </a:pPr>
            <a:endParaRPr lang="fr-FR" sz="1400" dirty="0"/>
          </a:p>
        </p:txBody>
      </p:sp>
      <p:sp>
        <p:nvSpPr>
          <p:cNvPr id="4" name="Espace réservé du numéro de diapositive 3">
            <a:extLst>
              <a:ext uri="{FF2B5EF4-FFF2-40B4-BE49-F238E27FC236}">
                <a16:creationId xmlns:a16="http://schemas.microsoft.com/office/drawing/2014/main" id="{E48335AC-8ACD-469B-9985-C394EDDE6C49}"/>
              </a:ext>
            </a:extLst>
          </p:cNvPr>
          <p:cNvSpPr>
            <a:spLocks noGrp="1"/>
          </p:cNvSpPr>
          <p:nvPr>
            <p:ph type="sldNum" sz="quarter" idx="5"/>
          </p:nvPr>
        </p:nvSpPr>
        <p:spPr/>
        <p:txBody>
          <a:bodyPr/>
          <a:lstStyle/>
          <a:p>
            <a:fld id="{8ADF2C3B-CA45-4175-9520-CE406756BE8A}" type="slidenum">
              <a:rPr lang="fr-FR" smtClean="0"/>
              <a:t>9</a:t>
            </a:fld>
            <a:endParaRPr lang="fr-FR"/>
          </a:p>
        </p:txBody>
      </p:sp>
    </p:spTree>
    <p:extLst>
      <p:ext uri="{BB962C8B-B14F-4D97-AF65-F5344CB8AC3E}">
        <p14:creationId xmlns:p14="http://schemas.microsoft.com/office/powerpoint/2010/main" val="136032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8ADF2C3B-CA45-4175-9520-CE406756BE8A}" type="slidenum">
              <a:rPr lang="fr-FR" smtClean="0"/>
              <a:t>10</a:t>
            </a:fld>
            <a:endParaRPr lang="fr-FR"/>
          </a:p>
        </p:txBody>
      </p:sp>
      <p:sp>
        <p:nvSpPr>
          <p:cNvPr id="6" name="Espace réservé des notes 5">
            <a:extLst>
              <a:ext uri="{FF2B5EF4-FFF2-40B4-BE49-F238E27FC236}">
                <a16:creationId xmlns:a16="http://schemas.microsoft.com/office/drawing/2014/main" id="{600AD810-43D9-8F56-683C-34954A07088D}"/>
              </a:ext>
            </a:extLst>
          </p:cNvPr>
          <p:cNvSpPr>
            <a:spLocks noGrp="1"/>
          </p:cNvSpPr>
          <p:nvPr>
            <p:ph type="body" sz="quarter" idx="3"/>
          </p:nvPr>
        </p:nvSpPr>
        <p:spPr/>
        <p:txBody>
          <a:bodyPr/>
          <a:lstStyle/>
          <a:p>
            <a:endParaRPr lang="fr-FR"/>
          </a:p>
        </p:txBody>
      </p:sp>
    </p:spTree>
    <p:extLst>
      <p:ext uri="{BB962C8B-B14F-4D97-AF65-F5344CB8AC3E}">
        <p14:creationId xmlns:p14="http://schemas.microsoft.com/office/powerpoint/2010/main" val="852550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34A34-2CA9-9CFC-179E-362978AFED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01BE2C-9C57-C755-2247-C78D74E9F3E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F0B080D-C98D-F414-B2DC-C0F45D8D3980}"/>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5EF9DBEC-5F24-307C-46F9-A702B2936714}"/>
              </a:ext>
            </a:extLst>
          </p:cNvPr>
          <p:cNvSpPr>
            <a:spLocks noGrp="1"/>
          </p:cNvSpPr>
          <p:nvPr>
            <p:ph type="sldNum" sz="quarter" idx="5"/>
          </p:nvPr>
        </p:nvSpPr>
        <p:spPr/>
        <p:txBody>
          <a:bodyPr/>
          <a:lstStyle/>
          <a:p>
            <a:fld id="{8ADF2C3B-CA45-4175-9520-CE406756BE8A}" type="slidenum">
              <a:rPr lang="fr-FR" smtClean="0"/>
              <a:t>11</a:t>
            </a:fld>
            <a:endParaRPr lang="fr-FR"/>
          </a:p>
        </p:txBody>
      </p:sp>
    </p:spTree>
    <p:extLst>
      <p:ext uri="{BB962C8B-B14F-4D97-AF65-F5344CB8AC3E}">
        <p14:creationId xmlns:p14="http://schemas.microsoft.com/office/powerpoint/2010/main" val="77425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E63D7-381D-CD8B-C9D1-2CD1756B658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5FCCD9A-59C4-5F03-3B86-D35064FD5A1E}"/>
              </a:ext>
            </a:extLst>
          </p:cNvPr>
          <p:cNvSpPr>
            <a:spLocks noGrp="1" noRot="1" noChangeAspect="1"/>
          </p:cNvSpPr>
          <p:nvPr>
            <p:ph type="sldImg"/>
          </p:nvPr>
        </p:nvSpPr>
        <p:spPr>
          <a:xfrm>
            <a:off x="342900" y="503238"/>
            <a:ext cx="3195638" cy="1798637"/>
          </a:xfrm>
        </p:spPr>
      </p:sp>
      <p:sp>
        <p:nvSpPr>
          <p:cNvPr id="4" name="Espace réservé du numéro de diapositive 3">
            <a:extLst>
              <a:ext uri="{FF2B5EF4-FFF2-40B4-BE49-F238E27FC236}">
                <a16:creationId xmlns:a16="http://schemas.microsoft.com/office/drawing/2014/main" id="{AF0CF70C-5918-1A8E-ACC4-B67D5217CFF9}"/>
              </a:ext>
            </a:extLst>
          </p:cNvPr>
          <p:cNvSpPr>
            <a:spLocks noGrp="1"/>
          </p:cNvSpPr>
          <p:nvPr>
            <p:ph type="sldNum" sz="quarter" idx="5"/>
          </p:nvPr>
        </p:nvSpPr>
        <p:spPr/>
        <p:txBody>
          <a:bodyPr/>
          <a:lstStyle/>
          <a:p>
            <a:fld id="{8ADF2C3B-CA45-4175-9520-CE406756BE8A}" type="slidenum">
              <a:rPr lang="fr-FR" smtClean="0"/>
              <a:t>12</a:t>
            </a:fld>
            <a:endParaRPr lang="fr-FR"/>
          </a:p>
        </p:txBody>
      </p:sp>
      <p:sp>
        <p:nvSpPr>
          <p:cNvPr id="6" name="Espace réservé des notes 5">
            <a:extLst>
              <a:ext uri="{FF2B5EF4-FFF2-40B4-BE49-F238E27FC236}">
                <a16:creationId xmlns:a16="http://schemas.microsoft.com/office/drawing/2014/main" id="{D39553B1-A191-B16C-C073-1F46210975CC}"/>
              </a:ext>
            </a:extLst>
          </p:cNvPr>
          <p:cNvSpPr>
            <a:spLocks noGrp="1"/>
          </p:cNvSpPr>
          <p:nvPr>
            <p:ph type="body" sz="quarter" idx="3"/>
          </p:nvPr>
        </p:nvSpPr>
        <p:spPr/>
        <p:txBody>
          <a:bodyPr/>
          <a:lstStyle/>
          <a:p>
            <a:endParaRPr lang="fr-FR"/>
          </a:p>
        </p:txBody>
      </p:sp>
    </p:spTree>
    <p:extLst>
      <p:ext uri="{BB962C8B-B14F-4D97-AF65-F5344CB8AC3E}">
        <p14:creationId xmlns:p14="http://schemas.microsoft.com/office/powerpoint/2010/main" val="544059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EA5CC-D8CB-DDD5-800B-ADCE12E21D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A1C76FE-EA4E-1644-5330-5FFBC8BDBC74}"/>
              </a:ext>
            </a:extLst>
          </p:cNvPr>
          <p:cNvSpPr>
            <a:spLocks noGrp="1" noRot="1" noChangeAspect="1"/>
          </p:cNvSpPr>
          <p:nvPr>
            <p:ph type="sldImg"/>
          </p:nvPr>
        </p:nvSpPr>
        <p:spPr>
          <a:xfrm>
            <a:off x="342900" y="503238"/>
            <a:ext cx="3195638" cy="1798637"/>
          </a:xfrm>
        </p:spPr>
      </p:sp>
      <p:sp>
        <p:nvSpPr>
          <p:cNvPr id="4" name="Espace réservé du numéro de diapositive 3">
            <a:extLst>
              <a:ext uri="{FF2B5EF4-FFF2-40B4-BE49-F238E27FC236}">
                <a16:creationId xmlns:a16="http://schemas.microsoft.com/office/drawing/2014/main" id="{E1FFAB0E-0018-864C-2AAD-1D37F16CB817}"/>
              </a:ext>
            </a:extLst>
          </p:cNvPr>
          <p:cNvSpPr>
            <a:spLocks noGrp="1"/>
          </p:cNvSpPr>
          <p:nvPr>
            <p:ph type="sldNum" sz="quarter" idx="5"/>
          </p:nvPr>
        </p:nvSpPr>
        <p:spPr/>
        <p:txBody>
          <a:bodyPr/>
          <a:lstStyle/>
          <a:p>
            <a:fld id="{8ADF2C3B-CA45-4175-9520-CE406756BE8A}" type="slidenum">
              <a:rPr lang="fr-FR" smtClean="0"/>
              <a:t>13</a:t>
            </a:fld>
            <a:endParaRPr lang="fr-FR"/>
          </a:p>
        </p:txBody>
      </p:sp>
      <p:sp>
        <p:nvSpPr>
          <p:cNvPr id="6" name="Espace réservé des notes 5">
            <a:extLst>
              <a:ext uri="{FF2B5EF4-FFF2-40B4-BE49-F238E27FC236}">
                <a16:creationId xmlns:a16="http://schemas.microsoft.com/office/drawing/2014/main" id="{02110C89-9F55-2F46-4EF4-D7817A4E5CEE}"/>
              </a:ext>
            </a:extLst>
          </p:cNvPr>
          <p:cNvSpPr>
            <a:spLocks noGrp="1"/>
          </p:cNvSpPr>
          <p:nvPr>
            <p:ph type="body" sz="quarter" idx="3"/>
          </p:nvPr>
        </p:nvSpPr>
        <p:spPr/>
        <p:txBody>
          <a:bodyPr/>
          <a:lstStyle/>
          <a:p>
            <a:endParaRPr lang="fr-FR"/>
          </a:p>
        </p:txBody>
      </p:sp>
    </p:spTree>
    <p:extLst>
      <p:ext uri="{BB962C8B-B14F-4D97-AF65-F5344CB8AC3E}">
        <p14:creationId xmlns:p14="http://schemas.microsoft.com/office/powerpoint/2010/main" val="72690118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emf"/><Relationship Id="rId7" Type="http://schemas.openxmlformats.org/officeDocument/2006/relationships/image" Target="../media/image6.sv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tif"/><Relationship Id="rId4" Type="http://schemas.openxmlformats.org/officeDocument/2006/relationships/image" Target="../media/image17.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8.tif"/><Relationship Id="rId4" Type="http://schemas.openxmlformats.org/officeDocument/2006/relationships/image" Target="../media/image17.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tif"/><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CB5A299-ABE3-EC4F-B638-BFB8F66821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65307" y="299832"/>
            <a:ext cx="735422" cy="862707"/>
          </a:xfrm>
          <a:prstGeom prst="rect">
            <a:avLst/>
          </a:prstGeom>
        </p:spPr>
      </p:pic>
      <p:pic>
        <p:nvPicPr>
          <p:cNvPr id="8" name="Image 7">
            <a:extLst>
              <a:ext uri="{FF2B5EF4-FFF2-40B4-BE49-F238E27FC236}">
                <a16:creationId xmlns:a16="http://schemas.microsoft.com/office/drawing/2014/main" id="{2591498C-25E3-D34C-9284-6B33927DA0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0477" y="120997"/>
            <a:ext cx="1051155" cy="1233086"/>
          </a:xfrm>
          <a:prstGeom prst="rect">
            <a:avLst/>
          </a:prstGeom>
        </p:spPr>
      </p:pic>
      <p:grpSp>
        <p:nvGrpSpPr>
          <p:cNvPr id="18" name="Groupe 17">
            <a:extLst>
              <a:ext uri="{FF2B5EF4-FFF2-40B4-BE49-F238E27FC236}">
                <a16:creationId xmlns:a16="http://schemas.microsoft.com/office/drawing/2014/main" id="{A6670EA6-5DFA-D94F-BD13-34FDC4376A97}"/>
              </a:ext>
            </a:extLst>
          </p:cNvPr>
          <p:cNvGrpSpPr/>
          <p:nvPr userDrawn="1"/>
        </p:nvGrpSpPr>
        <p:grpSpPr>
          <a:xfrm>
            <a:off x="9229498" y="6314802"/>
            <a:ext cx="2546284" cy="344990"/>
            <a:chOff x="9229498" y="6314802"/>
            <a:chExt cx="2546284" cy="344990"/>
          </a:xfrm>
        </p:grpSpPr>
        <p:pic>
          <p:nvPicPr>
            <p:cNvPr id="9" name="Image 8">
              <a:extLst>
                <a:ext uri="{FF2B5EF4-FFF2-40B4-BE49-F238E27FC236}">
                  <a16:creationId xmlns:a16="http://schemas.microsoft.com/office/drawing/2014/main" id="{0529547B-6215-E647-B5FA-C84A80D98A1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167930" y="6314802"/>
              <a:ext cx="826360" cy="344990"/>
            </a:xfrm>
            <a:prstGeom prst="rect">
              <a:avLst/>
            </a:prstGeom>
          </p:spPr>
        </p:pic>
        <p:pic>
          <p:nvPicPr>
            <p:cNvPr id="11" name="Image 10">
              <a:extLst>
                <a:ext uri="{FF2B5EF4-FFF2-40B4-BE49-F238E27FC236}">
                  <a16:creationId xmlns:a16="http://schemas.microsoft.com/office/drawing/2014/main" id="{3DF4097C-A92A-9B4C-8AB1-EC51CE63CC0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045412" y="6380045"/>
              <a:ext cx="730370" cy="204227"/>
            </a:xfrm>
            <a:prstGeom prst="rect">
              <a:avLst/>
            </a:prstGeom>
          </p:spPr>
        </p:pic>
        <p:pic>
          <p:nvPicPr>
            <p:cNvPr id="13" name="Graphique 12">
              <a:extLst>
                <a:ext uri="{FF2B5EF4-FFF2-40B4-BE49-F238E27FC236}">
                  <a16:creationId xmlns:a16="http://schemas.microsoft.com/office/drawing/2014/main" id="{2E4BEDAF-B8C8-F642-976D-7FC105709EF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29498" y="6358236"/>
              <a:ext cx="826360" cy="255778"/>
            </a:xfrm>
            <a:prstGeom prst="rect">
              <a:avLst/>
            </a:prstGeom>
          </p:spPr>
        </p:pic>
      </p:grpSp>
      <p:pic>
        <p:nvPicPr>
          <p:cNvPr id="15" name="Image 14">
            <a:extLst>
              <a:ext uri="{FF2B5EF4-FFF2-40B4-BE49-F238E27FC236}">
                <a16:creationId xmlns:a16="http://schemas.microsoft.com/office/drawing/2014/main" id="{BEC6FB3E-815C-2640-BD3F-B8A0519AACB1}"/>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35254" y="1462371"/>
            <a:ext cx="11456745" cy="4832995"/>
          </a:xfrm>
          <a:prstGeom prst="rect">
            <a:avLst/>
          </a:prstGeom>
        </p:spPr>
      </p:pic>
      <p:pic>
        <p:nvPicPr>
          <p:cNvPr id="19" name="Image 18">
            <a:extLst>
              <a:ext uri="{FF2B5EF4-FFF2-40B4-BE49-F238E27FC236}">
                <a16:creationId xmlns:a16="http://schemas.microsoft.com/office/drawing/2014/main" id="{4CEFD7F4-E9D4-8344-9887-3F60FB5983AB}"/>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2886444" y="2326444"/>
            <a:ext cx="6419111" cy="1560508"/>
          </a:xfrm>
          <a:prstGeom prst="rect">
            <a:avLst/>
          </a:prstGeom>
        </p:spPr>
      </p:pic>
    </p:spTree>
    <p:extLst>
      <p:ext uri="{BB962C8B-B14F-4D97-AF65-F5344CB8AC3E}">
        <p14:creationId xmlns:p14="http://schemas.microsoft.com/office/powerpoint/2010/main" val="2086121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545599-90FB-0348-96E1-CD6F8AFB22B8}"/>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CD3DC42-2166-074F-AADB-1B2F4CCEC189}"/>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8362D0-DE18-9142-B3D7-FEBB5AAB5170}"/>
              </a:ext>
            </a:extLst>
          </p:cNvPr>
          <p:cNvSpPr>
            <a:spLocks noGrp="1"/>
          </p:cNvSpPr>
          <p:nvPr>
            <p:ph type="dt" sz="half" idx="10"/>
          </p:nvPr>
        </p:nvSpPr>
        <p:spPr>
          <a:xfrm>
            <a:off x="838200" y="6356350"/>
            <a:ext cx="2743200" cy="365125"/>
          </a:xfrm>
          <a:prstGeom prst="rect">
            <a:avLst/>
          </a:prstGeom>
        </p:spPr>
        <p:txBody>
          <a:bodyPr/>
          <a:lstStyle/>
          <a:p>
            <a:fld id="{82B93E03-669F-B944-A8AF-447B2A9E4A79}" type="datetimeFigureOut">
              <a:rPr lang="fr-FR" smtClean="0"/>
              <a:t>02/04/2025</a:t>
            </a:fld>
            <a:endParaRPr lang="fr-FR"/>
          </a:p>
        </p:txBody>
      </p:sp>
      <p:sp>
        <p:nvSpPr>
          <p:cNvPr id="5" name="Espace réservé du pied de page 4">
            <a:extLst>
              <a:ext uri="{FF2B5EF4-FFF2-40B4-BE49-F238E27FC236}">
                <a16:creationId xmlns:a16="http://schemas.microsoft.com/office/drawing/2014/main" id="{EF9D0E54-3D97-C347-8B92-815BADA63F52}"/>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0B344865-E820-7449-819B-9E06E91E3262}"/>
              </a:ext>
            </a:extLst>
          </p:cNvPr>
          <p:cNvSpPr>
            <a:spLocks noGrp="1"/>
          </p:cNvSpPr>
          <p:nvPr>
            <p:ph type="sldNum" sz="quarter" idx="12"/>
          </p:nvPr>
        </p:nvSpPr>
        <p:spPr>
          <a:xfrm>
            <a:off x="8610600" y="6356350"/>
            <a:ext cx="2743200" cy="365125"/>
          </a:xfrm>
          <a:prstGeom prst="rect">
            <a:avLst/>
          </a:prstGeom>
        </p:spPr>
        <p:txBody>
          <a:bodyPr/>
          <a:lstStyle/>
          <a:p>
            <a:fld id="{9EBD334E-2564-914C-989B-CF48492B8123}" type="slidenum">
              <a:rPr lang="fr-FR" smtClean="0"/>
              <a:t>‹N°›</a:t>
            </a:fld>
            <a:endParaRPr lang="fr-FR"/>
          </a:p>
        </p:txBody>
      </p:sp>
    </p:spTree>
    <p:extLst>
      <p:ext uri="{BB962C8B-B14F-4D97-AF65-F5344CB8AC3E}">
        <p14:creationId xmlns:p14="http://schemas.microsoft.com/office/powerpoint/2010/main" val="218879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F3E66CD-C45D-604D-8BA1-2A427CF2B1D8}"/>
              </a:ext>
            </a:extLst>
          </p:cNvPr>
          <p:cNvSpPr>
            <a:spLocks noGrp="1"/>
          </p:cNvSpPr>
          <p:nvPr>
            <p:ph type="title" orient="vert"/>
          </p:nvPr>
        </p:nvSpPr>
        <p:spPr>
          <a:xfrm>
            <a:off x="8724900" y="365125"/>
            <a:ext cx="2628900" cy="5811838"/>
          </a:xfrm>
          <a:prstGeom prst="rect">
            <a:avLst/>
          </a:prstGeo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F63CEE0A-3962-7840-B2BD-6117FECBC6F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5C04B2A-E0BF-3E49-BA18-194B4BA5FA44}"/>
              </a:ext>
            </a:extLst>
          </p:cNvPr>
          <p:cNvSpPr>
            <a:spLocks noGrp="1"/>
          </p:cNvSpPr>
          <p:nvPr>
            <p:ph type="dt" sz="half" idx="10"/>
          </p:nvPr>
        </p:nvSpPr>
        <p:spPr>
          <a:xfrm>
            <a:off x="838200" y="6356350"/>
            <a:ext cx="2743200" cy="365125"/>
          </a:xfrm>
          <a:prstGeom prst="rect">
            <a:avLst/>
          </a:prstGeom>
        </p:spPr>
        <p:txBody>
          <a:bodyPr/>
          <a:lstStyle/>
          <a:p>
            <a:fld id="{82B93E03-669F-B944-A8AF-447B2A9E4A79}" type="datetimeFigureOut">
              <a:rPr lang="fr-FR" smtClean="0"/>
              <a:t>02/04/2025</a:t>
            </a:fld>
            <a:endParaRPr lang="fr-FR"/>
          </a:p>
        </p:txBody>
      </p:sp>
      <p:sp>
        <p:nvSpPr>
          <p:cNvPr id="5" name="Espace réservé du pied de page 4">
            <a:extLst>
              <a:ext uri="{FF2B5EF4-FFF2-40B4-BE49-F238E27FC236}">
                <a16:creationId xmlns:a16="http://schemas.microsoft.com/office/drawing/2014/main" id="{AE780FE0-3EAD-C44B-B91E-7061B4C323A5}"/>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a:extLst>
              <a:ext uri="{FF2B5EF4-FFF2-40B4-BE49-F238E27FC236}">
                <a16:creationId xmlns:a16="http://schemas.microsoft.com/office/drawing/2014/main" id="{EAC54344-20E9-4449-BAFF-F460EF338468}"/>
              </a:ext>
            </a:extLst>
          </p:cNvPr>
          <p:cNvSpPr>
            <a:spLocks noGrp="1"/>
          </p:cNvSpPr>
          <p:nvPr>
            <p:ph type="sldNum" sz="quarter" idx="12"/>
          </p:nvPr>
        </p:nvSpPr>
        <p:spPr>
          <a:xfrm>
            <a:off x="8610600" y="6356350"/>
            <a:ext cx="2743200" cy="365125"/>
          </a:xfrm>
          <a:prstGeom prst="rect">
            <a:avLst/>
          </a:prstGeom>
        </p:spPr>
        <p:txBody>
          <a:bodyPr/>
          <a:lstStyle/>
          <a:p>
            <a:fld id="{9EBD334E-2564-914C-989B-CF48492B8123}" type="slidenum">
              <a:rPr lang="fr-FR" smtClean="0"/>
              <a:t>‹N°›</a:t>
            </a:fld>
            <a:endParaRPr lang="fr-FR"/>
          </a:p>
        </p:txBody>
      </p:sp>
    </p:spTree>
    <p:extLst>
      <p:ext uri="{BB962C8B-B14F-4D97-AF65-F5344CB8AC3E}">
        <p14:creationId xmlns:p14="http://schemas.microsoft.com/office/powerpoint/2010/main" val="2348845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580362" y="257694"/>
            <a:ext cx="8773438" cy="1325563"/>
          </a:xfrm>
        </p:spPr>
        <p:txBody>
          <a:bodyPr/>
          <a:lstStyle>
            <a:lvl1pPr>
              <a:defRPr b="1" u="none">
                <a:solidFill>
                  <a:srgbClr val="0070C0"/>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a:xfrm>
            <a:off x="10396602" y="6256142"/>
            <a:ext cx="1044701" cy="365125"/>
          </a:xfrm>
        </p:spPr>
        <p:txBody>
          <a:bodyPr/>
          <a:lstStyle/>
          <a:p>
            <a:fld id="{E962A5B4-3485-40A7-BF98-5E049053365C}" type="slidenum">
              <a:rPr lang="fr-FR" smtClean="0"/>
              <a:t>‹N°›</a:t>
            </a:fld>
            <a:endParaRPr lang="fr-FR" dirty="0"/>
          </a:p>
        </p:txBody>
      </p:sp>
      <p:sp>
        <p:nvSpPr>
          <p:cNvPr id="7" name="Espace réservé du numéro de diapositive 5">
            <a:extLst>
              <a:ext uri="{FF2B5EF4-FFF2-40B4-BE49-F238E27FC236}">
                <a16:creationId xmlns:a16="http://schemas.microsoft.com/office/drawing/2014/main" id="{0D5107ED-DDD9-4CA0-ABC5-4D16E3D48975}"/>
              </a:ext>
            </a:extLst>
          </p:cNvPr>
          <p:cNvSpPr txBox="1">
            <a:spLocks/>
          </p:cNvSpPr>
          <p:nvPr userDrawn="1"/>
        </p:nvSpPr>
        <p:spPr>
          <a:xfrm>
            <a:off x="5359780" y="6278958"/>
            <a:ext cx="1145088"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62A5B4-3485-40A7-BF98-5E049053365C}" type="slidenum">
              <a:rPr lang="fr-FR" smtClean="0"/>
              <a:pPr/>
              <a:t>‹N°›</a:t>
            </a:fld>
            <a:endParaRPr lang="fr-FR" dirty="0"/>
          </a:p>
        </p:txBody>
      </p:sp>
    </p:spTree>
    <p:extLst>
      <p:ext uri="{BB962C8B-B14F-4D97-AF65-F5344CB8AC3E}">
        <p14:creationId xmlns:p14="http://schemas.microsoft.com/office/powerpoint/2010/main" val="2638039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userDrawn="1">
  <p:cSld name="2_Diapositive de titre">
    <p:spTree>
      <p:nvGrpSpPr>
        <p:cNvPr id="1" name=""/>
        <p:cNvGrpSpPr/>
        <p:nvPr/>
      </p:nvGrpSpPr>
      <p:grpSpPr bwMode="auto">
        <a:xfrm>
          <a:off x="0" y="0"/>
          <a:ext cx="0" cy="0"/>
          <a:chOff x="0" y="0"/>
          <a:chExt cx="0" cy="0"/>
        </a:xfrm>
      </p:grpSpPr>
      <p:sp>
        <p:nvSpPr>
          <p:cNvPr id="2" name="Titre 1"/>
          <p:cNvSpPr>
            <a:spLocks noGrp="1"/>
          </p:cNvSpPr>
          <p:nvPr>
            <p:ph type="ctrTitle"/>
          </p:nvPr>
        </p:nvSpPr>
        <p:spPr bwMode="auto">
          <a:xfrm>
            <a:off x="1524000" y="2020047"/>
            <a:ext cx="9144000" cy="1960283"/>
          </a:xfrm>
          <a:prstGeom prst="rect">
            <a:avLst/>
          </a:prstGeom>
        </p:spPr>
        <p:txBody>
          <a:bodyPr anchor="b"/>
          <a:lstStyle>
            <a:lvl1pPr algn="ctr">
              <a:defRPr sz="4800" b="1" i="0">
                <a:latin typeface="Avenir Heavy"/>
              </a:defRPr>
            </a:lvl1pPr>
          </a:lstStyle>
          <a:p>
            <a:pPr>
              <a:defRPr/>
            </a:pPr>
            <a:r>
              <a:rPr lang="fr-FR"/>
              <a:t>Modifiez le style du titre</a:t>
            </a:r>
            <a:endParaRPr/>
          </a:p>
        </p:txBody>
      </p:sp>
      <p:sp>
        <p:nvSpPr>
          <p:cNvPr id="3" name="Sous-titre 2"/>
          <p:cNvSpPr>
            <a:spLocks noGrp="1"/>
          </p:cNvSpPr>
          <p:nvPr>
            <p:ph type="subTitle" idx="1" hasCustomPrompt="1"/>
          </p:nvPr>
        </p:nvSpPr>
        <p:spPr bwMode="auto">
          <a:xfrm>
            <a:off x="1524000" y="4231341"/>
            <a:ext cx="9144000" cy="1026459"/>
          </a:xfrm>
        </p:spPr>
        <p:txBody>
          <a:bodyPr/>
          <a:lstStyle>
            <a:lvl1pPr marL="0" indent="0" algn="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defRPr/>
            </a:pPr>
            <a:r>
              <a:rPr lang="fr-FR"/>
              <a:t>M. Yves Vulcan</a:t>
            </a:r>
            <a:endParaRPr/>
          </a:p>
          <a:p>
            <a:pPr>
              <a:defRPr/>
            </a:pPr>
            <a:r>
              <a:rPr lang="fr-FR"/>
              <a:t>Berne, le xxxxx</a:t>
            </a:r>
          </a:p>
        </p:txBody>
      </p:sp>
      <p:sp>
        <p:nvSpPr>
          <p:cNvPr id="5" name="Espace réservé du pied de page 4"/>
          <p:cNvSpPr>
            <a:spLocks noGrp="1"/>
          </p:cNvSpPr>
          <p:nvPr>
            <p:ph type="ftr" sz="quarter" idx="11"/>
          </p:nvPr>
        </p:nvSpPr>
        <p:spPr bwMode="auto"/>
        <p:txBody>
          <a:bodyPr/>
          <a:lstStyle/>
          <a:p>
            <a:pPr>
              <a:defRPr/>
            </a:pPr>
            <a:r>
              <a:rPr lang="fr-FR"/>
              <a:t>La géothermie, un trésor énergétique sous nos pieds | 17.01.22</a:t>
            </a:r>
            <a:endParaRPr/>
          </a:p>
        </p:txBody>
      </p:sp>
      <p:sp>
        <p:nvSpPr>
          <p:cNvPr id="6" name="Espace réservé du numéro de diapositive 5"/>
          <p:cNvSpPr>
            <a:spLocks noGrp="1"/>
          </p:cNvSpPr>
          <p:nvPr>
            <p:ph type="sldNum" sz="quarter" idx="12"/>
          </p:nvPr>
        </p:nvSpPr>
        <p:spPr bwMode="auto">
          <a:xfrm>
            <a:off x="9021011" y="6443637"/>
            <a:ext cx="2743200" cy="365125"/>
          </a:xfrm>
          <a:prstGeom prst="rect">
            <a:avLst/>
          </a:prstGeom>
        </p:spPr>
        <p:txBody>
          <a:bodyPr/>
          <a:lstStyle/>
          <a:p>
            <a:pPr>
              <a:defRPr/>
            </a:pPr>
            <a:fld id="{C313EF1A-2AC8-B145-AA5A-BDCAB891B93B}" type="slidenum">
              <a:rPr lang="fr-FR"/>
              <a:t>‹N°›</a:t>
            </a:fld>
            <a:endParaRPr lang="fr-FR"/>
          </a:p>
        </p:txBody>
      </p:sp>
      <p:sp>
        <p:nvSpPr>
          <p:cNvPr id="7" name="Ellipse 6"/>
          <p:cNvSpPr/>
          <p:nvPr userDrawn="1"/>
        </p:nvSpPr>
        <p:spPr bwMode="auto">
          <a:xfrm>
            <a:off x="239059" y="828738"/>
            <a:ext cx="374525" cy="2948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0" name="Rectangle 9"/>
          <p:cNvSpPr/>
          <p:nvPr userDrawn="1"/>
        </p:nvSpPr>
        <p:spPr bwMode="auto">
          <a:xfrm>
            <a:off x="1" y="6251387"/>
            <a:ext cx="12191999" cy="60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4" name="Ellipse 13"/>
          <p:cNvSpPr/>
          <p:nvPr userDrawn="1"/>
        </p:nvSpPr>
        <p:spPr bwMode="auto">
          <a:xfrm>
            <a:off x="127321" y="196770"/>
            <a:ext cx="787079" cy="7407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9" name="Image 8"/>
          <p:cNvPicPr>
            <a:picLocks noChangeAspect="1"/>
          </p:cNvPicPr>
          <p:nvPr userDrawn="1"/>
        </p:nvPicPr>
        <p:blipFill>
          <a:blip r:embed="rId2" cstate="email">
            <a:extLst>
              <a:ext uri="{28A0092B-C50C-407E-A947-70E740481C1C}">
                <a14:useLocalDpi xmlns:a14="http://schemas.microsoft.com/office/drawing/2010/main"/>
              </a:ext>
            </a:extLst>
          </a:blip>
          <a:stretch/>
        </p:blipFill>
        <p:spPr bwMode="auto">
          <a:xfrm>
            <a:off x="370541" y="443530"/>
            <a:ext cx="3753224" cy="828113"/>
          </a:xfrm>
          <a:prstGeom prst="rect">
            <a:avLst/>
          </a:prstGeom>
        </p:spPr>
      </p:pic>
    </p:spTree>
    <p:extLst>
      <p:ext uri="{BB962C8B-B14F-4D97-AF65-F5344CB8AC3E}">
        <p14:creationId xmlns:p14="http://schemas.microsoft.com/office/powerpoint/2010/main" val="2437783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userDrawn="1">
  <p:cSld name="6_Titre et contenu">
    <p:bg>
      <p:bgPr>
        <a:gradFill>
          <a:gsLst>
            <a:gs pos="0">
              <a:schemeClr val="bg1"/>
            </a:gs>
            <a:gs pos="53000">
              <a:schemeClr val="bg1"/>
            </a:gs>
            <a:gs pos="100000">
              <a:schemeClr val="bg1">
                <a:alpha val="80000"/>
              </a:schemeClr>
            </a:gs>
          </a:gsLst>
          <a:lin ang="0" scaled="1"/>
        </a:gradFill>
        <a:effectLst/>
      </p:bgPr>
    </p:bg>
    <p:spTree>
      <p:nvGrpSpPr>
        <p:cNvPr id="1" name=""/>
        <p:cNvGrpSpPr/>
        <p:nvPr/>
      </p:nvGrpSpPr>
      <p:grpSpPr bwMode="auto">
        <a:xfrm>
          <a:off x="0" y="0"/>
          <a:ext cx="0" cy="0"/>
          <a:chOff x="0" y="0"/>
          <a:chExt cx="0" cy="0"/>
        </a:xfrm>
      </p:grpSpPr>
      <p:sp>
        <p:nvSpPr>
          <p:cNvPr id="14" name="Rectangle 13"/>
          <p:cNvSpPr/>
          <p:nvPr userDrawn="1"/>
        </p:nvSpPr>
        <p:spPr bwMode="auto">
          <a:xfrm>
            <a:off x="0" y="0"/>
            <a:ext cx="12192000" cy="1271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5" name="Espace réservé du pied de page 4"/>
          <p:cNvSpPr>
            <a:spLocks noGrp="1"/>
          </p:cNvSpPr>
          <p:nvPr>
            <p:ph type="ftr" sz="quarter" idx="11"/>
          </p:nvPr>
        </p:nvSpPr>
        <p:spPr bwMode="auto"/>
        <p:txBody>
          <a:bodyPr/>
          <a:lstStyle/>
          <a:p>
            <a:pPr>
              <a:defRPr/>
            </a:pPr>
            <a:endParaRPr/>
          </a:p>
        </p:txBody>
      </p:sp>
      <p:sp>
        <p:nvSpPr>
          <p:cNvPr id="11" name="Rectangle 10"/>
          <p:cNvSpPr/>
          <p:nvPr userDrawn="1"/>
        </p:nvSpPr>
        <p:spPr bwMode="auto">
          <a:xfrm>
            <a:off x="557213" y="1"/>
            <a:ext cx="6372225" cy="6383130"/>
          </a:xfrm>
          <a:prstGeom prst="rect">
            <a:avLst/>
          </a:prstGeom>
          <a:gradFill>
            <a:gsLst>
              <a:gs pos="0">
                <a:schemeClr val="bg1">
                  <a:alpha val="20000"/>
                </a:schemeClr>
              </a:gs>
              <a:gs pos="10000">
                <a:srgbClr val="FFFFFF">
                  <a:alpha val="70000"/>
                </a:srgbClr>
              </a:gs>
              <a:gs pos="37000">
                <a:schemeClr val="bg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 name="Espace réservé du contenu 2"/>
          <p:cNvSpPr>
            <a:spLocks noGrp="1"/>
          </p:cNvSpPr>
          <p:nvPr>
            <p:ph idx="1"/>
          </p:nvPr>
        </p:nvSpPr>
        <p:spPr bwMode="auto"/>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8" name="Titre 1"/>
          <p:cNvSpPr>
            <a:spLocks noGrp="1"/>
          </p:cNvSpPr>
          <p:nvPr>
            <p:ph type="title"/>
          </p:nvPr>
        </p:nvSpPr>
        <p:spPr bwMode="auto">
          <a:xfrm>
            <a:off x="566822" y="228600"/>
            <a:ext cx="11197389" cy="901930"/>
          </a:xfrm>
          <a:prstGeom prst="rect">
            <a:avLst/>
          </a:prstGeom>
        </p:spPr>
        <p:txBody>
          <a:bodyPr anchor="t"/>
          <a:lstStyle>
            <a:lvl1pPr>
              <a:defRPr b="1" i="0">
                <a:solidFill>
                  <a:schemeClr val="tx2"/>
                </a:solidFill>
                <a:latin typeface="Avenir Heavy"/>
              </a:defRPr>
            </a:lvl1pPr>
          </a:lstStyle>
          <a:p>
            <a:pPr>
              <a:defRPr/>
            </a:pPr>
            <a:r>
              <a:rPr lang="fr-FR"/>
              <a:t>Modifiez le style du titre</a:t>
            </a:r>
            <a:endParaRPr/>
          </a:p>
        </p:txBody>
      </p:sp>
    </p:spTree>
    <p:extLst>
      <p:ext uri="{BB962C8B-B14F-4D97-AF65-F5344CB8AC3E}">
        <p14:creationId xmlns:p14="http://schemas.microsoft.com/office/powerpoint/2010/main" val="722418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userDrawn="1">
  <p:cSld name="Titel und Inhalt">
    <p:spTree>
      <p:nvGrpSpPr>
        <p:cNvPr id="1" name=""/>
        <p:cNvGrpSpPr/>
        <p:nvPr/>
      </p:nvGrpSpPr>
      <p:grpSpPr bwMode="auto">
        <a:xfrm>
          <a:off x="0" y="0"/>
          <a:ext cx="0" cy="0"/>
          <a:chOff x="0" y="0"/>
          <a:chExt cx="0" cy="0"/>
        </a:xfrm>
      </p:grpSpPr>
      <p:sp>
        <p:nvSpPr>
          <p:cNvPr id="3" name="Inhaltsplatzhalter 2"/>
          <p:cNvSpPr>
            <a:spLocks noGrp="1"/>
          </p:cNvSpPr>
          <p:nvPr>
            <p:ph idx="1"/>
          </p:nvPr>
        </p:nvSpPr>
        <p:spPr bwMode="auto"/>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defRPr/>
            </a:pPr>
            <a:r>
              <a:rPr lang="de-DE"/>
              <a:t>Mastertextformat bearbeiten</a:t>
            </a:r>
            <a:endParaRPr/>
          </a:p>
          <a:p>
            <a:pPr lvl="1">
              <a:defRPr/>
            </a:pPr>
            <a:r>
              <a:rPr lang="de-DE"/>
              <a:t>Zweite Ebene</a:t>
            </a:r>
            <a:endParaRPr/>
          </a:p>
          <a:p>
            <a:pPr lvl="2">
              <a:defRPr/>
            </a:pPr>
            <a:r>
              <a:rPr lang="de-DE"/>
              <a:t>Dritte Ebene</a:t>
            </a:r>
            <a:endParaRPr/>
          </a:p>
          <a:p>
            <a:pPr lvl="3">
              <a:defRPr/>
            </a:pPr>
            <a:r>
              <a:rPr lang="de-DE"/>
              <a:t>Vierte Ebene</a:t>
            </a:r>
            <a:endParaRPr/>
          </a:p>
          <a:p>
            <a:pPr lvl="4">
              <a:defRPr/>
            </a:pPr>
            <a:r>
              <a:rPr lang="de-DE"/>
              <a:t>Fünfte Ebene</a:t>
            </a:r>
            <a:endParaRPr lang="de-CH"/>
          </a:p>
        </p:txBody>
      </p:sp>
      <p:sp>
        <p:nvSpPr>
          <p:cNvPr id="4" name="Datumsplatzhalter 3"/>
          <p:cNvSpPr>
            <a:spLocks noGrp="1"/>
          </p:cNvSpPr>
          <p:nvPr>
            <p:ph type="dt" sz="half" idx="10"/>
          </p:nvPr>
        </p:nvSpPr>
        <p:spPr bwMode="auto"/>
        <p:txBody>
          <a:bodyPr/>
          <a:lstStyle>
            <a:lvl1pPr>
              <a:defRPr b="0" i="0">
                <a:latin typeface="Calibri"/>
              </a:defRPr>
            </a:lvl1pPr>
          </a:lstStyle>
          <a:p>
            <a:pPr>
              <a:defRPr/>
            </a:pPr>
            <a:endParaRPr lang="de-CH"/>
          </a:p>
        </p:txBody>
      </p:sp>
      <p:sp>
        <p:nvSpPr>
          <p:cNvPr id="7" name="Titel 6"/>
          <p:cNvSpPr>
            <a:spLocks noGrp="1"/>
          </p:cNvSpPr>
          <p:nvPr>
            <p:ph type="title"/>
          </p:nvPr>
        </p:nvSpPr>
        <p:spPr bwMode="auto">
          <a:xfrm>
            <a:off x="555533" y="228600"/>
            <a:ext cx="11197389" cy="911578"/>
          </a:xfrm>
          <a:prstGeom prst="rect">
            <a:avLst/>
          </a:prstGeom>
        </p:spPr>
        <p:txBody>
          <a:bodyPr/>
          <a:lstStyle>
            <a:lvl1pPr>
              <a:defRPr lang="de-CH" sz="3200" b="1" i="0">
                <a:solidFill>
                  <a:schemeClr val="tx2"/>
                </a:solidFill>
                <a:latin typeface="Avenir Heavy"/>
                <a:ea typeface="Palatino"/>
                <a:cs typeface="Abhaya Libre Medium"/>
              </a:defRPr>
            </a:lvl1pPr>
          </a:lstStyle>
          <a:p>
            <a:pPr>
              <a:defRPr/>
            </a:pPr>
            <a:r>
              <a:rPr lang="de-DE"/>
              <a:t>Mastertitelformat bearbeiten</a:t>
            </a:r>
            <a:endParaRPr lang="de-CH"/>
          </a:p>
        </p:txBody>
      </p:sp>
      <p:sp>
        <p:nvSpPr>
          <p:cNvPr id="8" name="Espace réservé du pied de page 4"/>
          <p:cNvSpPr>
            <a:spLocks noGrp="1"/>
          </p:cNvSpPr>
          <p:nvPr>
            <p:ph type="ftr" sz="quarter" idx="11"/>
          </p:nvPr>
        </p:nvSpPr>
        <p:spPr bwMode="auto">
          <a:xfrm>
            <a:off x="4038600" y="6443637"/>
            <a:ext cx="4114800" cy="365125"/>
          </a:xfrm>
        </p:spPr>
        <p:txBody>
          <a:bodyPr/>
          <a:lstStyle/>
          <a:p>
            <a:pPr>
              <a:defRPr/>
            </a:pPr>
            <a:endParaRPr/>
          </a:p>
        </p:txBody>
      </p:sp>
    </p:spTree>
    <p:extLst>
      <p:ext uri="{BB962C8B-B14F-4D97-AF65-F5344CB8AC3E}">
        <p14:creationId xmlns:p14="http://schemas.microsoft.com/office/powerpoint/2010/main" val="919623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userDrawn="1">
  <p:cSld name="Pattern ">
    <p:bg>
      <p:bgPr>
        <a:gradFill>
          <a:gsLst>
            <a:gs pos="0">
              <a:schemeClr val="bg1"/>
            </a:gs>
            <a:gs pos="53000">
              <a:schemeClr val="bg1"/>
            </a:gs>
            <a:gs pos="100000">
              <a:schemeClr val="bg1">
                <a:alpha val="80000"/>
              </a:schemeClr>
            </a:gs>
          </a:gsLst>
          <a:lin ang="0" scaled="1"/>
        </a:gradFill>
        <a:effectLst/>
      </p:bgPr>
    </p:bg>
    <p:spTree>
      <p:nvGrpSpPr>
        <p:cNvPr id="1" name=""/>
        <p:cNvGrpSpPr/>
        <p:nvPr/>
      </p:nvGrpSpPr>
      <p:grpSpPr bwMode="auto">
        <a:xfrm>
          <a:off x="0" y="0"/>
          <a:ext cx="0" cy="0"/>
          <a:chOff x="0" y="0"/>
          <a:chExt cx="0" cy="0"/>
        </a:xfrm>
      </p:grpSpPr>
      <p:pic>
        <p:nvPicPr>
          <p:cNvPr id="7" name="Image 6" descr="Une image contenant silhouette&#10;&#10;Description générée automatiquement"/>
          <p:cNvPicPr>
            <a:picLocks noChangeAspect="1"/>
          </p:cNvPicPr>
          <p:nvPr userDrawn="1"/>
        </p:nvPicPr>
        <p:blipFill>
          <a:blip r:embed="rId2" cstate="email">
            <a:extLst>
              <a:ext uri="{28A0092B-C50C-407E-A947-70E740481C1C}">
                <a14:useLocalDpi xmlns:a14="http://schemas.microsoft.com/office/drawing/2010/main"/>
              </a:ext>
            </a:extLst>
          </a:blip>
          <a:stretch/>
        </p:blipFill>
        <p:spPr bwMode="auto">
          <a:xfrm>
            <a:off x="0" y="0"/>
            <a:ext cx="6718300" cy="6380480"/>
          </a:xfrm>
          <a:prstGeom prst="rect">
            <a:avLst/>
          </a:prstGeom>
        </p:spPr>
      </p:pic>
      <p:sp>
        <p:nvSpPr>
          <p:cNvPr id="11" name="Rectangle 10"/>
          <p:cNvSpPr/>
          <p:nvPr userDrawn="1"/>
        </p:nvSpPr>
        <p:spPr bwMode="auto">
          <a:xfrm>
            <a:off x="0" y="-1"/>
            <a:ext cx="12192000" cy="6391275"/>
          </a:xfrm>
          <a:prstGeom prst="rect">
            <a:avLst/>
          </a:prstGeom>
          <a:gradFill>
            <a:gsLst>
              <a:gs pos="0">
                <a:schemeClr val="bg1">
                  <a:alpha val="60000"/>
                </a:schemeClr>
              </a:gs>
              <a:gs pos="20000">
                <a:srgbClr val="FFFFFF">
                  <a:alpha val="72000"/>
                </a:srgbClr>
              </a:gs>
              <a:gs pos="49000">
                <a:srgbClr val="FFFFFF"/>
              </a:gs>
              <a:gs pos="100000">
                <a:schemeClr val="bg1"/>
              </a:gs>
            </a:gsLst>
            <a:path path="circle"/>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3" name="Espace réservé du contenu 2"/>
          <p:cNvSpPr>
            <a:spLocks noGrp="1"/>
          </p:cNvSpPr>
          <p:nvPr>
            <p:ph idx="1"/>
          </p:nvPr>
        </p:nvSpPr>
        <p:spPr bwMode="auto">
          <a:xfrm>
            <a:off x="569432" y="1333501"/>
            <a:ext cx="11205411" cy="484346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8" name="Titre 1"/>
          <p:cNvSpPr>
            <a:spLocks noGrp="1"/>
          </p:cNvSpPr>
          <p:nvPr>
            <p:ph type="title"/>
          </p:nvPr>
        </p:nvSpPr>
        <p:spPr bwMode="auto">
          <a:xfrm>
            <a:off x="566822" y="228600"/>
            <a:ext cx="11197389" cy="901930"/>
          </a:xfrm>
          <a:prstGeom prst="rect">
            <a:avLst/>
          </a:prstGeom>
        </p:spPr>
        <p:txBody>
          <a:bodyPr anchor="t"/>
          <a:lstStyle>
            <a:lvl1pPr>
              <a:defRPr b="1" i="0">
                <a:solidFill>
                  <a:schemeClr val="tx2"/>
                </a:solidFill>
                <a:latin typeface="Avenir Heavy"/>
              </a:defRPr>
            </a:lvl1pPr>
          </a:lstStyle>
          <a:p>
            <a:pPr>
              <a:defRPr/>
            </a:pPr>
            <a:r>
              <a:rPr lang="fr-FR"/>
              <a:t>Modifiez le style du titre</a:t>
            </a:r>
            <a:endParaRPr/>
          </a:p>
        </p:txBody>
      </p:sp>
      <p:sp>
        <p:nvSpPr>
          <p:cNvPr id="2" name="Espace réservé du pied de page 4"/>
          <p:cNvSpPr>
            <a:spLocks noGrp="1"/>
          </p:cNvSpPr>
          <p:nvPr>
            <p:ph type="ftr" sz="quarter" idx="11"/>
          </p:nvPr>
        </p:nvSpPr>
        <p:spPr bwMode="auto">
          <a:xfrm>
            <a:off x="4038600" y="6443637"/>
            <a:ext cx="4114800" cy="365125"/>
          </a:xfrm>
        </p:spPr>
        <p:txBody>
          <a:bodyPr/>
          <a:lstStyle/>
          <a:p>
            <a:pPr>
              <a:defRPr/>
            </a:pPr>
            <a:endParaRPr/>
          </a:p>
        </p:txBody>
      </p:sp>
    </p:spTree>
    <p:extLst>
      <p:ext uri="{BB962C8B-B14F-4D97-AF65-F5344CB8AC3E}">
        <p14:creationId xmlns:p14="http://schemas.microsoft.com/office/powerpoint/2010/main" val="1525147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E_PUCES">
    <p:spTree>
      <p:nvGrpSpPr>
        <p:cNvPr id="1" name=""/>
        <p:cNvGrpSpPr/>
        <p:nvPr/>
      </p:nvGrpSpPr>
      <p:grpSpPr>
        <a:xfrm>
          <a:off x="0" y="0"/>
          <a:ext cx="0" cy="0"/>
          <a:chOff x="0" y="0"/>
          <a:chExt cx="0" cy="0"/>
        </a:xfrm>
      </p:grpSpPr>
      <p:sp>
        <p:nvSpPr>
          <p:cNvPr id="7" name="Espace réservé du texte 2">
            <a:extLst>
              <a:ext uri="{FF2B5EF4-FFF2-40B4-BE49-F238E27FC236}">
                <a16:creationId xmlns:a16="http://schemas.microsoft.com/office/drawing/2014/main" id="{64B3C324-8894-0D41-9959-E6BBA98DEB0B}"/>
              </a:ext>
            </a:extLst>
          </p:cNvPr>
          <p:cNvSpPr>
            <a:spLocks noGrp="1"/>
          </p:cNvSpPr>
          <p:nvPr>
            <p:ph type="body" idx="1" hasCustomPrompt="1"/>
          </p:nvPr>
        </p:nvSpPr>
        <p:spPr>
          <a:xfrm>
            <a:off x="1899825" y="973748"/>
            <a:ext cx="10020300" cy="498177"/>
          </a:xfrm>
          <a:prstGeom prst="rect">
            <a:avLst/>
          </a:prstGeom>
        </p:spPr>
        <p:txBody>
          <a:bodyPr lIns="0" tIns="0" rIns="0" bIns="0" anchor="t" anchorCtr="0"/>
          <a:lstStyle>
            <a:lvl1pPr marL="0" indent="0">
              <a:buNone/>
              <a:defRPr sz="3200" b="1" i="0" cap="all" baseline="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dirty="0"/>
              <a:t>TITRE ARIAL BOLD 32PT CAP</a:t>
            </a:r>
          </a:p>
        </p:txBody>
      </p:sp>
      <p:sp>
        <p:nvSpPr>
          <p:cNvPr id="8" name="Espace réservé du texte 2">
            <a:extLst>
              <a:ext uri="{FF2B5EF4-FFF2-40B4-BE49-F238E27FC236}">
                <a16:creationId xmlns:a16="http://schemas.microsoft.com/office/drawing/2014/main" id="{6D72190C-6A8B-1F40-9B39-F20BF10E3B04}"/>
              </a:ext>
            </a:extLst>
          </p:cNvPr>
          <p:cNvSpPr>
            <a:spLocks noGrp="1"/>
          </p:cNvSpPr>
          <p:nvPr>
            <p:ph type="body" idx="10" hasCustomPrompt="1"/>
          </p:nvPr>
        </p:nvSpPr>
        <p:spPr>
          <a:xfrm>
            <a:off x="1892353" y="1535096"/>
            <a:ext cx="10020300" cy="498177"/>
          </a:xfrm>
          <a:prstGeom prst="rect">
            <a:avLst/>
          </a:prstGeom>
        </p:spPr>
        <p:txBody>
          <a:bodyPr lIns="0" tIns="0" rIns="0" bIns="0" anchor="t" anchorCtr="0"/>
          <a:lstStyle>
            <a:lvl1pPr marL="0" indent="0">
              <a:buNone/>
              <a:defRPr sz="24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dirty="0"/>
              <a:t>Sous-titre Arial Bold 24pt</a:t>
            </a:r>
          </a:p>
        </p:txBody>
      </p:sp>
      <p:sp>
        <p:nvSpPr>
          <p:cNvPr id="9" name="Espace réservé du texte 2">
            <a:extLst>
              <a:ext uri="{FF2B5EF4-FFF2-40B4-BE49-F238E27FC236}">
                <a16:creationId xmlns:a16="http://schemas.microsoft.com/office/drawing/2014/main" id="{CE4539A2-17A9-E04F-9FAC-066E675A4343}"/>
              </a:ext>
            </a:extLst>
          </p:cNvPr>
          <p:cNvSpPr>
            <a:spLocks noGrp="1"/>
          </p:cNvSpPr>
          <p:nvPr>
            <p:ph type="body" idx="11" hasCustomPrompt="1"/>
          </p:nvPr>
        </p:nvSpPr>
        <p:spPr>
          <a:xfrm>
            <a:off x="1892351" y="2158540"/>
            <a:ext cx="10020300" cy="4109095"/>
          </a:xfrm>
          <a:prstGeom prst="rect">
            <a:avLst/>
          </a:prstGeom>
        </p:spPr>
        <p:txBody>
          <a:bodyPr lIns="0" tIns="0" rIns="0" bIns="0" anchor="t" anchorCtr="0"/>
          <a:lstStyle>
            <a:lvl1pPr marL="342900" indent="-342900">
              <a:buFont typeface="Arial" panose="020B0604020202020204" pitchFamily="34" charset="0"/>
              <a:buChar char="•"/>
              <a:defRPr sz="2400" b="0"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dirty="0"/>
              <a:t>Texte Arial Regular 24pt</a:t>
            </a:r>
          </a:p>
          <a:p>
            <a:pPr lvl="0"/>
            <a:r>
              <a:rPr lang="fr-FR" dirty="0"/>
              <a:t>….</a:t>
            </a:r>
          </a:p>
          <a:p>
            <a:pPr lvl="0"/>
            <a:r>
              <a:rPr lang="fr-FR" dirty="0"/>
              <a:t>….</a:t>
            </a:r>
          </a:p>
          <a:p>
            <a:pPr lvl="0"/>
            <a:r>
              <a:rPr lang="fr-FR" dirty="0"/>
              <a:t>….</a:t>
            </a:r>
          </a:p>
          <a:p>
            <a:pPr lvl="0"/>
            <a:r>
              <a:rPr lang="fr-FR" dirty="0"/>
              <a:t>….</a:t>
            </a:r>
          </a:p>
          <a:p>
            <a:pPr lvl="0"/>
            <a:r>
              <a:rPr lang="fr-FR" dirty="0"/>
              <a:t>….</a:t>
            </a:r>
          </a:p>
        </p:txBody>
      </p:sp>
    </p:spTree>
    <p:extLst>
      <p:ext uri="{BB962C8B-B14F-4D97-AF65-F5344CB8AC3E}">
        <p14:creationId xmlns:p14="http://schemas.microsoft.com/office/powerpoint/2010/main" val="1163432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mage pleine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726D0F-74A5-4D76-BA4E-CAEEBC18F049}"/>
              </a:ext>
            </a:extLst>
          </p:cNvPr>
          <p:cNvSpPr/>
          <p:nvPr userDrawn="1"/>
        </p:nvSpPr>
        <p:spPr>
          <a:xfrm>
            <a:off x="0" y="5877272"/>
            <a:ext cx="12192000" cy="9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re 1"/>
          <p:cNvSpPr>
            <a:spLocks noGrp="1"/>
          </p:cNvSpPr>
          <p:nvPr>
            <p:ph type="title" hasCustomPrompt="1"/>
          </p:nvPr>
        </p:nvSpPr>
        <p:spPr/>
        <p:txBody>
          <a:bodyPr/>
          <a:lstStyle/>
          <a:p>
            <a:r>
              <a:rPr lang="fr-FR" dirty="0"/>
              <a:t>Cliquez pour ajouter un titre</a:t>
            </a:r>
            <a:endParaRPr lang="fr-CH" dirty="0"/>
          </a:p>
        </p:txBody>
      </p:sp>
      <p:sp>
        <p:nvSpPr>
          <p:cNvPr id="4" name="Espace réservé du texte 3">
            <a:extLst>
              <a:ext uri="{FF2B5EF4-FFF2-40B4-BE49-F238E27FC236}">
                <a16:creationId xmlns:a16="http://schemas.microsoft.com/office/drawing/2014/main" id="{1A69F156-84AE-4293-AF41-EFD661FCFE60}"/>
              </a:ext>
            </a:extLst>
          </p:cNvPr>
          <p:cNvSpPr>
            <a:spLocks noGrp="1"/>
          </p:cNvSpPr>
          <p:nvPr>
            <p:ph type="body" sz="quarter" idx="11" hasCustomPrompt="1"/>
          </p:nvPr>
        </p:nvSpPr>
        <p:spPr>
          <a:xfrm>
            <a:off x="339724" y="704503"/>
            <a:ext cx="11588521" cy="276225"/>
          </a:xfrm>
        </p:spPr>
        <p:txBody>
          <a:bodyPr>
            <a:noAutofit/>
          </a:bodyPr>
          <a:lstStyle>
            <a:lvl1pPr marL="0" indent="0">
              <a:buNone/>
              <a:defRPr sz="1600" b="0"/>
            </a:lvl1pPr>
            <a:lvl2pPr marL="271463" indent="0">
              <a:buNone/>
              <a:defRPr sz="1400"/>
            </a:lvl2pPr>
            <a:lvl3pPr marL="541338" indent="0">
              <a:buNone/>
              <a:defRPr sz="1400"/>
            </a:lvl3pPr>
            <a:lvl4pPr marL="806450" indent="0">
              <a:buNone/>
              <a:defRPr sz="1400"/>
            </a:lvl4pPr>
            <a:lvl5pPr marL="1077912" indent="0">
              <a:buNone/>
              <a:defRPr sz="1400"/>
            </a:lvl5pPr>
          </a:lstStyle>
          <a:p>
            <a:pPr lvl="0"/>
            <a:r>
              <a:rPr lang="fr-FR" dirty="0"/>
              <a:t>Cliquez pour ajouter un sous-titre</a:t>
            </a:r>
            <a:endParaRPr lang="fr-CH" dirty="0"/>
          </a:p>
        </p:txBody>
      </p:sp>
      <p:sp>
        <p:nvSpPr>
          <p:cNvPr id="5" name="Espace réservé pour une image  4">
            <a:extLst>
              <a:ext uri="{FF2B5EF4-FFF2-40B4-BE49-F238E27FC236}">
                <a16:creationId xmlns:a16="http://schemas.microsoft.com/office/drawing/2014/main" id="{7B23C028-04B2-428D-A857-8CD8C26F9051}"/>
              </a:ext>
            </a:extLst>
          </p:cNvPr>
          <p:cNvSpPr>
            <a:spLocks noGrp="1"/>
          </p:cNvSpPr>
          <p:nvPr>
            <p:ph type="pic" sz="quarter" idx="12" hasCustomPrompt="1"/>
          </p:nvPr>
        </p:nvSpPr>
        <p:spPr>
          <a:xfrm>
            <a:off x="0" y="1124744"/>
            <a:ext cx="12192000" cy="5733256"/>
          </a:xfrm>
        </p:spPr>
        <p:txBody>
          <a:bodyPr/>
          <a:lstStyle>
            <a:lvl1pPr>
              <a:defRPr/>
            </a:lvl1pPr>
          </a:lstStyle>
          <a:p>
            <a:r>
              <a:rPr lang="fr-CH" dirty="0"/>
              <a:t>Cliquez pour ajouter une image pleine page</a:t>
            </a:r>
          </a:p>
        </p:txBody>
      </p:sp>
    </p:spTree>
    <p:extLst>
      <p:ext uri="{BB962C8B-B14F-4D97-AF65-F5344CB8AC3E}">
        <p14:creationId xmlns:p14="http://schemas.microsoft.com/office/powerpoint/2010/main" val="3164493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ommaire">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ED341190-8E81-4268-82D2-B1594B8521A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5997" y="130728"/>
            <a:ext cx="716272" cy="648955"/>
          </a:xfrm>
          <a:prstGeom prst="rect">
            <a:avLst/>
          </a:prstGeom>
        </p:spPr>
      </p:pic>
      <p:sp>
        <p:nvSpPr>
          <p:cNvPr id="2" name="Titre 1">
            <a:extLst>
              <a:ext uri="{FF2B5EF4-FFF2-40B4-BE49-F238E27FC236}">
                <a16:creationId xmlns:a16="http://schemas.microsoft.com/office/drawing/2014/main" id="{7173931D-BCE5-4DD6-837E-9093D81A36E0}"/>
              </a:ext>
            </a:extLst>
          </p:cNvPr>
          <p:cNvSpPr>
            <a:spLocks noGrp="1"/>
          </p:cNvSpPr>
          <p:nvPr>
            <p:ph type="title" hasCustomPrompt="1"/>
          </p:nvPr>
        </p:nvSpPr>
        <p:spPr>
          <a:xfrm>
            <a:off x="396000" y="1117735"/>
            <a:ext cx="11388916" cy="591425"/>
          </a:xfrm>
        </p:spPr>
        <p:txBody>
          <a:bodyPr>
            <a:noAutofit/>
          </a:bodyPr>
          <a:lstStyle>
            <a:lvl1pPr>
              <a:lnSpc>
                <a:spcPct val="100000"/>
              </a:lnSpc>
              <a:spcBef>
                <a:spcPts val="0"/>
              </a:spcBef>
              <a:spcAft>
                <a:spcPts val="0"/>
              </a:spcAft>
              <a:defRPr sz="3600"/>
            </a:lvl1pPr>
          </a:lstStyle>
          <a:p>
            <a:r>
              <a:rPr lang="fr-FR" dirty="0"/>
              <a:t>Sommaire</a:t>
            </a:r>
          </a:p>
        </p:txBody>
      </p:sp>
      <p:sp>
        <p:nvSpPr>
          <p:cNvPr id="4" name="Espace réservé de la date 3">
            <a:extLst>
              <a:ext uri="{FF2B5EF4-FFF2-40B4-BE49-F238E27FC236}">
                <a16:creationId xmlns:a16="http://schemas.microsoft.com/office/drawing/2014/main" id="{510E8C5C-7ABD-4753-8303-D45855CD8922}"/>
              </a:ext>
            </a:extLst>
          </p:cNvPr>
          <p:cNvSpPr>
            <a:spLocks noGrp="1"/>
          </p:cNvSpPr>
          <p:nvPr>
            <p:ph type="dt" sz="half" idx="10"/>
          </p:nvPr>
        </p:nvSpPr>
        <p:spPr/>
        <p:txBody>
          <a:bodyPr/>
          <a:lstStyle>
            <a:lvl1pPr>
              <a:spcAft>
                <a:spcPts val="0"/>
              </a:spcAft>
              <a:defRPr/>
            </a:lvl1pPr>
          </a:lstStyle>
          <a:p>
            <a:fld id="{16AC39D3-8513-452C-8CF8-A7790FBFBDCF}" type="datetime1">
              <a:rPr lang="fr-FR" smtClean="0"/>
              <a:pPr/>
              <a:t>02/04/2025</a:t>
            </a:fld>
            <a:endParaRPr lang="fr-FR"/>
          </a:p>
        </p:txBody>
      </p:sp>
      <p:sp>
        <p:nvSpPr>
          <p:cNvPr id="5" name="Espace réservé du pied de page 4">
            <a:extLst>
              <a:ext uri="{FF2B5EF4-FFF2-40B4-BE49-F238E27FC236}">
                <a16:creationId xmlns:a16="http://schemas.microsoft.com/office/drawing/2014/main" id="{985D1710-4FA1-4336-974E-07022CB92EC2}"/>
              </a:ext>
            </a:extLst>
          </p:cNvPr>
          <p:cNvSpPr>
            <a:spLocks noGrp="1"/>
          </p:cNvSpPr>
          <p:nvPr>
            <p:ph type="ftr" sz="quarter" idx="11"/>
          </p:nvPr>
        </p:nvSpPr>
        <p:spPr/>
        <p:txBody>
          <a:bodyPr/>
          <a:lstStyle>
            <a:lvl1pPr>
              <a:spcAft>
                <a:spcPts val="0"/>
              </a:spcAft>
              <a:defRPr/>
            </a:lvl1pPr>
          </a:lstStyle>
          <a:p>
            <a:r>
              <a:rPr lang="fr-FR" dirty="0"/>
              <a:t>Direction régionale Auvergne-Rhône-Alpes </a:t>
            </a:r>
          </a:p>
        </p:txBody>
      </p:sp>
      <p:sp>
        <p:nvSpPr>
          <p:cNvPr id="6" name="Espace réservé du numéro de diapositive 5">
            <a:extLst>
              <a:ext uri="{FF2B5EF4-FFF2-40B4-BE49-F238E27FC236}">
                <a16:creationId xmlns:a16="http://schemas.microsoft.com/office/drawing/2014/main" id="{3710B1E8-C169-4C55-A825-20052736CA23}"/>
              </a:ext>
            </a:extLst>
          </p:cNvPr>
          <p:cNvSpPr>
            <a:spLocks noGrp="1"/>
          </p:cNvSpPr>
          <p:nvPr>
            <p:ph type="sldNum" sz="quarter" idx="12"/>
          </p:nvPr>
        </p:nvSpPr>
        <p:spPr/>
        <p:txBody>
          <a:bodyPr/>
          <a:lstStyle>
            <a:lvl1pPr>
              <a:spcAft>
                <a:spcPts val="0"/>
              </a:spcAft>
              <a:defRPr/>
            </a:lvl1pPr>
          </a:lstStyle>
          <a:p>
            <a:fld id="{07C99ADF-20A6-40EF-AAB9-F326D6E12C60}" type="slidenum">
              <a:rPr lang="fr-FR" smtClean="0"/>
              <a:pPr/>
              <a:t>‹N°›</a:t>
            </a:fld>
            <a:endParaRPr lang="fr-FR"/>
          </a:p>
        </p:txBody>
      </p:sp>
      <p:pic>
        <p:nvPicPr>
          <p:cNvPr id="20" name="Graphique 19">
            <a:extLst>
              <a:ext uri="{FF2B5EF4-FFF2-40B4-BE49-F238E27FC236}">
                <a16:creationId xmlns:a16="http://schemas.microsoft.com/office/drawing/2014/main" id="{1071578E-28D3-4579-8A85-74823C1E6D6E}"/>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22" name="Connecteur droit 21">
            <a:extLst>
              <a:ext uri="{FF2B5EF4-FFF2-40B4-BE49-F238E27FC236}">
                <a16:creationId xmlns:a16="http://schemas.microsoft.com/office/drawing/2014/main" id="{FC36484D-BB1A-474C-B0F5-C8D0C79DA0C4}"/>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Espace réservé du contenu 5">
            <a:extLst>
              <a:ext uri="{FF2B5EF4-FFF2-40B4-BE49-F238E27FC236}">
                <a16:creationId xmlns:a16="http://schemas.microsoft.com/office/drawing/2014/main" id="{4192D36F-A845-4959-8B50-FB78F7C2E55A}"/>
              </a:ext>
            </a:extLst>
          </p:cNvPr>
          <p:cNvSpPr>
            <a:spLocks noGrp="1"/>
          </p:cNvSpPr>
          <p:nvPr>
            <p:ph sz="quarter" idx="4"/>
          </p:nvPr>
        </p:nvSpPr>
        <p:spPr>
          <a:xfrm>
            <a:off x="401541" y="2456730"/>
            <a:ext cx="3614277" cy="3422568"/>
          </a:xfrm>
        </p:spPr>
        <p:txBody>
          <a:bodyPr/>
          <a:lstStyle>
            <a:lvl1pPr marL="358775" indent="-358775">
              <a:lnSpc>
                <a:spcPct val="100000"/>
              </a:lnSpc>
              <a:spcBef>
                <a:spcPts val="0"/>
              </a:spcBef>
              <a:spcAft>
                <a:spcPts val="600"/>
              </a:spcAft>
              <a:buFont typeface="+mj-lt"/>
              <a:buAutoNum type="arabicPeriod"/>
              <a:defRPr sz="1600" b="1"/>
            </a:lvl1pPr>
            <a:lvl2pPr marL="631825" indent="-273050">
              <a:lnSpc>
                <a:spcPct val="100000"/>
              </a:lnSpc>
              <a:spcBef>
                <a:spcPts val="0"/>
              </a:spcBef>
              <a:spcAft>
                <a:spcPts val="600"/>
              </a:spcAft>
              <a:buFont typeface="+mj-lt"/>
              <a:buAutoNum type="alphaLcParenR"/>
              <a:defRPr sz="1600"/>
            </a:lvl2pPr>
          </a:lstStyle>
          <a:p>
            <a:pPr lvl="0"/>
            <a:r>
              <a:rPr lang="fr-FR"/>
              <a:t>Cliquez pour modifier les styles du texte du masque</a:t>
            </a:r>
          </a:p>
          <a:p>
            <a:pPr lvl="1"/>
            <a:r>
              <a:rPr lang="fr-FR"/>
              <a:t>Deuxième niveau</a:t>
            </a:r>
          </a:p>
        </p:txBody>
      </p:sp>
      <p:sp>
        <p:nvSpPr>
          <p:cNvPr id="28" name="Espace réservé du contenu 5">
            <a:extLst>
              <a:ext uri="{FF2B5EF4-FFF2-40B4-BE49-F238E27FC236}">
                <a16:creationId xmlns:a16="http://schemas.microsoft.com/office/drawing/2014/main" id="{017122FA-9593-403F-B7CA-7E0389A65ED1}"/>
              </a:ext>
            </a:extLst>
          </p:cNvPr>
          <p:cNvSpPr>
            <a:spLocks noGrp="1"/>
          </p:cNvSpPr>
          <p:nvPr>
            <p:ph sz="quarter" idx="13"/>
          </p:nvPr>
        </p:nvSpPr>
        <p:spPr>
          <a:xfrm>
            <a:off x="4288861" y="2456730"/>
            <a:ext cx="3614277" cy="3422568"/>
          </a:xfrm>
        </p:spPr>
        <p:txBody>
          <a:bodyPr/>
          <a:lstStyle>
            <a:lvl1pPr marL="358775" indent="-358775">
              <a:lnSpc>
                <a:spcPct val="100000"/>
              </a:lnSpc>
              <a:spcBef>
                <a:spcPts val="0"/>
              </a:spcBef>
              <a:spcAft>
                <a:spcPts val="600"/>
              </a:spcAft>
              <a:buFont typeface="+mj-lt"/>
              <a:buAutoNum type="arabicPeriod"/>
              <a:defRPr sz="1600" b="1"/>
            </a:lvl1pPr>
            <a:lvl2pPr marL="631825" indent="-273050">
              <a:lnSpc>
                <a:spcPct val="100000"/>
              </a:lnSpc>
              <a:spcBef>
                <a:spcPts val="0"/>
              </a:spcBef>
              <a:spcAft>
                <a:spcPts val="600"/>
              </a:spcAft>
              <a:buFont typeface="+mj-lt"/>
              <a:buAutoNum type="alphaLcParenR"/>
              <a:defRPr sz="1600"/>
            </a:lvl2pPr>
          </a:lstStyle>
          <a:p>
            <a:pPr lvl="0"/>
            <a:r>
              <a:rPr lang="fr-FR"/>
              <a:t>Cliquez pour modifier les styles du texte du masque</a:t>
            </a:r>
          </a:p>
          <a:p>
            <a:pPr lvl="1"/>
            <a:r>
              <a:rPr lang="fr-FR"/>
              <a:t>Deuxième niveau</a:t>
            </a:r>
          </a:p>
        </p:txBody>
      </p:sp>
      <p:sp>
        <p:nvSpPr>
          <p:cNvPr id="29" name="Espace réservé du contenu 5">
            <a:extLst>
              <a:ext uri="{FF2B5EF4-FFF2-40B4-BE49-F238E27FC236}">
                <a16:creationId xmlns:a16="http://schemas.microsoft.com/office/drawing/2014/main" id="{2FAA6C87-BB8A-4CEF-8DE6-64CB5B6C02FE}"/>
              </a:ext>
            </a:extLst>
          </p:cNvPr>
          <p:cNvSpPr>
            <a:spLocks noGrp="1"/>
          </p:cNvSpPr>
          <p:nvPr>
            <p:ph sz="quarter" idx="14"/>
          </p:nvPr>
        </p:nvSpPr>
        <p:spPr>
          <a:xfrm>
            <a:off x="8170230" y="2456730"/>
            <a:ext cx="3614277" cy="3422568"/>
          </a:xfrm>
        </p:spPr>
        <p:txBody>
          <a:bodyPr/>
          <a:lstStyle>
            <a:lvl1pPr marL="358775" indent="-358775">
              <a:lnSpc>
                <a:spcPct val="100000"/>
              </a:lnSpc>
              <a:spcBef>
                <a:spcPts val="0"/>
              </a:spcBef>
              <a:spcAft>
                <a:spcPts val="600"/>
              </a:spcAft>
              <a:buFont typeface="+mj-lt"/>
              <a:buAutoNum type="arabicPeriod"/>
              <a:defRPr sz="1600" b="1"/>
            </a:lvl1pPr>
            <a:lvl2pPr marL="631825" indent="-273050">
              <a:lnSpc>
                <a:spcPct val="100000"/>
              </a:lnSpc>
              <a:spcBef>
                <a:spcPts val="0"/>
              </a:spcBef>
              <a:spcAft>
                <a:spcPts val="600"/>
              </a:spcAft>
              <a:buFont typeface="+mj-lt"/>
              <a:buAutoNum type="alphaLcParenR"/>
              <a:defRPr sz="1600"/>
            </a:lvl2pPr>
          </a:lstStyle>
          <a:p>
            <a:pPr lvl="0"/>
            <a:r>
              <a:rPr lang="fr-FR"/>
              <a:t>Cliquez pour modifier les styles du texte du masque</a:t>
            </a:r>
          </a:p>
          <a:p>
            <a:pPr lvl="1"/>
            <a:r>
              <a:rPr lang="fr-FR"/>
              <a:t>Deuxième niveau</a:t>
            </a:r>
          </a:p>
        </p:txBody>
      </p:sp>
    </p:spTree>
    <p:extLst>
      <p:ext uri="{BB962C8B-B14F-4D97-AF65-F5344CB8AC3E}">
        <p14:creationId xmlns:p14="http://schemas.microsoft.com/office/powerpoint/2010/main" val="2223088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000BB7C-5BFB-0041-9D8E-C8423743B4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5254" y="739328"/>
            <a:ext cx="11456746" cy="5556038"/>
          </a:xfrm>
          <a:prstGeom prst="rect">
            <a:avLst/>
          </a:prstGeom>
        </p:spPr>
      </p:pic>
      <p:pic>
        <p:nvPicPr>
          <p:cNvPr id="11" name="Image 10">
            <a:extLst>
              <a:ext uri="{FF2B5EF4-FFF2-40B4-BE49-F238E27FC236}">
                <a16:creationId xmlns:a16="http://schemas.microsoft.com/office/drawing/2014/main" id="{11764DAD-B258-544C-B8BB-8AC585CF1A8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85990" y="934631"/>
            <a:ext cx="1433788" cy="1113884"/>
          </a:xfrm>
          <a:prstGeom prst="rect">
            <a:avLst/>
          </a:prstGeom>
        </p:spPr>
      </p:pic>
    </p:spTree>
    <p:extLst>
      <p:ext uri="{BB962C8B-B14F-4D97-AF65-F5344CB8AC3E}">
        <p14:creationId xmlns:p14="http://schemas.microsoft.com/office/powerpoint/2010/main" val="26876502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tercalaire parti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3931D-BCE5-4DD6-837E-9093D81A36E0}"/>
              </a:ext>
            </a:extLst>
          </p:cNvPr>
          <p:cNvSpPr>
            <a:spLocks noGrp="1"/>
          </p:cNvSpPr>
          <p:nvPr>
            <p:ph type="title"/>
          </p:nvPr>
        </p:nvSpPr>
        <p:spPr>
          <a:xfrm>
            <a:off x="396000" y="2766218"/>
            <a:ext cx="11388916" cy="1325563"/>
          </a:xfrm>
        </p:spPr>
        <p:txBody>
          <a:bodyPr>
            <a:normAutofit/>
          </a:bodyPr>
          <a:lstStyle>
            <a:lvl1pPr>
              <a:lnSpc>
                <a:spcPct val="100000"/>
              </a:lnSpc>
              <a:spcBef>
                <a:spcPts val="0"/>
              </a:spcBef>
              <a:defRPr sz="4000"/>
            </a:lvl1pPr>
          </a:lstStyle>
          <a:p>
            <a:r>
              <a:rPr lang="fr-FR"/>
              <a:t>Modifiez le style du titre</a:t>
            </a:r>
            <a:endParaRPr lang="fr-FR" dirty="0"/>
          </a:p>
        </p:txBody>
      </p:sp>
      <p:sp>
        <p:nvSpPr>
          <p:cNvPr id="4" name="Espace réservé de la date 3">
            <a:extLst>
              <a:ext uri="{FF2B5EF4-FFF2-40B4-BE49-F238E27FC236}">
                <a16:creationId xmlns:a16="http://schemas.microsoft.com/office/drawing/2014/main" id="{510E8C5C-7ABD-4753-8303-D45855CD8922}"/>
              </a:ext>
            </a:extLst>
          </p:cNvPr>
          <p:cNvSpPr>
            <a:spLocks noGrp="1"/>
          </p:cNvSpPr>
          <p:nvPr>
            <p:ph type="dt" sz="half" idx="10"/>
          </p:nvPr>
        </p:nvSpPr>
        <p:spPr/>
        <p:txBody>
          <a:bodyPr/>
          <a:lstStyle>
            <a:lvl1pPr>
              <a:lnSpc>
                <a:spcPct val="100000"/>
              </a:lnSpc>
              <a:spcBef>
                <a:spcPts val="0"/>
              </a:spcBef>
              <a:defRPr/>
            </a:lvl1pPr>
          </a:lstStyle>
          <a:p>
            <a:fld id="{C733CFD2-3B22-41BC-8B36-815F6682AD7E}" type="datetime1">
              <a:rPr lang="fr-FR" smtClean="0"/>
              <a:pPr/>
              <a:t>02/04/2025</a:t>
            </a:fld>
            <a:endParaRPr lang="fr-FR"/>
          </a:p>
        </p:txBody>
      </p:sp>
      <p:sp>
        <p:nvSpPr>
          <p:cNvPr id="5" name="Espace réservé du pied de page 4">
            <a:extLst>
              <a:ext uri="{FF2B5EF4-FFF2-40B4-BE49-F238E27FC236}">
                <a16:creationId xmlns:a16="http://schemas.microsoft.com/office/drawing/2014/main" id="{985D1710-4FA1-4336-974E-07022CB92EC2}"/>
              </a:ext>
            </a:extLst>
          </p:cNvPr>
          <p:cNvSpPr>
            <a:spLocks noGrp="1"/>
          </p:cNvSpPr>
          <p:nvPr>
            <p:ph type="ftr" sz="quarter" idx="11"/>
          </p:nvPr>
        </p:nvSpPr>
        <p:spPr/>
        <p:txBody>
          <a:bodyPr/>
          <a:lstStyle>
            <a:lvl1pPr>
              <a:lnSpc>
                <a:spcPct val="100000"/>
              </a:lnSpc>
              <a:spcBef>
                <a:spcPts val="0"/>
              </a:spcBef>
              <a:defRPr/>
            </a:lvl1pPr>
          </a:lstStyle>
          <a:p>
            <a:r>
              <a:rPr lang="fr-FR" dirty="0"/>
              <a:t>Direction régionale Auvergne-Rhône-Alpes </a:t>
            </a:r>
          </a:p>
        </p:txBody>
      </p:sp>
      <p:sp>
        <p:nvSpPr>
          <p:cNvPr id="6" name="Espace réservé du numéro de diapositive 5">
            <a:extLst>
              <a:ext uri="{FF2B5EF4-FFF2-40B4-BE49-F238E27FC236}">
                <a16:creationId xmlns:a16="http://schemas.microsoft.com/office/drawing/2014/main" id="{3710B1E8-C169-4C55-A825-20052736CA23}"/>
              </a:ext>
            </a:extLst>
          </p:cNvPr>
          <p:cNvSpPr>
            <a:spLocks noGrp="1"/>
          </p:cNvSpPr>
          <p:nvPr>
            <p:ph type="sldNum" sz="quarter" idx="12"/>
          </p:nvPr>
        </p:nvSpPr>
        <p:spPr/>
        <p:txBody>
          <a:bodyPr/>
          <a:lstStyle>
            <a:lvl1pPr>
              <a:lnSpc>
                <a:spcPct val="100000"/>
              </a:lnSpc>
              <a:spcBef>
                <a:spcPts val="0"/>
              </a:spcBef>
              <a:defRPr/>
            </a:lvl1pPr>
          </a:lstStyle>
          <a:p>
            <a:fld id="{07C99ADF-20A6-40EF-AAB9-F326D6E12C60}" type="slidenum">
              <a:rPr lang="fr-FR" smtClean="0"/>
              <a:pPr/>
              <a:t>‹N°›</a:t>
            </a:fld>
            <a:endParaRPr lang="fr-FR"/>
          </a:p>
        </p:txBody>
      </p:sp>
      <p:pic>
        <p:nvPicPr>
          <p:cNvPr id="10" name="Image 9">
            <a:extLst>
              <a:ext uri="{FF2B5EF4-FFF2-40B4-BE49-F238E27FC236}">
                <a16:creationId xmlns:a16="http://schemas.microsoft.com/office/drawing/2014/main" id="{DE228966-DD17-49F9-B9BC-484B5A4B395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5997" y="130728"/>
            <a:ext cx="716272" cy="648955"/>
          </a:xfrm>
          <a:prstGeom prst="rect">
            <a:avLst/>
          </a:prstGeom>
        </p:spPr>
      </p:pic>
      <p:pic>
        <p:nvPicPr>
          <p:cNvPr id="11" name="Graphique 10">
            <a:extLst>
              <a:ext uri="{FF2B5EF4-FFF2-40B4-BE49-F238E27FC236}">
                <a16:creationId xmlns:a16="http://schemas.microsoft.com/office/drawing/2014/main" id="{CC795930-16B5-40AC-A53B-DB23FCE08B29}"/>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7F1165D-0DBB-4343-96DD-6E8FA9F6076A}"/>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Image 6" descr="Une image contenant carte, capture d’écran&#10;&#10;Description générée automatiquement">
            <a:extLst>
              <a:ext uri="{FF2B5EF4-FFF2-40B4-BE49-F238E27FC236}">
                <a16:creationId xmlns:a16="http://schemas.microsoft.com/office/drawing/2014/main" id="{DA914681-556A-2B9B-6B7A-0A9305E5FD2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0050" y="2414839"/>
            <a:ext cx="11391900" cy="3419475"/>
          </a:xfrm>
          <a:prstGeom prst="rect">
            <a:avLst/>
          </a:prstGeom>
        </p:spPr>
      </p:pic>
    </p:spTree>
    <p:extLst>
      <p:ext uri="{BB962C8B-B14F-4D97-AF65-F5344CB8AC3E}">
        <p14:creationId xmlns:p14="http://schemas.microsoft.com/office/powerpoint/2010/main" val="2229536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lide contenus 1 colon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593A3-12EC-4325-949A-8513F8EDA465}"/>
              </a:ext>
            </a:extLst>
          </p:cNvPr>
          <p:cNvSpPr>
            <a:spLocks noGrp="1"/>
          </p:cNvSpPr>
          <p:nvPr>
            <p:ph type="title"/>
          </p:nvPr>
        </p:nvSpPr>
        <p:spPr>
          <a:xfrm>
            <a:off x="396000" y="756000"/>
            <a:ext cx="11412000" cy="1080000"/>
          </a:xfrm>
        </p:spPr>
        <p:txBody>
          <a:bodyPr anchor="b">
            <a:normAutofit/>
          </a:bodyPr>
          <a:lstStyle>
            <a:lvl1pPr>
              <a:lnSpc>
                <a:spcPct val="100000"/>
              </a:lnSpc>
              <a:spcBef>
                <a:spcPts val="0"/>
              </a:spcBef>
              <a:spcAft>
                <a:spcPts val="0"/>
              </a:spcAft>
              <a:defRPr sz="3200"/>
            </a:lvl1pPr>
          </a:lstStyle>
          <a:p>
            <a:r>
              <a:rPr lang="fr-FR"/>
              <a:t>Modifiez le style du titre</a:t>
            </a:r>
            <a:endParaRPr lang="fr-FR" dirty="0"/>
          </a:p>
        </p:txBody>
      </p:sp>
      <p:sp>
        <p:nvSpPr>
          <p:cNvPr id="5" name="Espace réservé de la date 4">
            <a:extLst>
              <a:ext uri="{FF2B5EF4-FFF2-40B4-BE49-F238E27FC236}">
                <a16:creationId xmlns:a16="http://schemas.microsoft.com/office/drawing/2014/main" id="{06459C7A-22DD-4DA0-996C-F27E91BCDD9F}"/>
              </a:ext>
            </a:extLst>
          </p:cNvPr>
          <p:cNvSpPr>
            <a:spLocks noGrp="1"/>
          </p:cNvSpPr>
          <p:nvPr>
            <p:ph type="dt" sz="half" idx="10"/>
          </p:nvPr>
        </p:nvSpPr>
        <p:spPr/>
        <p:txBody>
          <a:bodyPr/>
          <a:lstStyle>
            <a:lvl1pPr>
              <a:lnSpc>
                <a:spcPct val="100000"/>
              </a:lnSpc>
              <a:spcBef>
                <a:spcPts val="0"/>
              </a:spcBef>
              <a:spcAft>
                <a:spcPts val="0"/>
              </a:spcAft>
              <a:defRPr/>
            </a:lvl1pPr>
          </a:lstStyle>
          <a:p>
            <a:fld id="{3E873AE1-5950-4748-95FC-98A910B14992}" type="datetime1">
              <a:rPr lang="fr-FR" smtClean="0"/>
              <a:pPr/>
              <a:t>02/04/2025</a:t>
            </a:fld>
            <a:endParaRPr lang="fr-FR"/>
          </a:p>
        </p:txBody>
      </p:sp>
      <p:sp>
        <p:nvSpPr>
          <p:cNvPr id="6" name="Espace réservé du pied de page 5">
            <a:extLst>
              <a:ext uri="{FF2B5EF4-FFF2-40B4-BE49-F238E27FC236}">
                <a16:creationId xmlns:a16="http://schemas.microsoft.com/office/drawing/2014/main" id="{9D0C406E-636A-4D77-BA99-F66CF9467A29}"/>
              </a:ext>
            </a:extLst>
          </p:cNvPr>
          <p:cNvSpPr>
            <a:spLocks noGrp="1"/>
          </p:cNvSpPr>
          <p:nvPr>
            <p:ph type="ftr" sz="quarter" idx="11"/>
          </p:nvPr>
        </p:nvSpPr>
        <p:spPr/>
        <p:txBody>
          <a:bodyPr/>
          <a:lstStyle>
            <a:lvl1pPr>
              <a:lnSpc>
                <a:spcPct val="100000"/>
              </a:lnSpc>
              <a:spcBef>
                <a:spcPts val="0"/>
              </a:spcBef>
              <a:spcAft>
                <a:spcPts val="0"/>
              </a:spcAft>
              <a:defRPr/>
            </a:lvl1pPr>
          </a:lstStyle>
          <a:p>
            <a:r>
              <a:rPr lang="fr-FR" dirty="0"/>
              <a:t>Direction régionale Auvergne-Rhône-Alpes </a:t>
            </a:r>
          </a:p>
        </p:txBody>
      </p:sp>
      <p:sp>
        <p:nvSpPr>
          <p:cNvPr id="7" name="Espace réservé du numéro de diapositive 6">
            <a:extLst>
              <a:ext uri="{FF2B5EF4-FFF2-40B4-BE49-F238E27FC236}">
                <a16:creationId xmlns:a16="http://schemas.microsoft.com/office/drawing/2014/main" id="{A918D5BC-FCAD-4EC5-845A-FC6AE6B6F6FA}"/>
              </a:ext>
            </a:extLst>
          </p:cNvPr>
          <p:cNvSpPr>
            <a:spLocks noGrp="1"/>
          </p:cNvSpPr>
          <p:nvPr>
            <p:ph type="sldNum" sz="quarter" idx="12"/>
          </p:nvPr>
        </p:nvSpPr>
        <p:spPr/>
        <p:txBody>
          <a:bodyPr/>
          <a:lstStyle>
            <a:lvl1pPr>
              <a:lnSpc>
                <a:spcPct val="100000"/>
              </a:lnSpc>
              <a:spcBef>
                <a:spcPts val="0"/>
              </a:spcBef>
              <a:spcAft>
                <a:spcPts val="0"/>
              </a:spcAft>
              <a:defRPr/>
            </a:lvl1pPr>
          </a:lstStyle>
          <a:p>
            <a:fld id="{07C99ADF-20A6-40EF-AAB9-F326D6E12C60}" type="slidenum">
              <a:rPr lang="fr-FR" smtClean="0"/>
              <a:pPr/>
              <a:t>‹N°›</a:t>
            </a:fld>
            <a:endParaRPr lang="fr-FR"/>
          </a:p>
        </p:txBody>
      </p:sp>
      <p:pic>
        <p:nvPicPr>
          <p:cNvPr id="11" name="Image 10">
            <a:extLst>
              <a:ext uri="{FF2B5EF4-FFF2-40B4-BE49-F238E27FC236}">
                <a16:creationId xmlns:a16="http://schemas.microsoft.com/office/drawing/2014/main" id="{F12E4D51-273F-4CF5-A494-DA7F6D877F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5997" y="130728"/>
            <a:ext cx="716272" cy="648955"/>
          </a:xfrm>
          <a:prstGeom prst="rect">
            <a:avLst/>
          </a:prstGeom>
        </p:spPr>
      </p:pic>
      <p:pic>
        <p:nvPicPr>
          <p:cNvPr id="12" name="Graphique 11">
            <a:extLst>
              <a:ext uri="{FF2B5EF4-FFF2-40B4-BE49-F238E27FC236}">
                <a16:creationId xmlns:a16="http://schemas.microsoft.com/office/drawing/2014/main" id="{83C2AF93-B225-409D-B1B8-E11CCA649180}"/>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CE161EE-D5F0-4BBD-82F6-648AAE2CA275}"/>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contenu 5">
            <a:extLst>
              <a:ext uri="{FF2B5EF4-FFF2-40B4-BE49-F238E27FC236}">
                <a16:creationId xmlns:a16="http://schemas.microsoft.com/office/drawing/2014/main" id="{C65D261E-2C4A-4979-B86B-4100D57BB9B4}"/>
              </a:ext>
            </a:extLst>
          </p:cNvPr>
          <p:cNvSpPr>
            <a:spLocks noGrp="1"/>
          </p:cNvSpPr>
          <p:nvPr>
            <p:ph sz="quarter" idx="4"/>
          </p:nvPr>
        </p:nvSpPr>
        <p:spPr>
          <a:xfrm>
            <a:off x="396000" y="1980000"/>
            <a:ext cx="11412000" cy="4140000"/>
          </a:xfrm>
        </p:spPr>
        <p:txBody>
          <a:bodyPr>
            <a:normAutofit/>
          </a:bodyPr>
          <a:lstStyle>
            <a:lvl1pPr marL="0" indent="0">
              <a:lnSpc>
                <a:spcPct val="100000"/>
              </a:lnSpc>
              <a:spcBef>
                <a:spcPts val="0"/>
              </a:spcBef>
              <a:spcAft>
                <a:spcPts val="600"/>
              </a:spcAft>
              <a:buFont typeface="+mj-lt"/>
              <a:buNone/>
              <a:defRPr sz="1800" b="0"/>
            </a:lvl1pPr>
            <a:lvl2pPr marL="358775" indent="0">
              <a:lnSpc>
                <a:spcPct val="100000"/>
              </a:lnSpc>
              <a:spcBef>
                <a:spcPts val="0"/>
              </a:spcBef>
              <a:spcAft>
                <a:spcPts val="1200"/>
              </a:spcAft>
              <a:buFont typeface="+mj-lt"/>
              <a:buNone/>
              <a:defRPr sz="1600"/>
            </a:lvl2pPr>
          </a:lstStyle>
          <a:p>
            <a:pPr lvl="0"/>
            <a:r>
              <a:rPr lang="fr-FR"/>
              <a:t>Cliquez pour modifier les styles du texte du masque</a:t>
            </a:r>
          </a:p>
        </p:txBody>
      </p:sp>
    </p:spTree>
    <p:extLst>
      <p:ext uri="{BB962C8B-B14F-4D97-AF65-F5344CB8AC3E}">
        <p14:creationId xmlns:p14="http://schemas.microsoft.com/office/powerpoint/2010/main" val="105625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lide contenus 2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593A3-12EC-4325-949A-8513F8EDA465}"/>
              </a:ext>
            </a:extLst>
          </p:cNvPr>
          <p:cNvSpPr>
            <a:spLocks noGrp="1"/>
          </p:cNvSpPr>
          <p:nvPr>
            <p:ph type="title"/>
          </p:nvPr>
        </p:nvSpPr>
        <p:spPr>
          <a:xfrm>
            <a:off x="396000" y="756000"/>
            <a:ext cx="11412000" cy="1080000"/>
          </a:xfrm>
        </p:spPr>
        <p:txBody>
          <a:bodyPr anchor="b">
            <a:normAutofit/>
          </a:bodyPr>
          <a:lstStyle>
            <a:lvl1pPr>
              <a:lnSpc>
                <a:spcPct val="100000"/>
              </a:lnSpc>
              <a:spcBef>
                <a:spcPts val="0"/>
              </a:spcBef>
              <a:spcAft>
                <a:spcPts val="0"/>
              </a:spcAft>
              <a:defRPr sz="3200"/>
            </a:lvl1pPr>
          </a:lstStyle>
          <a:p>
            <a:r>
              <a:rPr lang="fr-FR"/>
              <a:t>Modifiez le style du titre</a:t>
            </a:r>
            <a:endParaRPr lang="fr-FR" dirty="0"/>
          </a:p>
        </p:txBody>
      </p:sp>
      <p:sp>
        <p:nvSpPr>
          <p:cNvPr id="5" name="Espace réservé de la date 4">
            <a:extLst>
              <a:ext uri="{FF2B5EF4-FFF2-40B4-BE49-F238E27FC236}">
                <a16:creationId xmlns:a16="http://schemas.microsoft.com/office/drawing/2014/main" id="{06459C7A-22DD-4DA0-996C-F27E91BCDD9F}"/>
              </a:ext>
            </a:extLst>
          </p:cNvPr>
          <p:cNvSpPr>
            <a:spLocks noGrp="1"/>
          </p:cNvSpPr>
          <p:nvPr>
            <p:ph type="dt" sz="half" idx="10"/>
          </p:nvPr>
        </p:nvSpPr>
        <p:spPr/>
        <p:txBody>
          <a:bodyPr/>
          <a:lstStyle>
            <a:lvl1pPr>
              <a:lnSpc>
                <a:spcPct val="100000"/>
              </a:lnSpc>
              <a:spcBef>
                <a:spcPts val="0"/>
              </a:spcBef>
              <a:spcAft>
                <a:spcPts val="0"/>
              </a:spcAft>
              <a:defRPr/>
            </a:lvl1pPr>
          </a:lstStyle>
          <a:p>
            <a:fld id="{AC74B510-252F-4777-A78B-388D2B86BA2F}" type="datetime1">
              <a:rPr lang="fr-FR" smtClean="0"/>
              <a:pPr/>
              <a:t>02/04/2025</a:t>
            </a:fld>
            <a:endParaRPr lang="fr-FR"/>
          </a:p>
        </p:txBody>
      </p:sp>
      <p:sp>
        <p:nvSpPr>
          <p:cNvPr id="6" name="Espace réservé du pied de page 5">
            <a:extLst>
              <a:ext uri="{FF2B5EF4-FFF2-40B4-BE49-F238E27FC236}">
                <a16:creationId xmlns:a16="http://schemas.microsoft.com/office/drawing/2014/main" id="{9D0C406E-636A-4D77-BA99-F66CF9467A29}"/>
              </a:ext>
            </a:extLst>
          </p:cNvPr>
          <p:cNvSpPr>
            <a:spLocks noGrp="1"/>
          </p:cNvSpPr>
          <p:nvPr>
            <p:ph type="ftr" sz="quarter" idx="11"/>
          </p:nvPr>
        </p:nvSpPr>
        <p:spPr/>
        <p:txBody>
          <a:bodyPr/>
          <a:lstStyle>
            <a:lvl1pPr>
              <a:lnSpc>
                <a:spcPct val="100000"/>
              </a:lnSpc>
              <a:spcBef>
                <a:spcPts val="0"/>
              </a:spcBef>
              <a:spcAft>
                <a:spcPts val="0"/>
              </a:spcAft>
              <a:defRPr/>
            </a:lvl1pPr>
          </a:lstStyle>
          <a:p>
            <a:r>
              <a:rPr lang="fr-FR" dirty="0"/>
              <a:t>Direction régionale Auvergne-Rhône-Alpes </a:t>
            </a:r>
          </a:p>
        </p:txBody>
      </p:sp>
      <p:sp>
        <p:nvSpPr>
          <p:cNvPr id="7" name="Espace réservé du numéro de diapositive 6">
            <a:extLst>
              <a:ext uri="{FF2B5EF4-FFF2-40B4-BE49-F238E27FC236}">
                <a16:creationId xmlns:a16="http://schemas.microsoft.com/office/drawing/2014/main" id="{A918D5BC-FCAD-4EC5-845A-FC6AE6B6F6FA}"/>
              </a:ext>
            </a:extLst>
          </p:cNvPr>
          <p:cNvSpPr>
            <a:spLocks noGrp="1"/>
          </p:cNvSpPr>
          <p:nvPr>
            <p:ph type="sldNum" sz="quarter" idx="12"/>
          </p:nvPr>
        </p:nvSpPr>
        <p:spPr/>
        <p:txBody>
          <a:bodyPr/>
          <a:lstStyle>
            <a:lvl1pPr>
              <a:lnSpc>
                <a:spcPct val="100000"/>
              </a:lnSpc>
              <a:spcBef>
                <a:spcPts val="0"/>
              </a:spcBef>
              <a:spcAft>
                <a:spcPts val="0"/>
              </a:spcAft>
              <a:defRPr/>
            </a:lvl1pPr>
          </a:lstStyle>
          <a:p>
            <a:fld id="{07C99ADF-20A6-40EF-AAB9-F326D6E12C60}" type="slidenum">
              <a:rPr lang="fr-FR" smtClean="0"/>
              <a:pPr/>
              <a:t>‹N°›</a:t>
            </a:fld>
            <a:endParaRPr lang="fr-FR"/>
          </a:p>
        </p:txBody>
      </p:sp>
      <p:pic>
        <p:nvPicPr>
          <p:cNvPr id="11" name="Image 10">
            <a:extLst>
              <a:ext uri="{FF2B5EF4-FFF2-40B4-BE49-F238E27FC236}">
                <a16:creationId xmlns:a16="http://schemas.microsoft.com/office/drawing/2014/main" id="{F12E4D51-273F-4CF5-A494-DA7F6D877F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25997" y="130728"/>
            <a:ext cx="716272" cy="648955"/>
          </a:xfrm>
          <a:prstGeom prst="rect">
            <a:avLst/>
          </a:prstGeom>
        </p:spPr>
      </p:pic>
      <p:pic>
        <p:nvPicPr>
          <p:cNvPr id="12" name="Graphique 11">
            <a:extLst>
              <a:ext uri="{FF2B5EF4-FFF2-40B4-BE49-F238E27FC236}">
                <a16:creationId xmlns:a16="http://schemas.microsoft.com/office/drawing/2014/main" id="{83C2AF93-B225-409D-B1B8-E11CCA649180}"/>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CE161EE-D5F0-4BBD-82F6-648AAE2CA275}"/>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contenu 5">
            <a:extLst>
              <a:ext uri="{FF2B5EF4-FFF2-40B4-BE49-F238E27FC236}">
                <a16:creationId xmlns:a16="http://schemas.microsoft.com/office/drawing/2014/main" id="{C65D261E-2C4A-4979-B86B-4100D57BB9B4}"/>
              </a:ext>
            </a:extLst>
          </p:cNvPr>
          <p:cNvSpPr>
            <a:spLocks noGrp="1"/>
          </p:cNvSpPr>
          <p:nvPr>
            <p:ph sz="quarter" idx="4"/>
          </p:nvPr>
        </p:nvSpPr>
        <p:spPr>
          <a:xfrm>
            <a:off x="421743" y="1980000"/>
            <a:ext cx="5508000" cy="4140000"/>
          </a:xfrm>
        </p:spPr>
        <p:txBody>
          <a:bodyPr>
            <a:normAutofit/>
          </a:bodyPr>
          <a:lstStyle>
            <a:lvl1pPr marL="0" indent="0">
              <a:lnSpc>
                <a:spcPct val="100000"/>
              </a:lnSpc>
              <a:spcBef>
                <a:spcPts val="0"/>
              </a:spcBef>
              <a:spcAft>
                <a:spcPts val="600"/>
              </a:spcAft>
              <a:buFont typeface="+mj-lt"/>
              <a:buNone/>
              <a:defRPr sz="1800" b="0"/>
            </a:lvl1pPr>
            <a:lvl2pPr marL="358775" indent="0">
              <a:lnSpc>
                <a:spcPct val="100000"/>
              </a:lnSpc>
              <a:spcBef>
                <a:spcPts val="0"/>
              </a:spcBef>
              <a:spcAft>
                <a:spcPts val="1200"/>
              </a:spcAft>
              <a:buFont typeface="+mj-lt"/>
              <a:buNone/>
              <a:defRPr sz="1600"/>
            </a:lvl2pPr>
          </a:lstStyle>
          <a:p>
            <a:pPr lvl="0"/>
            <a:r>
              <a:rPr lang="fr-FR"/>
              <a:t>Cliquez pour modifier les styles du texte du masque</a:t>
            </a:r>
          </a:p>
        </p:txBody>
      </p:sp>
      <p:sp>
        <p:nvSpPr>
          <p:cNvPr id="20" name="Espace réservé du contenu 5">
            <a:extLst>
              <a:ext uri="{FF2B5EF4-FFF2-40B4-BE49-F238E27FC236}">
                <a16:creationId xmlns:a16="http://schemas.microsoft.com/office/drawing/2014/main" id="{CD79B451-1AFF-4E01-A5EB-F3F70D1E7775}"/>
              </a:ext>
            </a:extLst>
          </p:cNvPr>
          <p:cNvSpPr>
            <a:spLocks noGrp="1"/>
          </p:cNvSpPr>
          <p:nvPr>
            <p:ph sz="quarter" idx="13"/>
          </p:nvPr>
        </p:nvSpPr>
        <p:spPr>
          <a:xfrm>
            <a:off x="6262258" y="1980000"/>
            <a:ext cx="5508000" cy="4140000"/>
          </a:xfrm>
        </p:spPr>
        <p:txBody>
          <a:bodyPr>
            <a:normAutofit/>
          </a:bodyPr>
          <a:lstStyle>
            <a:lvl1pPr marL="0" indent="0">
              <a:lnSpc>
                <a:spcPct val="100000"/>
              </a:lnSpc>
              <a:spcBef>
                <a:spcPts val="0"/>
              </a:spcBef>
              <a:spcAft>
                <a:spcPts val="600"/>
              </a:spcAft>
              <a:buFont typeface="+mj-lt"/>
              <a:buNone/>
              <a:defRPr sz="1800" b="0"/>
            </a:lvl1pPr>
            <a:lvl2pPr marL="358775" indent="0">
              <a:lnSpc>
                <a:spcPct val="100000"/>
              </a:lnSpc>
              <a:spcBef>
                <a:spcPts val="0"/>
              </a:spcBef>
              <a:spcAft>
                <a:spcPts val="1200"/>
              </a:spcAft>
              <a:buFont typeface="+mj-lt"/>
              <a:buNone/>
              <a:defRPr sz="1600"/>
            </a:lvl2pPr>
          </a:lstStyle>
          <a:p>
            <a:pPr lvl="0"/>
            <a:r>
              <a:rPr lang="fr-FR"/>
              <a:t>Cliquez pour modifier les styles du texte du masque</a:t>
            </a:r>
          </a:p>
        </p:txBody>
      </p:sp>
    </p:spTree>
    <p:extLst>
      <p:ext uri="{BB962C8B-B14F-4D97-AF65-F5344CB8AC3E}">
        <p14:creationId xmlns:p14="http://schemas.microsoft.com/office/powerpoint/2010/main" val="2885798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Slide contenus 1 colon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593A3-12EC-4325-949A-8513F8EDA465}"/>
              </a:ext>
            </a:extLst>
          </p:cNvPr>
          <p:cNvSpPr>
            <a:spLocks noGrp="1"/>
          </p:cNvSpPr>
          <p:nvPr>
            <p:ph type="title"/>
          </p:nvPr>
        </p:nvSpPr>
        <p:spPr>
          <a:xfrm>
            <a:off x="401542" y="770447"/>
            <a:ext cx="11388916" cy="1325563"/>
          </a:xfrm>
        </p:spPr>
        <p:txBody>
          <a:bodyPr anchor="b">
            <a:normAutofit/>
          </a:bodyPr>
          <a:lstStyle>
            <a:lvl1pPr>
              <a:defRPr sz="3200"/>
            </a:lvl1pPr>
          </a:lstStyle>
          <a:p>
            <a:r>
              <a:rPr lang="fr-FR"/>
              <a:t>Modifiez le style du titre</a:t>
            </a:r>
            <a:endParaRPr lang="fr-FR" dirty="0"/>
          </a:p>
        </p:txBody>
      </p:sp>
      <p:sp>
        <p:nvSpPr>
          <p:cNvPr id="5" name="Espace réservé de la date 4">
            <a:extLst>
              <a:ext uri="{FF2B5EF4-FFF2-40B4-BE49-F238E27FC236}">
                <a16:creationId xmlns:a16="http://schemas.microsoft.com/office/drawing/2014/main" id="{06459C7A-22DD-4DA0-996C-F27E91BCDD9F}"/>
              </a:ext>
            </a:extLst>
          </p:cNvPr>
          <p:cNvSpPr>
            <a:spLocks noGrp="1"/>
          </p:cNvSpPr>
          <p:nvPr>
            <p:ph type="dt" sz="half" idx="10"/>
          </p:nvPr>
        </p:nvSpPr>
        <p:spPr/>
        <p:txBody>
          <a:bodyPr/>
          <a:lstStyle/>
          <a:p>
            <a:fld id="{3E873AE1-5950-4748-95FC-98A910B14992}" type="datetime1">
              <a:rPr lang="fr-FR" smtClean="0"/>
              <a:t>02/04/2025</a:t>
            </a:fld>
            <a:endParaRPr lang="fr-FR"/>
          </a:p>
        </p:txBody>
      </p:sp>
      <p:sp>
        <p:nvSpPr>
          <p:cNvPr id="6" name="Espace réservé du pied de page 5">
            <a:extLst>
              <a:ext uri="{FF2B5EF4-FFF2-40B4-BE49-F238E27FC236}">
                <a16:creationId xmlns:a16="http://schemas.microsoft.com/office/drawing/2014/main" id="{9D0C406E-636A-4D77-BA99-F66CF9467A29}"/>
              </a:ext>
            </a:extLst>
          </p:cNvPr>
          <p:cNvSpPr>
            <a:spLocks noGrp="1"/>
          </p:cNvSpPr>
          <p:nvPr>
            <p:ph type="ftr" sz="quarter" idx="11"/>
          </p:nvPr>
        </p:nvSpPr>
        <p:spPr/>
        <p:txBody>
          <a:bodyPr/>
          <a:lstStyle/>
          <a:p>
            <a:r>
              <a:rPr lang="fr-FR"/>
              <a:t>Intitulé de la direction/service</a:t>
            </a:r>
          </a:p>
        </p:txBody>
      </p:sp>
      <p:sp>
        <p:nvSpPr>
          <p:cNvPr id="7" name="Espace réservé du numéro de diapositive 6">
            <a:extLst>
              <a:ext uri="{FF2B5EF4-FFF2-40B4-BE49-F238E27FC236}">
                <a16:creationId xmlns:a16="http://schemas.microsoft.com/office/drawing/2014/main" id="{A918D5BC-FCAD-4EC5-845A-FC6AE6B6F6FA}"/>
              </a:ext>
            </a:extLst>
          </p:cNvPr>
          <p:cNvSpPr>
            <a:spLocks noGrp="1"/>
          </p:cNvSpPr>
          <p:nvPr>
            <p:ph type="sldNum" sz="quarter" idx="12"/>
          </p:nvPr>
        </p:nvSpPr>
        <p:spPr/>
        <p:txBody>
          <a:bodyPr/>
          <a:lstStyle/>
          <a:p>
            <a:fld id="{07C99ADF-20A6-40EF-AAB9-F326D6E12C60}" type="slidenum">
              <a:rPr lang="fr-FR" smtClean="0"/>
              <a:t>‹N°›</a:t>
            </a:fld>
            <a:endParaRPr lang="fr-FR"/>
          </a:p>
        </p:txBody>
      </p:sp>
      <p:pic>
        <p:nvPicPr>
          <p:cNvPr id="11" name="Image 10">
            <a:extLst>
              <a:ext uri="{FF2B5EF4-FFF2-40B4-BE49-F238E27FC236}">
                <a16:creationId xmlns:a16="http://schemas.microsoft.com/office/drawing/2014/main" id="{F12E4D51-273F-4CF5-A494-DA7F6D877F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5997" y="130728"/>
            <a:ext cx="716272" cy="648955"/>
          </a:xfrm>
          <a:prstGeom prst="rect">
            <a:avLst/>
          </a:prstGeom>
        </p:spPr>
      </p:pic>
      <p:pic>
        <p:nvPicPr>
          <p:cNvPr id="12" name="Graphique 11">
            <a:extLst>
              <a:ext uri="{FF2B5EF4-FFF2-40B4-BE49-F238E27FC236}">
                <a16:creationId xmlns:a16="http://schemas.microsoft.com/office/drawing/2014/main" id="{83C2AF93-B225-409D-B1B8-E11CCA649180}"/>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CE161EE-D5F0-4BBD-82F6-648AAE2CA275}"/>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contenu 5">
            <a:extLst>
              <a:ext uri="{FF2B5EF4-FFF2-40B4-BE49-F238E27FC236}">
                <a16:creationId xmlns:a16="http://schemas.microsoft.com/office/drawing/2014/main" id="{C65D261E-2C4A-4979-B86B-4100D57BB9B4}"/>
              </a:ext>
            </a:extLst>
          </p:cNvPr>
          <p:cNvSpPr>
            <a:spLocks noGrp="1"/>
          </p:cNvSpPr>
          <p:nvPr>
            <p:ph sz="quarter" idx="4"/>
          </p:nvPr>
        </p:nvSpPr>
        <p:spPr>
          <a:xfrm>
            <a:off x="401541" y="2392078"/>
            <a:ext cx="11388916"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14" name="Espace réservé du contenu 5">
            <a:extLst>
              <a:ext uri="{FF2B5EF4-FFF2-40B4-BE49-F238E27FC236}">
                <a16:creationId xmlns:a16="http://schemas.microsoft.com/office/drawing/2014/main" id="{F4446820-0AA1-4B7F-9CDE-D21DCFF984C4}"/>
              </a:ext>
            </a:extLst>
          </p:cNvPr>
          <p:cNvSpPr>
            <a:spLocks noGrp="1"/>
          </p:cNvSpPr>
          <p:nvPr>
            <p:ph sz="quarter" idx="15"/>
          </p:nvPr>
        </p:nvSpPr>
        <p:spPr>
          <a:xfrm>
            <a:off x="9042400" y="147785"/>
            <a:ext cx="2736396" cy="539538"/>
          </a:xfrm>
        </p:spPr>
        <p:txBody>
          <a:bodyPr>
            <a:normAutofit/>
          </a:bodyPr>
          <a:lstStyle>
            <a:lvl1pPr marL="0" indent="0" algn="r">
              <a:lnSpc>
                <a:spcPct val="100000"/>
              </a:lnSpc>
              <a:spcBef>
                <a:spcPts val="0"/>
              </a:spcBef>
              <a:spcAft>
                <a:spcPts val="0"/>
              </a:spcAft>
              <a:buFont typeface="+mj-lt"/>
              <a:buNone/>
              <a:defRPr sz="11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Tree>
    <p:extLst>
      <p:ext uri="{BB962C8B-B14F-4D97-AF65-F5344CB8AC3E}">
        <p14:creationId xmlns:p14="http://schemas.microsoft.com/office/powerpoint/2010/main" val="401859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Slide conclusion">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63F8332E-96D7-4962-8D67-873DB7E88E0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76832" y="234637"/>
            <a:ext cx="4298373" cy="3894401"/>
          </a:xfrm>
          <a:prstGeom prst="rect">
            <a:avLst/>
          </a:prstGeom>
        </p:spPr>
      </p:pic>
      <p:pic>
        <p:nvPicPr>
          <p:cNvPr id="16" name="Graphique 15">
            <a:extLst>
              <a:ext uri="{FF2B5EF4-FFF2-40B4-BE49-F238E27FC236}">
                <a16:creationId xmlns:a16="http://schemas.microsoft.com/office/drawing/2014/main" id="{740748C0-9B94-4E16-844B-BFC559539FFB}"/>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68872" y="522073"/>
            <a:ext cx="1847274" cy="2106542"/>
          </a:xfrm>
          <a:prstGeom prst="rect">
            <a:avLst/>
          </a:prstGeom>
        </p:spPr>
      </p:pic>
      <p:sp>
        <p:nvSpPr>
          <p:cNvPr id="17" name="Espace réservé du contenu 5">
            <a:extLst>
              <a:ext uri="{FF2B5EF4-FFF2-40B4-BE49-F238E27FC236}">
                <a16:creationId xmlns:a16="http://schemas.microsoft.com/office/drawing/2014/main" id="{7C173263-137C-4EFC-BD01-26F8DC39B5E7}"/>
              </a:ext>
            </a:extLst>
          </p:cNvPr>
          <p:cNvSpPr>
            <a:spLocks noGrp="1"/>
          </p:cNvSpPr>
          <p:nvPr>
            <p:ph sz="quarter" idx="4"/>
          </p:nvPr>
        </p:nvSpPr>
        <p:spPr>
          <a:xfrm>
            <a:off x="903961" y="4990810"/>
            <a:ext cx="3614277" cy="1500188"/>
          </a:xfrm>
        </p:spPr>
        <p:txBody>
          <a:bodyPr anchor="b"/>
          <a:lstStyle>
            <a:lvl1pPr marL="0" indent="0">
              <a:lnSpc>
                <a:spcPct val="100000"/>
              </a:lnSpc>
              <a:spcBef>
                <a:spcPts val="0"/>
              </a:spcBef>
              <a:spcAft>
                <a:spcPts val="1200"/>
              </a:spcAft>
              <a:buFont typeface="+mj-lt"/>
              <a:buNone/>
              <a:defRPr sz="1600" b="1"/>
            </a:lvl1pPr>
            <a:lvl2pPr marL="358775" indent="0">
              <a:lnSpc>
                <a:spcPct val="100000"/>
              </a:lnSpc>
              <a:spcBef>
                <a:spcPts val="0"/>
              </a:spcBef>
              <a:spcAft>
                <a:spcPts val="1200"/>
              </a:spcAft>
              <a:buFont typeface="+mj-lt"/>
              <a:buNone/>
              <a:defRPr sz="1600"/>
            </a:lvl2pPr>
          </a:lstStyle>
          <a:p>
            <a:pPr lvl="0"/>
            <a:r>
              <a:rPr lang="fr-FR"/>
              <a:t>Cliquez pour modifier les styles du texte du masque</a:t>
            </a:r>
          </a:p>
        </p:txBody>
      </p:sp>
      <p:pic>
        <p:nvPicPr>
          <p:cNvPr id="2" name="Image 1" descr="Une image contenant carte, capture d’écran&#10;&#10;Description générée automatiquement">
            <a:extLst>
              <a:ext uri="{FF2B5EF4-FFF2-40B4-BE49-F238E27FC236}">
                <a16:creationId xmlns:a16="http://schemas.microsoft.com/office/drawing/2014/main" id="{3F2EF1D9-38CF-FD51-5196-88A5303051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0050" y="2414839"/>
            <a:ext cx="11391900" cy="3419475"/>
          </a:xfrm>
          <a:prstGeom prst="rect">
            <a:avLst/>
          </a:prstGeom>
        </p:spPr>
      </p:pic>
    </p:spTree>
    <p:extLst>
      <p:ext uri="{BB962C8B-B14F-4D97-AF65-F5344CB8AC3E}">
        <p14:creationId xmlns:p14="http://schemas.microsoft.com/office/powerpoint/2010/main" val="2497363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pic>
        <p:nvPicPr>
          <p:cNvPr id="12" name="Image 11" descr="Une image contenant carte, capture d’écran&#10;&#10;Description générée automatiquement">
            <a:extLst>
              <a:ext uri="{FF2B5EF4-FFF2-40B4-BE49-F238E27FC236}">
                <a16:creationId xmlns:a16="http://schemas.microsoft.com/office/drawing/2014/main" id="{000CB7B4-6CD7-B2DB-4AC3-44A62146C6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050" y="2414839"/>
            <a:ext cx="11391900" cy="3419475"/>
          </a:xfrm>
          <a:prstGeom prst="rect">
            <a:avLst/>
          </a:prstGeom>
        </p:spPr>
      </p:pic>
      <p:pic>
        <p:nvPicPr>
          <p:cNvPr id="27" name="Image 26">
            <a:extLst>
              <a:ext uri="{FF2B5EF4-FFF2-40B4-BE49-F238E27FC236}">
                <a16:creationId xmlns:a16="http://schemas.microsoft.com/office/drawing/2014/main" id="{06CE12A0-A835-40B2-93D9-54E4417B910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50714" y="215727"/>
            <a:ext cx="2165372" cy="1961865"/>
          </a:xfrm>
          <a:prstGeom prst="rect">
            <a:avLst/>
          </a:prstGeom>
        </p:spPr>
      </p:pic>
      <p:sp>
        <p:nvSpPr>
          <p:cNvPr id="2" name="Titre 1">
            <a:extLst>
              <a:ext uri="{FF2B5EF4-FFF2-40B4-BE49-F238E27FC236}">
                <a16:creationId xmlns:a16="http://schemas.microsoft.com/office/drawing/2014/main" id="{F51AF2CC-CA7A-4160-BCB8-EE1B7E4FB5C6}"/>
              </a:ext>
            </a:extLst>
          </p:cNvPr>
          <p:cNvSpPr>
            <a:spLocks noGrp="1"/>
          </p:cNvSpPr>
          <p:nvPr>
            <p:ph type="ctrTitle" hasCustomPrompt="1"/>
          </p:nvPr>
        </p:nvSpPr>
        <p:spPr>
          <a:xfrm>
            <a:off x="396000" y="3081866"/>
            <a:ext cx="11412000" cy="1253061"/>
          </a:xfrm>
        </p:spPr>
        <p:txBody>
          <a:bodyPr anchor="t">
            <a:normAutofit/>
          </a:bodyPr>
          <a:lstStyle>
            <a:lvl1pPr algn="l">
              <a:lnSpc>
                <a:spcPct val="100000"/>
              </a:lnSpc>
              <a:spcBef>
                <a:spcPts val="0"/>
              </a:spcBef>
              <a:defRPr sz="4000" b="1"/>
            </a:lvl1pPr>
          </a:lstStyle>
          <a:p>
            <a:r>
              <a:rPr lang="fr-FR" dirty="0"/>
              <a:t>MODIFIEZ LE STYLE DU TITRE</a:t>
            </a:r>
          </a:p>
        </p:txBody>
      </p:sp>
      <p:sp>
        <p:nvSpPr>
          <p:cNvPr id="3" name="Sous-titre 2">
            <a:extLst>
              <a:ext uri="{FF2B5EF4-FFF2-40B4-BE49-F238E27FC236}">
                <a16:creationId xmlns:a16="http://schemas.microsoft.com/office/drawing/2014/main" id="{D89E80AB-5566-4154-891E-B4A2B914C05A}"/>
              </a:ext>
            </a:extLst>
          </p:cNvPr>
          <p:cNvSpPr>
            <a:spLocks noGrp="1"/>
          </p:cNvSpPr>
          <p:nvPr>
            <p:ph type="subTitle" idx="1"/>
          </p:nvPr>
        </p:nvSpPr>
        <p:spPr>
          <a:xfrm>
            <a:off x="396000" y="4559827"/>
            <a:ext cx="11412000" cy="462662"/>
          </a:xfrm>
        </p:spPr>
        <p:txBody>
          <a:bodyPr>
            <a:noAutofit/>
          </a:bodyPr>
          <a:lstStyle>
            <a:lvl1pPr marL="0" indent="0" algn="l">
              <a:lnSpc>
                <a:spcPct val="100000"/>
              </a:lnSpc>
              <a:spcBef>
                <a:spcPts val="0"/>
              </a:spcBef>
              <a:buNone/>
              <a:defRPr sz="3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AD02B6FF-75EA-449F-A611-DB245605330A}"/>
              </a:ext>
            </a:extLst>
          </p:cNvPr>
          <p:cNvSpPr>
            <a:spLocks noGrp="1"/>
          </p:cNvSpPr>
          <p:nvPr>
            <p:ph type="dt" sz="half" idx="10"/>
          </p:nvPr>
        </p:nvSpPr>
        <p:spPr>
          <a:xfrm>
            <a:off x="10645422" y="6398170"/>
            <a:ext cx="1145036" cy="365125"/>
          </a:xfrm>
        </p:spPr>
        <p:txBody>
          <a:bodyPr/>
          <a:lstStyle/>
          <a:p>
            <a:fld id="{33433553-D0CE-4839-9B43-53BF64EE9B8E}" type="datetime1">
              <a:rPr lang="fr-FR" smtClean="0"/>
              <a:t>04/04/2025</a:t>
            </a:fld>
            <a:endParaRPr lang="fr-FR"/>
          </a:p>
        </p:txBody>
      </p:sp>
      <p:sp>
        <p:nvSpPr>
          <p:cNvPr id="6" name="Espace réservé du numéro de diapositive 5">
            <a:extLst>
              <a:ext uri="{FF2B5EF4-FFF2-40B4-BE49-F238E27FC236}">
                <a16:creationId xmlns:a16="http://schemas.microsoft.com/office/drawing/2014/main" id="{3D2BFC73-3D1E-4F51-8954-158EBF717458}"/>
              </a:ext>
            </a:extLst>
          </p:cNvPr>
          <p:cNvSpPr>
            <a:spLocks noGrp="1"/>
          </p:cNvSpPr>
          <p:nvPr>
            <p:ph type="sldNum" sz="quarter" idx="12"/>
          </p:nvPr>
        </p:nvSpPr>
        <p:spPr>
          <a:xfrm>
            <a:off x="9550400" y="6398170"/>
            <a:ext cx="714828" cy="365125"/>
          </a:xfrm>
        </p:spPr>
        <p:txBody>
          <a:bodyPr/>
          <a:lstStyle/>
          <a:p>
            <a:fld id="{07C99ADF-20A6-40EF-AAB9-F326D6E12C60}" type="slidenum">
              <a:rPr lang="fr-FR" smtClean="0"/>
              <a:t>‹N°›</a:t>
            </a:fld>
            <a:endParaRPr lang="fr-FR"/>
          </a:p>
        </p:txBody>
      </p:sp>
      <p:pic>
        <p:nvPicPr>
          <p:cNvPr id="25" name="Graphique 24">
            <a:extLst>
              <a:ext uri="{FF2B5EF4-FFF2-40B4-BE49-F238E27FC236}">
                <a16:creationId xmlns:a16="http://schemas.microsoft.com/office/drawing/2014/main" id="{0BE7EFDA-176E-45B6-896B-A98F6FB9973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5518" y="309561"/>
            <a:ext cx="1554994" cy="1773239"/>
          </a:xfrm>
          <a:prstGeom prst="rect">
            <a:avLst/>
          </a:prstGeom>
        </p:spPr>
      </p:pic>
    </p:spTree>
    <p:extLst>
      <p:ext uri="{BB962C8B-B14F-4D97-AF65-F5344CB8AC3E}">
        <p14:creationId xmlns:p14="http://schemas.microsoft.com/office/powerpoint/2010/main" val="231523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23C781B7-A856-024B-BE12-DDBE081C590C}"/>
              </a:ext>
            </a:extLst>
          </p:cNvPr>
          <p:cNvSpPr>
            <a:spLocks noGrp="1"/>
          </p:cNvSpPr>
          <p:nvPr>
            <p:ph type="dt" sz="half" idx="10"/>
          </p:nvPr>
        </p:nvSpPr>
        <p:spPr>
          <a:xfrm>
            <a:off x="10458007" y="6299643"/>
            <a:ext cx="887818" cy="248094"/>
          </a:xfrm>
          <a:prstGeom prst="rect">
            <a:avLst/>
          </a:prstGeom>
        </p:spPr>
        <p:txBody>
          <a:bodyPr/>
          <a:lstStyle>
            <a:lvl1pPr>
              <a:defRPr sz="1000">
                <a:latin typeface="DM Sans" pitchFamily="2" charset="77"/>
              </a:defRPr>
            </a:lvl1pPr>
          </a:lstStyle>
          <a:p>
            <a:fld id="{82B93E03-669F-B944-A8AF-447B2A9E4A79}" type="datetimeFigureOut">
              <a:rPr lang="fr-FR" smtClean="0"/>
              <a:pPr/>
              <a:t>02/04/2025</a:t>
            </a:fld>
            <a:endParaRPr lang="fr-FR" dirty="0"/>
          </a:p>
        </p:txBody>
      </p:sp>
      <p:sp>
        <p:nvSpPr>
          <p:cNvPr id="5" name="Espace réservé du pied de page 4">
            <a:extLst>
              <a:ext uri="{FF2B5EF4-FFF2-40B4-BE49-F238E27FC236}">
                <a16:creationId xmlns:a16="http://schemas.microsoft.com/office/drawing/2014/main" id="{66D0DA35-DEBA-054E-963D-D0F51C9D1C6C}"/>
              </a:ext>
            </a:extLst>
          </p:cNvPr>
          <p:cNvSpPr>
            <a:spLocks noGrp="1"/>
          </p:cNvSpPr>
          <p:nvPr>
            <p:ph type="ftr" sz="quarter" idx="11"/>
          </p:nvPr>
        </p:nvSpPr>
        <p:spPr>
          <a:xfrm>
            <a:off x="8844516" y="6299644"/>
            <a:ext cx="1710070" cy="235836"/>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000"/>
            </a:lvl1pPr>
          </a:lstStyle>
          <a:p>
            <a:r>
              <a:rPr lang="fr-FR" dirty="0">
                <a:latin typeface="DM Sans" pitchFamily="2" charset="77"/>
              </a:rPr>
              <a:t>compte rendu réunion du</a:t>
            </a:r>
            <a:endParaRPr lang="fr-FR" dirty="0"/>
          </a:p>
        </p:txBody>
      </p:sp>
      <p:sp>
        <p:nvSpPr>
          <p:cNvPr id="6" name="Espace réservé du numéro de diapositive 5">
            <a:extLst>
              <a:ext uri="{FF2B5EF4-FFF2-40B4-BE49-F238E27FC236}">
                <a16:creationId xmlns:a16="http://schemas.microsoft.com/office/drawing/2014/main" id="{27AAA511-D72B-DE49-B19F-68189FCA34CA}"/>
              </a:ext>
            </a:extLst>
          </p:cNvPr>
          <p:cNvSpPr>
            <a:spLocks noGrp="1"/>
          </p:cNvSpPr>
          <p:nvPr>
            <p:ph type="sldNum" sz="quarter" idx="12"/>
          </p:nvPr>
        </p:nvSpPr>
        <p:spPr>
          <a:xfrm>
            <a:off x="11468986" y="6299643"/>
            <a:ext cx="416442" cy="235837"/>
          </a:xfrm>
          <a:prstGeom prst="rect">
            <a:avLst/>
          </a:prstGeom>
        </p:spPr>
        <p:txBody>
          <a:bodyPr/>
          <a:lstStyle>
            <a:lvl1pPr>
              <a:defRPr sz="1000" b="0" i="0">
                <a:latin typeface="DM Sans" pitchFamily="2" charset="77"/>
              </a:defRPr>
            </a:lvl1pPr>
          </a:lstStyle>
          <a:p>
            <a:fld id="{9EBD334E-2564-914C-989B-CF48492B8123}" type="slidenum">
              <a:rPr lang="fr-FR" smtClean="0"/>
              <a:pPr/>
              <a:t>‹N°›</a:t>
            </a:fld>
            <a:endParaRPr lang="fr-FR" dirty="0"/>
          </a:p>
        </p:txBody>
      </p:sp>
      <p:pic>
        <p:nvPicPr>
          <p:cNvPr id="8" name="Image 7">
            <a:extLst>
              <a:ext uri="{FF2B5EF4-FFF2-40B4-BE49-F238E27FC236}">
                <a16:creationId xmlns:a16="http://schemas.microsoft.com/office/drawing/2014/main" id="{0E2F0689-1E51-E846-9E6C-0F0FBC7CF1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2006600" cy="6858000"/>
          </a:xfrm>
          <a:prstGeom prst="rect">
            <a:avLst/>
          </a:prstGeom>
        </p:spPr>
      </p:pic>
      <p:cxnSp>
        <p:nvCxnSpPr>
          <p:cNvPr id="13" name="Connecteur droit 12">
            <a:extLst>
              <a:ext uri="{FF2B5EF4-FFF2-40B4-BE49-F238E27FC236}">
                <a16:creationId xmlns:a16="http://schemas.microsoft.com/office/drawing/2014/main" id="{11DE2BE5-B75E-F04F-A42C-BA984F5E6241}"/>
              </a:ext>
            </a:extLst>
          </p:cNvPr>
          <p:cNvCxnSpPr>
            <a:cxnSpLocks/>
          </p:cNvCxnSpPr>
          <p:nvPr userDrawn="1"/>
        </p:nvCxnSpPr>
        <p:spPr>
          <a:xfrm>
            <a:off x="2140688" y="6618620"/>
            <a:ext cx="9744740"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Image 14">
            <a:extLst>
              <a:ext uri="{FF2B5EF4-FFF2-40B4-BE49-F238E27FC236}">
                <a16:creationId xmlns:a16="http://schemas.microsoft.com/office/drawing/2014/main" id="{8C24AF3D-85F7-2448-A1CF-878BACD58E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57293" y="239379"/>
            <a:ext cx="1528135" cy="371495"/>
          </a:xfrm>
          <a:prstGeom prst="rect">
            <a:avLst/>
          </a:prstGeom>
        </p:spPr>
      </p:pic>
    </p:spTree>
    <p:extLst>
      <p:ext uri="{BB962C8B-B14F-4D97-AF65-F5344CB8AC3E}">
        <p14:creationId xmlns:p14="http://schemas.microsoft.com/office/powerpoint/2010/main" val="2226622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F3ED85-F481-C848-9681-45CFC6B9CD24}"/>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u contenu 2">
            <a:extLst>
              <a:ext uri="{FF2B5EF4-FFF2-40B4-BE49-F238E27FC236}">
                <a16:creationId xmlns:a16="http://schemas.microsoft.com/office/drawing/2014/main" id="{C2C9E777-ECB7-2045-952A-2667314D72C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FB1ACB8-5601-6642-B058-7A02145B247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DF64D25-BD7A-7446-AD8C-48F3954FB447}"/>
              </a:ext>
            </a:extLst>
          </p:cNvPr>
          <p:cNvSpPr>
            <a:spLocks noGrp="1"/>
          </p:cNvSpPr>
          <p:nvPr>
            <p:ph type="dt" sz="half" idx="10"/>
          </p:nvPr>
        </p:nvSpPr>
        <p:spPr>
          <a:xfrm>
            <a:off x="838200" y="6356350"/>
            <a:ext cx="2743200" cy="365125"/>
          </a:xfrm>
          <a:prstGeom prst="rect">
            <a:avLst/>
          </a:prstGeom>
        </p:spPr>
        <p:txBody>
          <a:bodyPr/>
          <a:lstStyle/>
          <a:p>
            <a:fld id="{82B93E03-669F-B944-A8AF-447B2A9E4A79}" type="datetimeFigureOut">
              <a:rPr lang="fr-FR" smtClean="0"/>
              <a:t>02/04/2025</a:t>
            </a:fld>
            <a:endParaRPr lang="fr-FR"/>
          </a:p>
        </p:txBody>
      </p:sp>
      <p:sp>
        <p:nvSpPr>
          <p:cNvPr id="6" name="Espace réservé du pied de page 5">
            <a:extLst>
              <a:ext uri="{FF2B5EF4-FFF2-40B4-BE49-F238E27FC236}">
                <a16:creationId xmlns:a16="http://schemas.microsoft.com/office/drawing/2014/main" id="{E7C75770-B25E-534E-B642-F72078B97305}"/>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5ECFF3FA-A5B0-2149-96EA-CE84E68760A5}"/>
              </a:ext>
            </a:extLst>
          </p:cNvPr>
          <p:cNvSpPr>
            <a:spLocks noGrp="1"/>
          </p:cNvSpPr>
          <p:nvPr>
            <p:ph type="sldNum" sz="quarter" idx="12"/>
          </p:nvPr>
        </p:nvSpPr>
        <p:spPr>
          <a:xfrm>
            <a:off x="8610600" y="6356350"/>
            <a:ext cx="2743200" cy="365125"/>
          </a:xfrm>
          <a:prstGeom prst="rect">
            <a:avLst/>
          </a:prstGeom>
        </p:spPr>
        <p:txBody>
          <a:bodyPr/>
          <a:lstStyle/>
          <a:p>
            <a:fld id="{9EBD334E-2564-914C-989B-CF48492B8123}" type="slidenum">
              <a:rPr lang="fr-FR" smtClean="0"/>
              <a:t>‹N°›</a:t>
            </a:fld>
            <a:endParaRPr lang="fr-FR"/>
          </a:p>
        </p:txBody>
      </p:sp>
    </p:spTree>
    <p:extLst>
      <p:ext uri="{BB962C8B-B14F-4D97-AF65-F5344CB8AC3E}">
        <p14:creationId xmlns:p14="http://schemas.microsoft.com/office/powerpoint/2010/main" val="1760416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0EF49A-E1A9-2742-A86E-6CA00F12E545}"/>
              </a:ext>
            </a:extLst>
          </p:cNvPr>
          <p:cNvSpPr>
            <a:spLocks noGrp="1"/>
          </p:cNvSpPr>
          <p:nvPr>
            <p:ph type="title"/>
          </p:nvPr>
        </p:nvSpPr>
        <p:spPr>
          <a:xfrm>
            <a:off x="839788" y="365125"/>
            <a:ext cx="10515600" cy="1325563"/>
          </a:xfrm>
          <a:prstGeom prst="rect">
            <a:avLst/>
          </a:prstGeom>
        </p:spPr>
        <p:txBody>
          <a:bodyPr/>
          <a:lstStyle/>
          <a:p>
            <a:r>
              <a:rPr lang="fr-FR"/>
              <a:t>Modifiez le style du titre</a:t>
            </a:r>
          </a:p>
        </p:txBody>
      </p:sp>
      <p:sp>
        <p:nvSpPr>
          <p:cNvPr id="3" name="Espace réservé du texte 2">
            <a:extLst>
              <a:ext uri="{FF2B5EF4-FFF2-40B4-BE49-F238E27FC236}">
                <a16:creationId xmlns:a16="http://schemas.microsoft.com/office/drawing/2014/main" id="{82A9C566-27A1-1B40-A727-7AB58E00B9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8BC6B0E-2A8F-D844-AAE1-A95A2626933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226F10E-F0B9-C749-8738-FBCB5A6343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A5D9B7F-70F6-4E4F-8308-01B280F8B51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70B3A09-52A1-3542-AB35-6216CBAA8E5E}"/>
              </a:ext>
            </a:extLst>
          </p:cNvPr>
          <p:cNvSpPr>
            <a:spLocks noGrp="1"/>
          </p:cNvSpPr>
          <p:nvPr>
            <p:ph type="dt" sz="half" idx="10"/>
          </p:nvPr>
        </p:nvSpPr>
        <p:spPr>
          <a:xfrm>
            <a:off x="838200" y="6356350"/>
            <a:ext cx="2743200" cy="365125"/>
          </a:xfrm>
          <a:prstGeom prst="rect">
            <a:avLst/>
          </a:prstGeom>
        </p:spPr>
        <p:txBody>
          <a:bodyPr/>
          <a:lstStyle/>
          <a:p>
            <a:fld id="{82B93E03-669F-B944-A8AF-447B2A9E4A79}" type="datetimeFigureOut">
              <a:rPr lang="fr-FR" smtClean="0"/>
              <a:t>02/04/2025</a:t>
            </a:fld>
            <a:endParaRPr lang="fr-FR"/>
          </a:p>
        </p:txBody>
      </p:sp>
      <p:sp>
        <p:nvSpPr>
          <p:cNvPr id="8" name="Espace réservé du pied de page 7">
            <a:extLst>
              <a:ext uri="{FF2B5EF4-FFF2-40B4-BE49-F238E27FC236}">
                <a16:creationId xmlns:a16="http://schemas.microsoft.com/office/drawing/2014/main" id="{E89F1125-7091-F84E-9076-16076932ADA1}"/>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9" name="Espace réservé du numéro de diapositive 8">
            <a:extLst>
              <a:ext uri="{FF2B5EF4-FFF2-40B4-BE49-F238E27FC236}">
                <a16:creationId xmlns:a16="http://schemas.microsoft.com/office/drawing/2014/main" id="{6E40058C-F905-B84F-91FB-B2F7736C7FCD}"/>
              </a:ext>
            </a:extLst>
          </p:cNvPr>
          <p:cNvSpPr>
            <a:spLocks noGrp="1"/>
          </p:cNvSpPr>
          <p:nvPr>
            <p:ph type="sldNum" sz="quarter" idx="12"/>
          </p:nvPr>
        </p:nvSpPr>
        <p:spPr>
          <a:xfrm>
            <a:off x="8610600" y="6356350"/>
            <a:ext cx="2743200" cy="365125"/>
          </a:xfrm>
          <a:prstGeom prst="rect">
            <a:avLst/>
          </a:prstGeom>
        </p:spPr>
        <p:txBody>
          <a:bodyPr/>
          <a:lstStyle/>
          <a:p>
            <a:fld id="{9EBD334E-2564-914C-989B-CF48492B8123}" type="slidenum">
              <a:rPr lang="fr-FR" smtClean="0"/>
              <a:t>‹N°›</a:t>
            </a:fld>
            <a:endParaRPr lang="fr-FR"/>
          </a:p>
        </p:txBody>
      </p:sp>
    </p:spTree>
    <p:extLst>
      <p:ext uri="{BB962C8B-B14F-4D97-AF65-F5344CB8AC3E}">
        <p14:creationId xmlns:p14="http://schemas.microsoft.com/office/powerpoint/2010/main" val="3654178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8E68A8-085D-594C-A2F7-E35C0EC700E6}"/>
              </a:ext>
            </a:extLst>
          </p:cNvPr>
          <p:cNvSpPr>
            <a:spLocks noGrp="1"/>
          </p:cNvSpPr>
          <p:nvPr>
            <p:ph type="title"/>
          </p:nvPr>
        </p:nvSpPr>
        <p:spPr>
          <a:xfrm>
            <a:off x="838200" y="365125"/>
            <a:ext cx="10515600" cy="1325563"/>
          </a:xfrm>
          <a:prstGeom prst="rect">
            <a:avLst/>
          </a:prstGeom>
        </p:spPr>
        <p:txBody>
          <a:bodyPr/>
          <a:lstStyle/>
          <a:p>
            <a:r>
              <a:rPr lang="fr-FR"/>
              <a:t>Modifiez le style du titre</a:t>
            </a:r>
          </a:p>
        </p:txBody>
      </p:sp>
      <p:sp>
        <p:nvSpPr>
          <p:cNvPr id="3" name="Espace réservé de la date 2">
            <a:extLst>
              <a:ext uri="{FF2B5EF4-FFF2-40B4-BE49-F238E27FC236}">
                <a16:creationId xmlns:a16="http://schemas.microsoft.com/office/drawing/2014/main" id="{858ED407-4FA5-4541-8127-B4BF5FB7AF2C}"/>
              </a:ext>
            </a:extLst>
          </p:cNvPr>
          <p:cNvSpPr>
            <a:spLocks noGrp="1"/>
          </p:cNvSpPr>
          <p:nvPr>
            <p:ph type="dt" sz="half" idx="10"/>
          </p:nvPr>
        </p:nvSpPr>
        <p:spPr>
          <a:xfrm>
            <a:off x="838200" y="6356350"/>
            <a:ext cx="2743200" cy="365125"/>
          </a:xfrm>
          <a:prstGeom prst="rect">
            <a:avLst/>
          </a:prstGeom>
        </p:spPr>
        <p:txBody>
          <a:bodyPr/>
          <a:lstStyle/>
          <a:p>
            <a:fld id="{82B93E03-669F-B944-A8AF-447B2A9E4A79}" type="datetimeFigureOut">
              <a:rPr lang="fr-FR" smtClean="0"/>
              <a:t>02/04/2025</a:t>
            </a:fld>
            <a:endParaRPr lang="fr-FR"/>
          </a:p>
        </p:txBody>
      </p:sp>
      <p:sp>
        <p:nvSpPr>
          <p:cNvPr id="4" name="Espace réservé du pied de page 3">
            <a:extLst>
              <a:ext uri="{FF2B5EF4-FFF2-40B4-BE49-F238E27FC236}">
                <a16:creationId xmlns:a16="http://schemas.microsoft.com/office/drawing/2014/main" id="{56BC0417-DA48-6F40-BA52-55E4033D3209}"/>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5" name="Espace réservé du numéro de diapositive 4">
            <a:extLst>
              <a:ext uri="{FF2B5EF4-FFF2-40B4-BE49-F238E27FC236}">
                <a16:creationId xmlns:a16="http://schemas.microsoft.com/office/drawing/2014/main" id="{4AC6DAA0-9F85-1649-8D5A-0777A05782D2}"/>
              </a:ext>
            </a:extLst>
          </p:cNvPr>
          <p:cNvSpPr>
            <a:spLocks noGrp="1"/>
          </p:cNvSpPr>
          <p:nvPr>
            <p:ph type="sldNum" sz="quarter" idx="12"/>
          </p:nvPr>
        </p:nvSpPr>
        <p:spPr>
          <a:xfrm>
            <a:off x="8610600" y="6356350"/>
            <a:ext cx="2743200" cy="365125"/>
          </a:xfrm>
          <a:prstGeom prst="rect">
            <a:avLst/>
          </a:prstGeom>
        </p:spPr>
        <p:txBody>
          <a:bodyPr/>
          <a:lstStyle/>
          <a:p>
            <a:fld id="{9EBD334E-2564-914C-989B-CF48492B8123}" type="slidenum">
              <a:rPr lang="fr-FR" smtClean="0"/>
              <a:t>‹N°›</a:t>
            </a:fld>
            <a:endParaRPr lang="fr-FR"/>
          </a:p>
        </p:txBody>
      </p:sp>
    </p:spTree>
    <p:extLst>
      <p:ext uri="{BB962C8B-B14F-4D97-AF65-F5344CB8AC3E}">
        <p14:creationId xmlns:p14="http://schemas.microsoft.com/office/powerpoint/2010/main" val="1335942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D501BBC-A9F0-394A-9E81-FCCBC2E10F1F}"/>
              </a:ext>
            </a:extLst>
          </p:cNvPr>
          <p:cNvSpPr>
            <a:spLocks noGrp="1"/>
          </p:cNvSpPr>
          <p:nvPr>
            <p:ph type="dt" sz="half" idx="10"/>
          </p:nvPr>
        </p:nvSpPr>
        <p:spPr>
          <a:xfrm>
            <a:off x="838200" y="6356350"/>
            <a:ext cx="2743200" cy="365125"/>
          </a:xfrm>
          <a:prstGeom prst="rect">
            <a:avLst/>
          </a:prstGeom>
        </p:spPr>
        <p:txBody>
          <a:bodyPr/>
          <a:lstStyle/>
          <a:p>
            <a:fld id="{82B93E03-669F-B944-A8AF-447B2A9E4A79}" type="datetimeFigureOut">
              <a:rPr lang="fr-FR" smtClean="0"/>
              <a:t>02/04/2025</a:t>
            </a:fld>
            <a:endParaRPr lang="fr-FR"/>
          </a:p>
        </p:txBody>
      </p:sp>
      <p:sp>
        <p:nvSpPr>
          <p:cNvPr id="3" name="Espace réservé du pied de page 2">
            <a:extLst>
              <a:ext uri="{FF2B5EF4-FFF2-40B4-BE49-F238E27FC236}">
                <a16:creationId xmlns:a16="http://schemas.microsoft.com/office/drawing/2014/main" id="{90FA3A5F-9D2D-DF49-8B85-10C31FD0A619}"/>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4" name="Espace réservé du numéro de diapositive 3">
            <a:extLst>
              <a:ext uri="{FF2B5EF4-FFF2-40B4-BE49-F238E27FC236}">
                <a16:creationId xmlns:a16="http://schemas.microsoft.com/office/drawing/2014/main" id="{2424CAD2-E49B-CA45-BA48-153B4030C9EF}"/>
              </a:ext>
            </a:extLst>
          </p:cNvPr>
          <p:cNvSpPr>
            <a:spLocks noGrp="1"/>
          </p:cNvSpPr>
          <p:nvPr>
            <p:ph type="sldNum" sz="quarter" idx="12"/>
          </p:nvPr>
        </p:nvSpPr>
        <p:spPr>
          <a:xfrm>
            <a:off x="8610600" y="6356350"/>
            <a:ext cx="2743200" cy="365125"/>
          </a:xfrm>
          <a:prstGeom prst="rect">
            <a:avLst/>
          </a:prstGeom>
        </p:spPr>
        <p:txBody>
          <a:bodyPr/>
          <a:lstStyle/>
          <a:p>
            <a:fld id="{9EBD334E-2564-914C-989B-CF48492B8123}" type="slidenum">
              <a:rPr lang="fr-FR" smtClean="0"/>
              <a:t>‹N°›</a:t>
            </a:fld>
            <a:endParaRPr lang="fr-FR"/>
          </a:p>
        </p:txBody>
      </p:sp>
    </p:spTree>
    <p:extLst>
      <p:ext uri="{BB962C8B-B14F-4D97-AF65-F5344CB8AC3E}">
        <p14:creationId xmlns:p14="http://schemas.microsoft.com/office/powerpoint/2010/main" val="123257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B5A44F-8E1F-C449-8AB2-0EDDBF8AFB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B912A41-C71E-6545-8802-26E6D8AC96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58B3715-C918-EC48-A611-3CEA9600E6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7560069-51B4-F74F-B11D-C089BD1983D9}"/>
              </a:ext>
            </a:extLst>
          </p:cNvPr>
          <p:cNvSpPr>
            <a:spLocks noGrp="1"/>
          </p:cNvSpPr>
          <p:nvPr>
            <p:ph type="dt" sz="half" idx="10"/>
          </p:nvPr>
        </p:nvSpPr>
        <p:spPr>
          <a:xfrm>
            <a:off x="838200" y="6356350"/>
            <a:ext cx="2743200" cy="365125"/>
          </a:xfrm>
          <a:prstGeom prst="rect">
            <a:avLst/>
          </a:prstGeom>
        </p:spPr>
        <p:txBody>
          <a:bodyPr/>
          <a:lstStyle/>
          <a:p>
            <a:fld id="{82B93E03-669F-B944-A8AF-447B2A9E4A79}" type="datetimeFigureOut">
              <a:rPr lang="fr-FR" smtClean="0"/>
              <a:t>02/04/2025</a:t>
            </a:fld>
            <a:endParaRPr lang="fr-FR"/>
          </a:p>
        </p:txBody>
      </p:sp>
      <p:sp>
        <p:nvSpPr>
          <p:cNvPr id="6" name="Espace réservé du pied de page 5">
            <a:extLst>
              <a:ext uri="{FF2B5EF4-FFF2-40B4-BE49-F238E27FC236}">
                <a16:creationId xmlns:a16="http://schemas.microsoft.com/office/drawing/2014/main" id="{3845E3D6-97AD-0E41-94CC-6C35AF328A3E}"/>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6BD45D6A-6D22-F548-9FDE-31B6F3B2F0D5}"/>
              </a:ext>
            </a:extLst>
          </p:cNvPr>
          <p:cNvSpPr>
            <a:spLocks noGrp="1"/>
          </p:cNvSpPr>
          <p:nvPr>
            <p:ph type="sldNum" sz="quarter" idx="12"/>
          </p:nvPr>
        </p:nvSpPr>
        <p:spPr>
          <a:xfrm>
            <a:off x="8610600" y="6356350"/>
            <a:ext cx="2743200" cy="365125"/>
          </a:xfrm>
          <a:prstGeom prst="rect">
            <a:avLst/>
          </a:prstGeom>
        </p:spPr>
        <p:txBody>
          <a:bodyPr/>
          <a:lstStyle/>
          <a:p>
            <a:fld id="{9EBD334E-2564-914C-989B-CF48492B8123}" type="slidenum">
              <a:rPr lang="fr-FR" smtClean="0"/>
              <a:t>‹N°›</a:t>
            </a:fld>
            <a:endParaRPr lang="fr-FR"/>
          </a:p>
        </p:txBody>
      </p:sp>
    </p:spTree>
    <p:extLst>
      <p:ext uri="{BB962C8B-B14F-4D97-AF65-F5344CB8AC3E}">
        <p14:creationId xmlns:p14="http://schemas.microsoft.com/office/powerpoint/2010/main" val="3551922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BBB47C-5562-AE4D-839D-68C52D6ED4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7A0BBB3-1367-634F-9876-1AE9DDB29E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FF861DD-7D34-9F41-A792-A5E9144B6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810B6A9-BDCF-7D43-AEB2-4B1C14E6D5EC}"/>
              </a:ext>
            </a:extLst>
          </p:cNvPr>
          <p:cNvSpPr>
            <a:spLocks noGrp="1"/>
          </p:cNvSpPr>
          <p:nvPr>
            <p:ph type="dt" sz="half" idx="10"/>
          </p:nvPr>
        </p:nvSpPr>
        <p:spPr>
          <a:xfrm>
            <a:off x="838200" y="6356350"/>
            <a:ext cx="2743200" cy="365125"/>
          </a:xfrm>
          <a:prstGeom prst="rect">
            <a:avLst/>
          </a:prstGeom>
        </p:spPr>
        <p:txBody>
          <a:bodyPr/>
          <a:lstStyle/>
          <a:p>
            <a:fld id="{82B93E03-669F-B944-A8AF-447B2A9E4A79}" type="datetimeFigureOut">
              <a:rPr lang="fr-FR" smtClean="0"/>
              <a:t>02/04/2025</a:t>
            </a:fld>
            <a:endParaRPr lang="fr-FR"/>
          </a:p>
        </p:txBody>
      </p:sp>
      <p:sp>
        <p:nvSpPr>
          <p:cNvPr id="6" name="Espace réservé du pied de page 5">
            <a:extLst>
              <a:ext uri="{FF2B5EF4-FFF2-40B4-BE49-F238E27FC236}">
                <a16:creationId xmlns:a16="http://schemas.microsoft.com/office/drawing/2014/main" id="{59B045D8-90CC-B94F-8312-C858965367BF}"/>
              </a:ext>
            </a:extLst>
          </p:cNvPr>
          <p:cNvSpPr>
            <a:spLocks noGrp="1"/>
          </p:cNvSpPr>
          <p:nvPr>
            <p:ph type="ftr" sz="quarter" idx="11"/>
          </p:nvPr>
        </p:nvSpPr>
        <p:spPr>
          <a:xfrm>
            <a:off x="4038600" y="6356350"/>
            <a:ext cx="4114800" cy="365125"/>
          </a:xfrm>
          <a:prstGeom prst="rect">
            <a:avLst/>
          </a:prstGeom>
        </p:spPr>
        <p:txBody>
          <a:bodyPr/>
          <a:lstStyle/>
          <a:p>
            <a:endParaRPr lang="fr-FR"/>
          </a:p>
        </p:txBody>
      </p:sp>
      <p:sp>
        <p:nvSpPr>
          <p:cNvPr id="7" name="Espace réservé du numéro de diapositive 6">
            <a:extLst>
              <a:ext uri="{FF2B5EF4-FFF2-40B4-BE49-F238E27FC236}">
                <a16:creationId xmlns:a16="http://schemas.microsoft.com/office/drawing/2014/main" id="{2104FE9D-30CF-9C44-A961-559DA8775AE3}"/>
              </a:ext>
            </a:extLst>
          </p:cNvPr>
          <p:cNvSpPr>
            <a:spLocks noGrp="1"/>
          </p:cNvSpPr>
          <p:nvPr>
            <p:ph type="sldNum" sz="quarter" idx="12"/>
          </p:nvPr>
        </p:nvSpPr>
        <p:spPr>
          <a:xfrm>
            <a:off x="8610600" y="6356350"/>
            <a:ext cx="2743200" cy="365125"/>
          </a:xfrm>
          <a:prstGeom prst="rect">
            <a:avLst/>
          </a:prstGeom>
        </p:spPr>
        <p:txBody>
          <a:bodyPr/>
          <a:lstStyle/>
          <a:p>
            <a:fld id="{9EBD334E-2564-914C-989B-CF48492B8123}" type="slidenum">
              <a:rPr lang="fr-FR" smtClean="0"/>
              <a:t>‹N°›</a:t>
            </a:fld>
            <a:endParaRPr lang="fr-FR"/>
          </a:p>
        </p:txBody>
      </p:sp>
    </p:spTree>
    <p:extLst>
      <p:ext uri="{BB962C8B-B14F-4D97-AF65-F5344CB8AC3E}">
        <p14:creationId xmlns:p14="http://schemas.microsoft.com/office/powerpoint/2010/main" val="2307838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41D7B7F-670F-F642-8471-B2133FCF0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848219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hyperlink" Target="https://formation.brgm.fr/transition-energetique-et-espace-souterrain-forages-geothermiques-:-cadre-reglementaire,-normatif-et-technique-s53.html" TargetMode="External"/><Relationship Id="rId5" Type="http://schemas.openxmlformats.org/officeDocument/2006/relationships/hyperlink" Target="https://www.qualit-enr.org/certifications/certification-forage/" TargetMode="Externa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hyperlink" Target="https://fondschaleur.ademe.fr/contact/#contacter-ccr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2.xml"/><Relationship Id="rId5" Type="http://schemas.openxmlformats.org/officeDocument/2006/relationships/hyperlink" Target="https://librairie.ademe.fr/energies/7941-evolution-des-couts-des-energies-renouvelables-et-de-recuperation-entre-2012-et-2022-synthese.html" TargetMode="External"/><Relationship Id="rId4" Type="http://schemas.openxmlformats.org/officeDocument/2006/relationships/hyperlink" Target="https://librairie.ademe.fr/energies/7942-evolution-des-couts-des-energies-renouvelables-et-de-recuperation-entre-2012-et-2022.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emf"/></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3.jpg"/><Relationship Id="rId7"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9.jpg"/><Relationship Id="rId11" Type="http://schemas.openxmlformats.org/officeDocument/2006/relationships/image" Target="../media/image44.jpg"/><Relationship Id="rId5" Type="http://schemas.openxmlformats.org/officeDocument/2006/relationships/image" Target="../media/image38.jpg"/><Relationship Id="rId10" Type="http://schemas.openxmlformats.org/officeDocument/2006/relationships/image" Target="../media/image43.jpg"/><Relationship Id="rId4" Type="http://schemas.openxmlformats.org/officeDocument/2006/relationships/image" Target="../media/image37.jpg"/><Relationship Id="rId9"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jpeg"/></Relationships>
</file>

<file path=ppt/slides/_rels/slide37.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18" Type="http://schemas.openxmlformats.org/officeDocument/2006/relationships/image" Target="../media/image71.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17" Type="http://schemas.openxmlformats.org/officeDocument/2006/relationships/image" Target="../media/image70.png"/><Relationship Id="rId2" Type="http://schemas.openxmlformats.org/officeDocument/2006/relationships/notesSlide" Target="../notesSlides/notesSlide25.xml"/><Relationship Id="rId16" Type="http://schemas.openxmlformats.org/officeDocument/2006/relationships/image" Target="../media/image69.svg"/><Relationship Id="rId1" Type="http://schemas.openxmlformats.org/officeDocument/2006/relationships/slideLayout" Target="../slideLayouts/slideLayout6.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svg"/><Relationship Id="rId19" Type="http://schemas.openxmlformats.org/officeDocument/2006/relationships/image" Target="../media/image72.emf"/><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svg"/></Relationships>
</file>

<file path=ppt/slides/_rels/slide3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18" Type="http://schemas.openxmlformats.org/officeDocument/2006/relationships/image" Target="../media/image94.jpeg"/><Relationship Id="rId3" Type="http://schemas.openxmlformats.org/officeDocument/2006/relationships/diagramData" Target="../diagrams/data1.xml"/><Relationship Id="rId21" Type="http://schemas.openxmlformats.org/officeDocument/2006/relationships/image" Target="../media/image97.png"/><Relationship Id="rId7" Type="http://schemas.microsoft.com/office/2007/relationships/diagramDrawing" Target="../diagrams/drawing1.xml"/><Relationship Id="rId12" Type="http://schemas.openxmlformats.org/officeDocument/2006/relationships/hyperlink" Target="https://www.geothermies.ch/" TargetMode="External"/><Relationship Id="rId17" Type="http://schemas.openxmlformats.org/officeDocument/2006/relationships/image" Target="../media/image93.png"/><Relationship Id="rId2" Type="http://schemas.openxmlformats.org/officeDocument/2006/relationships/notesSlide" Target="../notesSlides/notesSlide32.xml"/><Relationship Id="rId16" Type="http://schemas.openxmlformats.org/officeDocument/2006/relationships/image" Target="../media/image92.png"/><Relationship Id="rId20" Type="http://schemas.openxmlformats.org/officeDocument/2006/relationships/image" Target="../media/image96.png"/><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image" Target="../media/image88.png"/><Relationship Id="rId5" Type="http://schemas.openxmlformats.org/officeDocument/2006/relationships/diagramQuickStyle" Target="../diagrams/quickStyle1.xml"/><Relationship Id="rId15" Type="http://schemas.openxmlformats.org/officeDocument/2006/relationships/image" Target="../media/image91.png"/><Relationship Id="rId10" Type="http://schemas.openxmlformats.org/officeDocument/2006/relationships/image" Target="../media/image87.png"/><Relationship Id="rId19" Type="http://schemas.openxmlformats.org/officeDocument/2006/relationships/image" Target="../media/image95.png"/><Relationship Id="rId4" Type="http://schemas.openxmlformats.org/officeDocument/2006/relationships/diagramLayout" Target="../diagrams/layout1.xml"/><Relationship Id="rId9" Type="http://schemas.openxmlformats.org/officeDocument/2006/relationships/image" Target="../media/image86.jpeg"/><Relationship Id="rId14" Type="http://schemas.openxmlformats.org/officeDocument/2006/relationships/image" Target="../media/image90.png"/></Relationships>
</file>

<file path=ppt/slides/_rels/slide46.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 Id="rId9" Type="http://schemas.openxmlformats.org/officeDocument/2006/relationships/image" Target="../media/image105.jpeg"/></Relationships>
</file>

<file path=ppt/slides/_rels/slide48.xml.rels><?xml version="1.0" encoding="UTF-8" standalone="yes"?>
<Relationships xmlns="http://schemas.openxmlformats.org/package/2006/relationships"><Relationship Id="rId3" Type="http://schemas.openxmlformats.org/officeDocument/2006/relationships/hyperlink" Target="https://geothermie-schweiz.ch/fr/geoth/?lang=fr" TargetMode="External"/><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4.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7.png"/><Relationship Id="rId3" Type="http://schemas.openxmlformats.org/officeDocument/2006/relationships/hyperlink" Target="https://geothermie-schweiz.ch/fr/transfer/#tab5" TargetMode="External"/><Relationship Id="rId7" Type="http://schemas.openxmlformats.org/officeDocument/2006/relationships/image" Target="../media/image112.png"/><Relationship Id="rId12" Type="http://schemas.openxmlformats.org/officeDocument/2006/relationships/hyperlink" Target="https://geothermie-schweiz.ch/wp_live/wp-content/uploads/2023/09/gs_guide_quartiers_web_FR.pdf" TargetMode="External"/><Relationship Id="rId2" Type="http://schemas.openxmlformats.org/officeDocument/2006/relationships/hyperlink" Target="https://geothermie-schweiz.ch/fr/transfer/#tab4" TargetMode="External"/><Relationship Id="rId16" Type="http://schemas.openxmlformats.org/officeDocument/2006/relationships/hyperlink" Target="https://geothermie-schweiz.ch/fr/transfer/" TargetMode="External"/><Relationship Id="rId1" Type="http://schemas.openxmlformats.org/officeDocument/2006/relationships/slideLayout" Target="../slideLayouts/slideLayout14.xml"/><Relationship Id="rId6" Type="http://schemas.openxmlformats.org/officeDocument/2006/relationships/hyperlink" Target="https://geothermie-schweiz.ch/wp_live/wp-content/uploads/2024/06/2024_TRANSFER_REX_PROJETS_VD_FR.pdf" TargetMode="External"/><Relationship Id="rId11" Type="http://schemas.openxmlformats.org/officeDocument/2006/relationships/image" Target="../media/image116.png"/><Relationship Id="rId5" Type="http://schemas.openxmlformats.org/officeDocument/2006/relationships/hyperlink" Target="https://geothermie-schweiz.ch/wp_live/wp-content/uploads/2023/05/geothermie_suisse_guide_web_FR.pdf" TargetMode="External"/><Relationship Id="rId15" Type="http://schemas.openxmlformats.org/officeDocument/2006/relationships/hyperlink" Target="https://geothermie-schweiz.ch/wp_live/wp-content/uploads/2024/06/TRANSFER_REX_Gestion_Boue_Eaux_Forage_final-FR.pdf" TargetMode="External"/><Relationship Id="rId10" Type="http://schemas.openxmlformats.org/officeDocument/2006/relationships/image" Target="../media/image115.png"/><Relationship Id="rId4" Type="http://schemas.openxmlformats.org/officeDocument/2006/relationships/hyperlink" Target="https://geothermie-schweiz.ch/wp_live/wp-content/uploads/2023/05/Guide-pour-faciliter-les-projets-de-geothermie.pdf" TargetMode="External"/><Relationship Id="rId9" Type="http://schemas.openxmlformats.org/officeDocument/2006/relationships/image" Target="../media/image114.png"/><Relationship Id="rId14" Type="http://schemas.openxmlformats.org/officeDocument/2006/relationships/image" Target="../media/image118.png"/></Relationships>
</file>

<file path=ppt/slides/_rels/slide5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hyperlink" Target="http://www.geothermie-schweiz.ch/" TargetMode="External"/><Relationship Id="rId7" Type="http://schemas.openxmlformats.org/officeDocument/2006/relationships/hyperlink" Target="https://www.linkedin.com/company/geothermie-schweiz" TargetMode="External"/><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121.png"/><Relationship Id="rId5" Type="http://schemas.openxmlformats.org/officeDocument/2006/relationships/hyperlink" Target="https://geothermie-schweiz.ch/services/newsletter-abonnieren/" TargetMode="External"/><Relationship Id="rId4" Type="http://schemas.openxmlformats.org/officeDocument/2006/relationships/image" Target="../media/image120.png"/><Relationship Id="rId9" Type="http://schemas.openxmlformats.org/officeDocument/2006/relationships/image" Target="../media/image123.emf"/></Relationships>
</file>

<file path=ppt/slides/_rels/slide5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png"/></Relationships>
</file>

<file path=ppt/slides/_rels/slide55.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9.png"/><Relationship Id="rId7" Type="http://schemas.openxmlformats.org/officeDocument/2006/relationships/image" Target="../media/image127.jpe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132.jpg"/><Relationship Id="rId5" Type="http://schemas.openxmlformats.org/officeDocument/2006/relationships/image" Target="../media/image131.svg"/><Relationship Id="rId4" Type="http://schemas.openxmlformats.org/officeDocument/2006/relationships/image" Target="../media/image130.png"/></Relationships>
</file>

<file path=ppt/slides/_rels/slide56.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34.svg"/><Relationship Id="rId7" Type="http://schemas.openxmlformats.org/officeDocument/2006/relationships/image" Target="../media/image138.svg"/><Relationship Id="rId2" Type="http://schemas.openxmlformats.org/officeDocument/2006/relationships/image" Target="../media/image133.png"/><Relationship Id="rId1" Type="http://schemas.openxmlformats.org/officeDocument/2006/relationships/slideLayout" Target="../slideLayouts/slideLayout12.xml"/><Relationship Id="rId6" Type="http://schemas.openxmlformats.org/officeDocument/2006/relationships/image" Target="../media/image137.png"/><Relationship Id="rId5" Type="http://schemas.openxmlformats.org/officeDocument/2006/relationships/image" Target="../media/image136.svg"/><Relationship Id="rId4" Type="http://schemas.openxmlformats.org/officeDocument/2006/relationships/image" Target="../media/image135.png"/><Relationship Id="rId9" Type="http://schemas.openxmlformats.org/officeDocument/2006/relationships/image" Target="../media/image128.jpeg"/></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141.pn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8.xml"/><Relationship Id="rId4" Type="http://schemas.openxmlformats.org/officeDocument/2006/relationships/image" Target="../media/image14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14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6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128.jpeg"/></Relationships>
</file>

<file path=ppt/slides/_rels/slide6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128.jpeg"/><Relationship Id="rId4" Type="http://schemas.openxmlformats.org/officeDocument/2006/relationships/image" Target="../media/image127.jpeg"/></Relationships>
</file>

<file path=ppt/slides/_rels/slide67.xml.rels><?xml version="1.0" encoding="UTF-8" standalone="yes"?>
<Relationships xmlns="http://schemas.openxmlformats.org/package/2006/relationships"><Relationship Id="rId3" Type="http://schemas.openxmlformats.org/officeDocument/2006/relationships/hyperlink" Target="http://www.geothermie-suisse.ch/" TargetMode="External"/><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D076A58-70EE-D44A-850E-04049A4F92FB}"/>
              </a:ext>
            </a:extLst>
          </p:cNvPr>
          <p:cNvSpPr txBox="1">
            <a:spLocks/>
          </p:cNvSpPr>
          <p:nvPr/>
        </p:nvSpPr>
        <p:spPr>
          <a:xfrm>
            <a:off x="4325679" y="4415161"/>
            <a:ext cx="4570227" cy="8373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2400" b="1" dirty="0">
                <a:solidFill>
                  <a:schemeClr val="bg1"/>
                </a:solidFill>
                <a:latin typeface="DM Sans" pitchFamily="2" charset="77"/>
              </a:rPr>
              <a:t>Journée AFPG France-Suisse </a:t>
            </a:r>
          </a:p>
          <a:p>
            <a:pPr algn="r"/>
            <a:r>
              <a:rPr lang="fr-FR" sz="2400" b="1" dirty="0">
                <a:solidFill>
                  <a:schemeClr val="bg1"/>
                </a:solidFill>
                <a:latin typeface="DM Sans" pitchFamily="2" charset="77"/>
              </a:rPr>
              <a:t>27 Mars 2025</a:t>
            </a:r>
          </a:p>
        </p:txBody>
      </p:sp>
      <p:sp>
        <p:nvSpPr>
          <p:cNvPr id="5" name="Rectangle 4">
            <a:extLst>
              <a:ext uri="{FF2B5EF4-FFF2-40B4-BE49-F238E27FC236}">
                <a16:creationId xmlns:a16="http://schemas.microsoft.com/office/drawing/2014/main" id="{1C8B5CAA-579D-9C4B-A6D7-E5D3E418A27C}"/>
              </a:ext>
            </a:extLst>
          </p:cNvPr>
          <p:cNvSpPr/>
          <p:nvPr/>
        </p:nvSpPr>
        <p:spPr>
          <a:xfrm>
            <a:off x="8952613" y="4494026"/>
            <a:ext cx="326066" cy="758459"/>
          </a:xfrm>
          <a:prstGeom prst="rect">
            <a:avLst/>
          </a:prstGeom>
          <a:solidFill>
            <a:srgbClr val="489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31464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1FEE0E86-C2D8-C707-984E-F1194E3B4DCC}"/>
              </a:ext>
            </a:extLst>
          </p:cNvPr>
          <p:cNvSpPr>
            <a:spLocks noGrp="1"/>
          </p:cNvSpPr>
          <p:nvPr>
            <p:ph type="dt" sz="half" idx="10"/>
          </p:nvPr>
        </p:nvSpPr>
        <p:spPr/>
        <p:txBody>
          <a:bodyPr/>
          <a:lstStyle/>
          <a:p>
            <a:fld id="{3E873AE1-5950-4748-95FC-98A910B14992}" type="datetime1">
              <a:rPr lang="fr-FR" smtClean="0"/>
              <a:pPr/>
              <a:t>04/04/2025</a:t>
            </a:fld>
            <a:endParaRPr lang="fr-FR"/>
          </a:p>
        </p:txBody>
      </p:sp>
      <p:sp>
        <p:nvSpPr>
          <p:cNvPr id="4" name="Espace réservé du pied de page 3">
            <a:extLst>
              <a:ext uri="{FF2B5EF4-FFF2-40B4-BE49-F238E27FC236}">
                <a16:creationId xmlns:a16="http://schemas.microsoft.com/office/drawing/2014/main" id="{4BB51015-77C5-1739-ECFE-8B4C32EC68B3}"/>
              </a:ext>
            </a:extLst>
          </p:cNvPr>
          <p:cNvSpPr>
            <a:spLocks noGrp="1"/>
          </p:cNvSpPr>
          <p:nvPr>
            <p:ph type="ftr" sz="quarter" idx="11"/>
          </p:nvPr>
        </p:nvSpPr>
        <p:spPr/>
        <p:txBody>
          <a:bodyPr/>
          <a:lstStyle/>
          <a:p>
            <a:r>
              <a:rPr lang="fr-FR"/>
              <a:t>Direction régionale Auvergne-Rhône-Alpes </a:t>
            </a:r>
            <a:endParaRPr lang="fr-FR" dirty="0"/>
          </a:p>
        </p:txBody>
      </p:sp>
      <p:sp>
        <p:nvSpPr>
          <p:cNvPr id="5" name="Espace réservé du numéro de diapositive 4">
            <a:extLst>
              <a:ext uri="{FF2B5EF4-FFF2-40B4-BE49-F238E27FC236}">
                <a16:creationId xmlns:a16="http://schemas.microsoft.com/office/drawing/2014/main" id="{3FF184DB-66BB-9F77-CBD6-62ABF2A5C0A8}"/>
              </a:ext>
            </a:extLst>
          </p:cNvPr>
          <p:cNvSpPr>
            <a:spLocks noGrp="1"/>
          </p:cNvSpPr>
          <p:nvPr>
            <p:ph type="sldNum" sz="quarter" idx="12"/>
          </p:nvPr>
        </p:nvSpPr>
        <p:spPr/>
        <p:txBody>
          <a:bodyPr/>
          <a:lstStyle/>
          <a:p>
            <a:fld id="{07C99ADF-20A6-40EF-AAB9-F326D6E12C60}" type="slidenum">
              <a:rPr lang="fr-FR" smtClean="0"/>
              <a:pPr/>
              <a:t>10</a:t>
            </a:fld>
            <a:endParaRPr lang="fr-FR"/>
          </a:p>
        </p:txBody>
      </p:sp>
      <p:sp>
        <p:nvSpPr>
          <p:cNvPr id="6" name="Titre 1">
            <a:extLst>
              <a:ext uri="{FF2B5EF4-FFF2-40B4-BE49-F238E27FC236}">
                <a16:creationId xmlns:a16="http://schemas.microsoft.com/office/drawing/2014/main" id="{EB0B5F2B-D5F5-16ED-C548-973BE11220F2}"/>
              </a:ext>
            </a:extLst>
          </p:cNvPr>
          <p:cNvSpPr txBox="1">
            <a:spLocks/>
          </p:cNvSpPr>
          <p:nvPr/>
        </p:nvSpPr>
        <p:spPr>
          <a:xfrm>
            <a:off x="1986656" y="97516"/>
            <a:ext cx="9803802" cy="588297"/>
          </a:xfrm>
          <a:prstGeom prst="rect">
            <a:avLst/>
          </a:prstGeom>
        </p:spPr>
        <p:txBody>
          <a:bodyPr vert="horz" lIns="91440" tIns="45720" rIns="91440" bIns="45720" rtlCol="0" anchor="b">
            <a:normAutofit/>
          </a:bodyPr>
          <a:lstStyle>
            <a:lvl1pPr algn="l" defTabSz="914400" rtl="0" eaLnBrk="1" latinLnBrk="0" hangingPunct="1">
              <a:lnSpc>
                <a:spcPct val="100000"/>
              </a:lnSpc>
              <a:spcBef>
                <a:spcPts val="0"/>
              </a:spcBef>
              <a:spcAft>
                <a:spcPts val="0"/>
              </a:spcAft>
              <a:buNone/>
              <a:defRPr sz="3200" b="1" kern="1200">
                <a:solidFill>
                  <a:schemeClr val="tx1"/>
                </a:solidFill>
                <a:latin typeface="+mj-lt"/>
                <a:ea typeface="+mj-ea"/>
                <a:cs typeface="+mj-cs"/>
              </a:defRPr>
            </a:lvl1pPr>
          </a:lstStyle>
          <a:p>
            <a:r>
              <a:rPr lang="fr-FR" dirty="0">
                <a:solidFill>
                  <a:srgbClr val="002060"/>
                </a:solidFill>
              </a:rPr>
              <a:t>Soutien de l’ADEME à la filière Géothermie </a:t>
            </a:r>
            <a:r>
              <a:rPr lang="fr-FR" sz="2600" dirty="0">
                <a:solidFill>
                  <a:srgbClr val="002060"/>
                </a:solidFill>
              </a:rPr>
              <a:t>(CCR + direct DR)</a:t>
            </a:r>
            <a:endParaRPr lang="fr-FR" dirty="0">
              <a:solidFill>
                <a:srgbClr val="002060"/>
              </a:solidFill>
            </a:endParaRPr>
          </a:p>
        </p:txBody>
      </p:sp>
      <p:sp>
        <p:nvSpPr>
          <p:cNvPr id="9" name="ZoneTexte 8">
            <a:extLst>
              <a:ext uri="{FF2B5EF4-FFF2-40B4-BE49-F238E27FC236}">
                <a16:creationId xmlns:a16="http://schemas.microsoft.com/office/drawing/2014/main" id="{8387A0B8-9E4D-DBDA-3E4E-2AF5A1C0D604}"/>
              </a:ext>
            </a:extLst>
          </p:cNvPr>
          <p:cNvSpPr txBox="1"/>
          <p:nvPr/>
        </p:nvSpPr>
        <p:spPr>
          <a:xfrm>
            <a:off x="9880217" y="3786775"/>
            <a:ext cx="2349190" cy="523220"/>
          </a:xfrm>
          <a:prstGeom prst="rect">
            <a:avLst/>
          </a:prstGeom>
          <a:noFill/>
        </p:spPr>
        <p:txBody>
          <a:bodyPr wrap="square" rtlCol="0">
            <a:spAutoFit/>
          </a:bodyPr>
          <a:lstStyle/>
          <a:p>
            <a:pPr algn="ctr"/>
            <a:r>
              <a:rPr lang="fr-FR" sz="1400" b="1" dirty="0">
                <a:solidFill>
                  <a:srgbClr val="002060"/>
                </a:solidFill>
              </a:rPr>
              <a:t>€ accordés - Investissements</a:t>
            </a:r>
          </a:p>
        </p:txBody>
      </p:sp>
      <p:cxnSp>
        <p:nvCxnSpPr>
          <p:cNvPr id="12" name="Connecteur droit 11">
            <a:extLst>
              <a:ext uri="{FF2B5EF4-FFF2-40B4-BE49-F238E27FC236}">
                <a16:creationId xmlns:a16="http://schemas.microsoft.com/office/drawing/2014/main" id="{3063F986-FDAC-AD02-587B-EE2298241993}"/>
              </a:ext>
            </a:extLst>
          </p:cNvPr>
          <p:cNvCxnSpPr/>
          <p:nvPr/>
        </p:nvCxnSpPr>
        <p:spPr>
          <a:xfrm>
            <a:off x="9656668" y="4065374"/>
            <a:ext cx="65899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44EF2175-9703-9F78-BBDC-D450ED1E6979}"/>
              </a:ext>
            </a:extLst>
          </p:cNvPr>
          <p:cNvSpPr/>
          <p:nvPr/>
        </p:nvSpPr>
        <p:spPr>
          <a:xfrm>
            <a:off x="9698472" y="5038136"/>
            <a:ext cx="587952" cy="249734"/>
          </a:xfrm>
          <a:prstGeom prst="rect">
            <a:avLst/>
          </a:prstGeom>
          <a:solidFill>
            <a:srgbClr val="7F7F7F"/>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25FA5891-9194-AFC6-144F-50281907EEB2}"/>
              </a:ext>
            </a:extLst>
          </p:cNvPr>
          <p:cNvSpPr/>
          <p:nvPr/>
        </p:nvSpPr>
        <p:spPr>
          <a:xfrm>
            <a:off x="9726634" y="5694655"/>
            <a:ext cx="587952" cy="249734"/>
          </a:xfrm>
          <a:prstGeom prst="rect">
            <a:avLst/>
          </a:prstGeom>
          <a:solidFill>
            <a:srgbClr val="D9D9D9"/>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5AEB02C2-EC33-D18E-F134-E16898598887}"/>
              </a:ext>
            </a:extLst>
          </p:cNvPr>
          <p:cNvSpPr txBox="1"/>
          <p:nvPr/>
        </p:nvSpPr>
        <p:spPr>
          <a:xfrm>
            <a:off x="10411635" y="5658383"/>
            <a:ext cx="1347229" cy="523220"/>
          </a:xfrm>
          <a:prstGeom prst="rect">
            <a:avLst/>
          </a:prstGeom>
          <a:noFill/>
        </p:spPr>
        <p:txBody>
          <a:bodyPr wrap="square" rtlCol="0">
            <a:spAutoFit/>
          </a:bodyPr>
          <a:lstStyle/>
          <a:p>
            <a:pPr algn="ctr"/>
            <a:r>
              <a:rPr lang="fr-FR" sz="1400" b="1" dirty="0">
                <a:solidFill>
                  <a:srgbClr val="002060"/>
                </a:solidFill>
              </a:rPr>
              <a:t>Nb dossiers</a:t>
            </a:r>
          </a:p>
          <a:p>
            <a:pPr algn="ctr"/>
            <a:r>
              <a:rPr lang="fr-FR" sz="1400" b="1" dirty="0">
                <a:solidFill>
                  <a:srgbClr val="002060"/>
                </a:solidFill>
              </a:rPr>
              <a:t>Etudes</a:t>
            </a:r>
          </a:p>
        </p:txBody>
      </p:sp>
      <p:sp>
        <p:nvSpPr>
          <p:cNvPr id="17" name="ZoneTexte 16">
            <a:extLst>
              <a:ext uri="{FF2B5EF4-FFF2-40B4-BE49-F238E27FC236}">
                <a16:creationId xmlns:a16="http://schemas.microsoft.com/office/drawing/2014/main" id="{6E0025FB-4561-546A-05AC-DA6A814F43AD}"/>
              </a:ext>
            </a:extLst>
          </p:cNvPr>
          <p:cNvSpPr txBox="1"/>
          <p:nvPr/>
        </p:nvSpPr>
        <p:spPr>
          <a:xfrm>
            <a:off x="10255000" y="4943587"/>
            <a:ext cx="1715124" cy="523220"/>
          </a:xfrm>
          <a:prstGeom prst="rect">
            <a:avLst/>
          </a:prstGeom>
          <a:noFill/>
        </p:spPr>
        <p:txBody>
          <a:bodyPr wrap="square" rtlCol="0">
            <a:spAutoFit/>
          </a:bodyPr>
          <a:lstStyle/>
          <a:p>
            <a:pPr algn="ctr"/>
            <a:r>
              <a:rPr lang="fr-FR" sz="1400" b="1" dirty="0">
                <a:solidFill>
                  <a:srgbClr val="002060"/>
                </a:solidFill>
              </a:rPr>
              <a:t>Nb dossiers</a:t>
            </a:r>
          </a:p>
          <a:p>
            <a:pPr algn="ctr"/>
            <a:r>
              <a:rPr lang="fr-FR" sz="1400" b="1" dirty="0">
                <a:solidFill>
                  <a:srgbClr val="002060"/>
                </a:solidFill>
              </a:rPr>
              <a:t>Investissements</a:t>
            </a:r>
          </a:p>
        </p:txBody>
      </p:sp>
      <p:sp>
        <p:nvSpPr>
          <p:cNvPr id="10" name="ZoneTexte 9">
            <a:extLst>
              <a:ext uri="{FF2B5EF4-FFF2-40B4-BE49-F238E27FC236}">
                <a16:creationId xmlns:a16="http://schemas.microsoft.com/office/drawing/2014/main" id="{F7804058-A150-BE03-4B37-47DDA7D716AD}"/>
              </a:ext>
            </a:extLst>
          </p:cNvPr>
          <p:cNvSpPr txBox="1"/>
          <p:nvPr/>
        </p:nvSpPr>
        <p:spPr>
          <a:xfrm>
            <a:off x="-67375" y="1015993"/>
            <a:ext cx="1476449" cy="584775"/>
          </a:xfrm>
          <a:prstGeom prst="rect">
            <a:avLst/>
          </a:prstGeom>
          <a:noFill/>
        </p:spPr>
        <p:txBody>
          <a:bodyPr wrap="square" rtlCol="0">
            <a:spAutoFit/>
          </a:bodyPr>
          <a:lstStyle/>
          <a:p>
            <a:pPr algn="ctr"/>
            <a:r>
              <a:rPr lang="fr-FR" sz="1600" b="1" dirty="0">
                <a:solidFill>
                  <a:srgbClr val="002060"/>
                </a:solidFill>
              </a:rPr>
              <a:t>Nombre de projets aidés</a:t>
            </a:r>
          </a:p>
        </p:txBody>
      </p:sp>
      <p:sp>
        <p:nvSpPr>
          <p:cNvPr id="7" name="ZoneTexte 6">
            <a:extLst>
              <a:ext uri="{FF2B5EF4-FFF2-40B4-BE49-F238E27FC236}">
                <a16:creationId xmlns:a16="http://schemas.microsoft.com/office/drawing/2014/main" id="{AB4F7E6B-2D5B-66A3-DAAD-1C83A2BBE5AF}"/>
              </a:ext>
            </a:extLst>
          </p:cNvPr>
          <p:cNvSpPr txBox="1"/>
          <p:nvPr/>
        </p:nvSpPr>
        <p:spPr>
          <a:xfrm>
            <a:off x="6535325" y="1224021"/>
            <a:ext cx="1774286" cy="338554"/>
          </a:xfrm>
          <a:prstGeom prst="rect">
            <a:avLst/>
          </a:prstGeom>
          <a:noFill/>
        </p:spPr>
        <p:txBody>
          <a:bodyPr wrap="square" rtlCol="0">
            <a:spAutoFit/>
          </a:bodyPr>
          <a:lstStyle/>
          <a:p>
            <a:r>
              <a:rPr lang="fr-FR" sz="1600" b="1" dirty="0">
                <a:solidFill>
                  <a:srgbClr val="002060"/>
                </a:solidFill>
              </a:rPr>
              <a:t>Aide ADEME</a:t>
            </a:r>
          </a:p>
        </p:txBody>
      </p:sp>
      <p:sp>
        <p:nvSpPr>
          <p:cNvPr id="19" name="Titre 1">
            <a:extLst>
              <a:ext uri="{FF2B5EF4-FFF2-40B4-BE49-F238E27FC236}">
                <a16:creationId xmlns:a16="http://schemas.microsoft.com/office/drawing/2014/main" id="{3B2673A0-3E8C-E90A-D172-D21EA49EA25C}"/>
              </a:ext>
            </a:extLst>
          </p:cNvPr>
          <p:cNvSpPr txBox="1">
            <a:spLocks/>
          </p:cNvSpPr>
          <p:nvPr/>
        </p:nvSpPr>
        <p:spPr>
          <a:xfrm>
            <a:off x="1986656" y="611420"/>
            <a:ext cx="9803802" cy="588297"/>
          </a:xfrm>
          <a:prstGeom prst="rect">
            <a:avLst/>
          </a:prstGeom>
        </p:spPr>
        <p:txBody>
          <a:bodyPr vert="horz" lIns="91440" tIns="45720" rIns="91440" bIns="45720" rtlCol="0" anchor="b">
            <a:normAutofit/>
          </a:bodyPr>
          <a:lstStyle>
            <a:lvl1pPr algn="l" defTabSz="914400" rtl="0" eaLnBrk="1" latinLnBrk="0" hangingPunct="1">
              <a:lnSpc>
                <a:spcPct val="100000"/>
              </a:lnSpc>
              <a:spcBef>
                <a:spcPts val="0"/>
              </a:spcBef>
              <a:spcAft>
                <a:spcPts val="0"/>
              </a:spcAft>
              <a:buNone/>
              <a:defRPr sz="3200" b="1" kern="1200">
                <a:solidFill>
                  <a:schemeClr val="tx1"/>
                </a:solidFill>
                <a:latin typeface="+mj-lt"/>
                <a:ea typeface="+mj-ea"/>
                <a:cs typeface="+mj-cs"/>
              </a:defRPr>
            </a:lvl1pPr>
          </a:lstStyle>
          <a:p>
            <a:endParaRPr lang="fr-FR" dirty="0">
              <a:solidFill>
                <a:srgbClr val="002060"/>
              </a:solidFill>
            </a:endParaRPr>
          </a:p>
        </p:txBody>
      </p:sp>
      <p:sp>
        <p:nvSpPr>
          <p:cNvPr id="20" name="ZoneTexte 19">
            <a:extLst>
              <a:ext uri="{FF2B5EF4-FFF2-40B4-BE49-F238E27FC236}">
                <a16:creationId xmlns:a16="http://schemas.microsoft.com/office/drawing/2014/main" id="{4820DAF8-6239-8352-7F08-FD1D48C506FB}"/>
              </a:ext>
            </a:extLst>
          </p:cNvPr>
          <p:cNvSpPr txBox="1"/>
          <p:nvPr/>
        </p:nvSpPr>
        <p:spPr>
          <a:xfrm>
            <a:off x="8766885" y="1308789"/>
            <a:ext cx="3289500" cy="1200329"/>
          </a:xfrm>
          <a:prstGeom prst="rect">
            <a:avLst/>
          </a:prstGeom>
          <a:noFill/>
        </p:spPr>
        <p:txBody>
          <a:bodyPr wrap="square" rtlCol="0">
            <a:spAutoFit/>
          </a:bodyPr>
          <a:lstStyle/>
          <a:p>
            <a:r>
              <a:rPr lang="fr-FR" b="1" dirty="0">
                <a:solidFill>
                  <a:srgbClr val="C00000"/>
                </a:solidFill>
              </a:rPr>
              <a:t>431 études</a:t>
            </a:r>
          </a:p>
          <a:p>
            <a:r>
              <a:rPr lang="fr-FR" b="1" dirty="0">
                <a:solidFill>
                  <a:srgbClr val="C00000"/>
                </a:solidFill>
              </a:rPr>
              <a:t>260 investissements</a:t>
            </a:r>
          </a:p>
          <a:p>
            <a:r>
              <a:rPr lang="fr-FR" b="1" dirty="0">
                <a:solidFill>
                  <a:srgbClr val="C00000"/>
                </a:solidFill>
              </a:rPr>
              <a:t>42 000 k€  aides</a:t>
            </a:r>
          </a:p>
          <a:p>
            <a:r>
              <a:rPr lang="fr-FR" b="1" dirty="0">
                <a:solidFill>
                  <a:srgbClr val="C00000"/>
                </a:solidFill>
              </a:rPr>
              <a:t>60 GWh </a:t>
            </a:r>
            <a:r>
              <a:rPr lang="fr-FR" b="1" dirty="0" err="1">
                <a:solidFill>
                  <a:srgbClr val="C00000"/>
                </a:solidFill>
              </a:rPr>
              <a:t>Enr</a:t>
            </a:r>
            <a:r>
              <a:rPr lang="fr-FR" b="1" dirty="0">
                <a:solidFill>
                  <a:srgbClr val="C00000"/>
                </a:solidFill>
              </a:rPr>
              <a:t> produits</a:t>
            </a:r>
          </a:p>
        </p:txBody>
      </p:sp>
      <p:pic>
        <p:nvPicPr>
          <p:cNvPr id="24" name="Image 23">
            <a:extLst>
              <a:ext uri="{FF2B5EF4-FFF2-40B4-BE49-F238E27FC236}">
                <a16:creationId xmlns:a16="http://schemas.microsoft.com/office/drawing/2014/main" id="{73EB74C6-BD6A-7CDA-2215-8A09C16B0405}"/>
              </a:ext>
            </a:extLst>
          </p:cNvPr>
          <p:cNvPicPr>
            <a:picLocks noChangeAspect="1"/>
          </p:cNvPicPr>
          <p:nvPr/>
        </p:nvPicPr>
        <p:blipFill>
          <a:blip r:embed="rId3"/>
          <a:stretch>
            <a:fillRect/>
          </a:stretch>
        </p:blipFill>
        <p:spPr>
          <a:xfrm>
            <a:off x="176954" y="1709143"/>
            <a:ext cx="7722577" cy="4552944"/>
          </a:xfrm>
          <a:prstGeom prst="rect">
            <a:avLst/>
          </a:prstGeom>
        </p:spPr>
      </p:pic>
      <p:cxnSp>
        <p:nvCxnSpPr>
          <p:cNvPr id="25" name="Connecteur droit 24">
            <a:extLst>
              <a:ext uri="{FF2B5EF4-FFF2-40B4-BE49-F238E27FC236}">
                <a16:creationId xmlns:a16="http://schemas.microsoft.com/office/drawing/2014/main" id="{681ADB67-713B-2AB1-EA45-12B22FF93CEA}"/>
              </a:ext>
            </a:extLst>
          </p:cNvPr>
          <p:cNvCxnSpPr/>
          <p:nvPr/>
        </p:nvCxnSpPr>
        <p:spPr>
          <a:xfrm>
            <a:off x="9664693" y="4583531"/>
            <a:ext cx="658999"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2C83BA93-0E74-08F0-02C0-7E035BBB972D}"/>
              </a:ext>
            </a:extLst>
          </p:cNvPr>
          <p:cNvSpPr txBox="1"/>
          <p:nvPr/>
        </p:nvSpPr>
        <p:spPr>
          <a:xfrm>
            <a:off x="9840111" y="4333810"/>
            <a:ext cx="2349190" cy="523220"/>
          </a:xfrm>
          <a:prstGeom prst="rect">
            <a:avLst/>
          </a:prstGeom>
          <a:noFill/>
        </p:spPr>
        <p:txBody>
          <a:bodyPr wrap="square" rtlCol="0">
            <a:spAutoFit/>
          </a:bodyPr>
          <a:lstStyle/>
          <a:p>
            <a:pPr algn="ctr"/>
            <a:r>
              <a:rPr lang="fr-FR" sz="1400" b="1" dirty="0">
                <a:solidFill>
                  <a:srgbClr val="002060"/>
                </a:solidFill>
              </a:rPr>
              <a:t>€ accordés </a:t>
            </a:r>
          </a:p>
          <a:p>
            <a:pPr algn="ctr"/>
            <a:r>
              <a:rPr lang="fr-FR" sz="1400" b="1" dirty="0">
                <a:solidFill>
                  <a:srgbClr val="002060"/>
                </a:solidFill>
              </a:rPr>
              <a:t>Etudes</a:t>
            </a:r>
          </a:p>
        </p:txBody>
      </p:sp>
    </p:spTree>
    <p:extLst>
      <p:ext uri="{BB962C8B-B14F-4D97-AF65-F5344CB8AC3E}">
        <p14:creationId xmlns:p14="http://schemas.microsoft.com/office/powerpoint/2010/main" val="997057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E6D08-6D41-D6AF-ECA1-B8520794C47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114EBFE-3182-D211-81F7-7248C7E0832B}"/>
              </a:ext>
            </a:extLst>
          </p:cNvPr>
          <p:cNvSpPr>
            <a:spLocks noGrp="1"/>
          </p:cNvSpPr>
          <p:nvPr>
            <p:ph type="title"/>
          </p:nvPr>
        </p:nvSpPr>
        <p:spPr/>
        <p:txBody>
          <a:bodyPr/>
          <a:lstStyle/>
          <a:p>
            <a:r>
              <a:rPr lang="fr-FR" dirty="0"/>
              <a:t>Actualités</a:t>
            </a:r>
          </a:p>
        </p:txBody>
      </p:sp>
      <p:sp>
        <p:nvSpPr>
          <p:cNvPr id="3" name="Espace réservé de la date 2">
            <a:extLst>
              <a:ext uri="{FF2B5EF4-FFF2-40B4-BE49-F238E27FC236}">
                <a16:creationId xmlns:a16="http://schemas.microsoft.com/office/drawing/2014/main" id="{5B0CDF74-913A-9CA3-EF64-C15EB9B1B096}"/>
              </a:ext>
            </a:extLst>
          </p:cNvPr>
          <p:cNvSpPr>
            <a:spLocks noGrp="1"/>
          </p:cNvSpPr>
          <p:nvPr>
            <p:ph type="dt" sz="half" idx="10"/>
          </p:nvPr>
        </p:nvSpPr>
        <p:spPr/>
        <p:txBody>
          <a:bodyPr/>
          <a:lstStyle/>
          <a:p>
            <a:fld id="{C733CFD2-3B22-41BC-8B36-815F6682AD7E}" type="datetime1">
              <a:rPr lang="fr-FR" smtClean="0"/>
              <a:pPr/>
              <a:t>04/04/2025</a:t>
            </a:fld>
            <a:endParaRPr lang="fr-FR"/>
          </a:p>
        </p:txBody>
      </p:sp>
      <p:sp>
        <p:nvSpPr>
          <p:cNvPr id="4" name="Espace réservé du pied de page 3">
            <a:extLst>
              <a:ext uri="{FF2B5EF4-FFF2-40B4-BE49-F238E27FC236}">
                <a16:creationId xmlns:a16="http://schemas.microsoft.com/office/drawing/2014/main" id="{3DCD8E65-5225-F367-6E06-BDEFC7867752}"/>
              </a:ext>
            </a:extLst>
          </p:cNvPr>
          <p:cNvSpPr>
            <a:spLocks noGrp="1"/>
          </p:cNvSpPr>
          <p:nvPr>
            <p:ph type="ftr" sz="quarter" idx="11"/>
          </p:nvPr>
        </p:nvSpPr>
        <p:spPr/>
        <p:txBody>
          <a:bodyPr/>
          <a:lstStyle/>
          <a:p>
            <a:r>
              <a:rPr lang="fr-FR"/>
              <a:t>Direction régionale Auvergne-Rhône-Alpes </a:t>
            </a:r>
            <a:endParaRPr lang="fr-FR" dirty="0"/>
          </a:p>
        </p:txBody>
      </p:sp>
      <p:sp>
        <p:nvSpPr>
          <p:cNvPr id="5" name="Espace réservé du numéro de diapositive 4">
            <a:extLst>
              <a:ext uri="{FF2B5EF4-FFF2-40B4-BE49-F238E27FC236}">
                <a16:creationId xmlns:a16="http://schemas.microsoft.com/office/drawing/2014/main" id="{9B0BF85C-41BB-2FA5-B938-D4A17397CFA8}"/>
              </a:ext>
            </a:extLst>
          </p:cNvPr>
          <p:cNvSpPr>
            <a:spLocks noGrp="1"/>
          </p:cNvSpPr>
          <p:nvPr>
            <p:ph type="sldNum" sz="quarter" idx="12"/>
          </p:nvPr>
        </p:nvSpPr>
        <p:spPr/>
        <p:txBody>
          <a:bodyPr/>
          <a:lstStyle/>
          <a:p>
            <a:fld id="{07C99ADF-20A6-40EF-AAB9-F326D6E12C60}" type="slidenum">
              <a:rPr lang="fr-FR" smtClean="0"/>
              <a:pPr/>
              <a:t>11</a:t>
            </a:fld>
            <a:endParaRPr lang="fr-FR"/>
          </a:p>
        </p:txBody>
      </p:sp>
    </p:spTree>
    <p:extLst>
      <p:ext uri="{BB962C8B-B14F-4D97-AF65-F5344CB8AC3E}">
        <p14:creationId xmlns:p14="http://schemas.microsoft.com/office/powerpoint/2010/main" val="2180415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2764F-AAD6-FFE0-1B31-EEBE1B797E4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7F72F74-56DA-D77D-E34B-2B28F4D40AA2}"/>
              </a:ext>
            </a:extLst>
          </p:cNvPr>
          <p:cNvSpPr>
            <a:spLocks noGrp="1"/>
          </p:cNvSpPr>
          <p:nvPr>
            <p:ph type="title"/>
          </p:nvPr>
        </p:nvSpPr>
        <p:spPr>
          <a:xfrm>
            <a:off x="2079834" y="254195"/>
            <a:ext cx="8724800" cy="1080000"/>
          </a:xfrm>
        </p:spPr>
        <p:txBody>
          <a:bodyPr anchor="b">
            <a:normAutofit/>
          </a:bodyPr>
          <a:lstStyle/>
          <a:p>
            <a:r>
              <a:rPr lang="fr-FR" dirty="0">
                <a:solidFill>
                  <a:srgbClr val="002060"/>
                </a:solidFill>
              </a:rPr>
              <a:t>Actualités</a:t>
            </a:r>
            <a:br>
              <a:rPr lang="fr-FR" dirty="0">
                <a:solidFill>
                  <a:srgbClr val="002060"/>
                </a:solidFill>
              </a:rPr>
            </a:br>
            <a:endParaRPr lang="fr-FR" dirty="0">
              <a:solidFill>
                <a:srgbClr val="002060"/>
              </a:solidFill>
            </a:endParaRPr>
          </a:p>
        </p:txBody>
      </p:sp>
      <p:sp>
        <p:nvSpPr>
          <p:cNvPr id="3" name="Espace réservé de la date 2">
            <a:extLst>
              <a:ext uri="{FF2B5EF4-FFF2-40B4-BE49-F238E27FC236}">
                <a16:creationId xmlns:a16="http://schemas.microsoft.com/office/drawing/2014/main" id="{8323872D-D283-4917-81E1-8819CD77E303}"/>
              </a:ext>
            </a:extLst>
          </p:cNvPr>
          <p:cNvSpPr>
            <a:spLocks noGrp="1"/>
          </p:cNvSpPr>
          <p:nvPr>
            <p:ph type="dt" sz="half" idx="10"/>
          </p:nvPr>
        </p:nvSpPr>
        <p:spPr>
          <a:xfrm>
            <a:off x="10645422" y="6370462"/>
            <a:ext cx="1145036" cy="365125"/>
          </a:xfrm>
        </p:spPr>
        <p:txBody>
          <a:bodyPr anchor="ctr">
            <a:normAutofit fontScale="85000" lnSpcReduction="10000"/>
          </a:bodyPr>
          <a:lstStyle/>
          <a:p>
            <a:pPr>
              <a:spcAft>
                <a:spcPts val="600"/>
              </a:spcAft>
            </a:pPr>
            <a:fld id="{3E873AE1-5950-4748-95FC-98A910B14992}" type="datetime1">
              <a:rPr lang="fr-FR" smtClean="0"/>
              <a:pPr>
                <a:spcAft>
                  <a:spcPts val="600"/>
                </a:spcAft>
              </a:pPr>
              <a:t>04/04/2025</a:t>
            </a:fld>
            <a:endParaRPr lang="fr-FR"/>
          </a:p>
        </p:txBody>
      </p:sp>
      <p:sp>
        <p:nvSpPr>
          <p:cNvPr id="4" name="Espace réservé du pied de page 3">
            <a:extLst>
              <a:ext uri="{FF2B5EF4-FFF2-40B4-BE49-F238E27FC236}">
                <a16:creationId xmlns:a16="http://schemas.microsoft.com/office/drawing/2014/main" id="{4566FB2D-A092-F129-3AFD-C3D5071BD6D3}"/>
              </a:ext>
            </a:extLst>
          </p:cNvPr>
          <p:cNvSpPr>
            <a:spLocks noGrp="1"/>
          </p:cNvSpPr>
          <p:nvPr>
            <p:ph type="ftr" sz="quarter" idx="11"/>
          </p:nvPr>
        </p:nvSpPr>
        <p:spPr>
          <a:xfrm>
            <a:off x="401542" y="6370462"/>
            <a:ext cx="4085550" cy="365125"/>
          </a:xfrm>
        </p:spPr>
        <p:txBody>
          <a:bodyPr anchor="ctr">
            <a:normAutofit fontScale="92500"/>
          </a:bodyPr>
          <a:lstStyle/>
          <a:p>
            <a:pPr>
              <a:spcAft>
                <a:spcPts val="600"/>
              </a:spcAft>
            </a:pPr>
            <a:r>
              <a:rPr lang="fr-FR"/>
              <a:t>Direction régionale Auvergne-Rhône-Alpes </a:t>
            </a:r>
          </a:p>
        </p:txBody>
      </p:sp>
      <p:sp>
        <p:nvSpPr>
          <p:cNvPr id="5" name="Espace réservé du numéro de diapositive 4">
            <a:extLst>
              <a:ext uri="{FF2B5EF4-FFF2-40B4-BE49-F238E27FC236}">
                <a16:creationId xmlns:a16="http://schemas.microsoft.com/office/drawing/2014/main" id="{B924E5DB-C52B-D3FF-17DB-7746E79D71EF}"/>
              </a:ext>
            </a:extLst>
          </p:cNvPr>
          <p:cNvSpPr>
            <a:spLocks noGrp="1"/>
          </p:cNvSpPr>
          <p:nvPr>
            <p:ph type="sldNum" sz="quarter" idx="12"/>
          </p:nvPr>
        </p:nvSpPr>
        <p:spPr>
          <a:xfrm>
            <a:off x="9550400" y="6370462"/>
            <a:ext cx="714828" cy="365125"/>
          </a:xfrm>
        </p:spPr>
        <p:txBody>
          <a:bodyPr anchor="ctr">
            <a:normAutofit lnSpcReduction="10000"/>
          </a:bodyPr>
          <a:lstStyle/>
          <a:p>
            <a:pPr>
              <a:spcAft>
                <a:spcPts val="600"/>
              </a:spcAft>
            </a:pPr>
            <a:fld id="{07C99ADF-20A6-40EF-AAB9-F326D6E12C60}" type="slidenum">
              <a:rPr lang="fr-FR" smtClean="0"/>
              <a:pPr>
                <a:spcAft>
                  <a:spcPts val="600"/>
                </a:spcAft>
              </a:pPr>
              <a:t>12</a:t>
            </a:fld>
            <a:endParaRPr lang="fr-FR"/>
          </a:p>
        </p:txBody>
      </p:sp>
      <p:pic>
        <p:nvPicPr>
          <p:cNvPr id="10" name="Espace réservé du contenu 9">
            <a:extLst>
              <a:ext uri="{FF2B5EF4-FFF2-40B4-BE49-F238E27FC236}">
                <a16:creationId xmlns:a16="http://schemas.microsoft.com/office/drawing/2014/main" id="{F09478E8-F8FF-E538-6D93-B62CCC56DB5A}"/>
              </a:ext>
            </a:extLst>
          </p:cNvPr>
          <p:cNvPicPr>
            <a:picLocks noGrp="1" noChangeAspect="1"/>
          </p:cNvPicPr>
          <p:nvPr>
            <p:ph sz="quarter" idx="4"/>
          </p:nvPr>
        </p:nvPicPr>
        <p:blipFill>
          <a:blip r:embed="rId3"/>
          <a:srcRect t="743" b="5009"/>
          <a:stretch/>
        </p:blipFill>
        <p:spPr>
          <a:xfrm>
            <a:off x="9550400" y="963748"/>
            <a:ext cx="2134780" cy="1604573"/>
          </a:xfrm>
          <a:noFill/>
        </p:spPr>
      </p:pic>
      <p:sp>
        <p:nvSpPr>
          <p:cNvPr id="6" name="ZoneTexte 5">
            <a:extLst>
              <a:ext uri="{FF2B5EF4-FFF2-40B4-BE49-F238E27FC236}">
                <a16:creationId xmlns:a16="http://schemas.microsoft.com/office/drawing/2014/main" id="{F1D3CCA5-681C-99F0-820E-92E214867839}"/>
              </a:ext>
            </a:extLst>
          </p:cNvPr>
          <p:cNvSpPr txBox="1"/>
          <p:nvPr/>
        </p:nvSpPr>
        <p:spPr>
          <a:xfrm>
            <a:off x="511081" y="1143115"/>
            <a:ext cx="9601085" cy="3693319"/>
          </a:xfrm>
          <a:prstGeom prst="rect">
            <a:avLst/>
          </a:prstGeom>
          <a:noFill/>
        </p:spPr>
        <p:txBody>
          <a:bodyPr wrap="square" rtlCol="0">
            <a:spAutoFit/>
          </a:bodyPr>
          <a:lstStyle/>
          <a:p>
            <a:pPr marL="285750" indent="-285750">
              <a:buClr>
                <a:srgbClr val="C00000"/>
              </a:buClr>
              <a:buFont typeface="Wingdings" panose="05000000000000000000" pitchFamily="2" charset="2"/>
              <a:buChar char="Ø"/>
            </a:pPr>
            <a:endParaRPr lang="fr-FR" b="1" dirty="0">
              <a:solidFill>
                <a:srgbClr val="002060"/>
              </a:solidFill>
            </a:endParaRPr>
          </a:p>
          <a:p>
            <a:pPr marL="285750" indent="-285750">
              <a:buClr>
                <a:srgbClr val="C00000"/>
              </a:buClr>
              <a:buFont typeface="Wingdings" panose="05000000000000000000" pitchFamily="2" charset="2"/>
              <a:buChar char="Ø"/>
            </a:pPr>
            <a:r>
              <a:rPr lang="fr-FR" b="1" dirty="0">
                <a:solidFill>
                  <a:srgbClr val="002060"/>
                </a:solidFill>
              </a:rPr>
              <a:t>Ressources géothermales sur aquifère -&gt; bientôt sur geothermies.fr</a:t>
            </a:r>
          </a:p>
          <a:p>
            <a:pPr marL="285750" indent="-285750">
              <a:buClr>
                <a:srgbClr val="C00000"/>
              </a:buClr>
              <a:buFont typeface="Wingdings" panose="05000000000000000000" pitchFamily="2" charset="2"/>
              <a:buChar char="Ø"/>
            </a:pPr>
            <a:endParaRPr lang="fr-FR" b="1" dirty="0">
              <a:solidFill>
                <a:srgbClr val="002060"/>
              </a:solidFill>
            </a:endParaRPr>
          </a:p>
          <a:p>
            <a:pPr>
              <a:buClr>
                <a:srgbClr val="C00000"/>
              </a:buClr>
            </a:pPr>
            <a:endParaRPr lang="fr-FR" b="1" dirty="0">
              <a:solidFill>
                <a:srgbClr val="002060"/>
              </a:solidFill>
            </a:endParaRPr>
          </a:p>
          <a:p>
            <a:pPr>
              <a:buClr>
                <a:srgbClr val="C00000"/>
              </a:buClr>
            </a:pPr>
            <a:endParaRPr lang="fr-FR" b="1" dirty="0">
              <a:solidFill>
                <a:srgbClr val="002060"/>
              </a:solidFill>
            </a:endParaRPr>
          </a:p>
          <a:p>
            <a:pPr marL="285750" indent="-285750">
              <a:buClr>
                <a:srgbClr val="C00000"/>
              </a:buClr>
              <a:buFont typeface="Wingdings" panose="05000000000000000000" pitchFamily="2" charset="2"/>
              <a:buChar char="Ø"/>
            </a:pPr>
            <a:r>
              <a:rPr lang="fr-FR" b="1" dirty="0">
                <a:solidFill>
                  <a:srgbClr val="002060"/>
                </a:solidFill>
              </a:rPr>
              <a:t>Actualisation de Carte GMI</a:t>
            </a:r>
          </a:p>
          <a:p>
            <a:pPr marL="285750" indent="-285750">
              <a:buClr>
                <a:srgbClr val="C00000"/>
              </a:buClr>
              <a:buFont typeface="Wingdings" panose="05000000000000000000" pitchFamily="2" charset="2"/>
              <a:buChar char="Ø"/>
            </a:pPr>
            <a:endParaRPr lang="fr-FR" b="1" dirty="0">
              <a:solidFill>
                <a:srgbClr val="002060"/>
              </a:solidFill>
            </a:endParaRPr>
          </a:p>
          <a:p>
            <a:pPr marL="285750" indent="-285750">
              <a:buClr>
                <a:srgbClr val="C00000"/>
              </a:buClr>
              <a:buFont typeface="Wingdings" panose="05000000000000000000" pitchFamily="2" charset="2"/>
              <a:buChar char="Ø"/>
            </a:pPr>
            <a:endParaRPr lang="fr-FR" b="1" dirty="0">
              <a:solidFill>
                <a:srgbClr val="002060"/>
              </a:solidFill>
            </a:endParaRPr>
          </a:p>
          <a:p>
            <a:pPr marL="285750" indent="-285750">
              <a:buClr>
                <a:srgbClr val="C00000"/>
              </a:buClr>
              <a:buFont typeface="Wingdings" panose="05000000000000000000" pitchFamily="2" charset="2"/>
              <a:buChar char="Ø"/>
            </a:pPr>
            <a:endParaRPr lang="fr-FR" b="1" dirty="0">
              <a:solidFill>
                <a:srgbClr val="002060"/>
              </a:solidFill>
            </a:endParaRPr>
          </a:p>
          <a:p>
            <a:pPr marL="285750" indent="-285750">
              <a:buClr>
                <a:srgbClr val="C00000"/>
              </a:buClr>
              <a:buFont typeface="Wingdings" panose="05000000000000000000" pitchFamily="2" charset="2"/>
              <a:buChar char="Ø"/>
            </a:pPr>
            <a:endParaRPr lang="fr-FR" b="1" dirty="0">
              <a:solidFill>
                <a:srgbClr val="002060"/>
              </a:solidFill>
            </a:endParaRPr>
          </a:p>
          <a:p>
            <a:pPr marL="285750" indent="-285750">
              <a:buClr>
                <a:srgbClr val="C00000"/>
              </a:buClr>
              <a:buFont typeface="Wingdings" panose="05000000000000000000" pitchFamily="2" charset="2"/>
              <a:buChar char="Ø"/>
            </a:pPr>
            <a:r>
              <a:rPr lang="fr-FR" b="1" dirty="0" err="1">
                <a:solidFill>
                  <a:srgbClr val="002060"/>
                </a:solidFill>
              </a:rPr>
              <a:t>Certiforage</a:t>
            </a:r>
            <a:r>
              <a:rPr lang="fr-FR" b="1" dirty="0">
                <a:solidFill>
                  <a:srgbClr val="002060"/>
                </a:solidFill>
              </a:rPr>
              <a:t> pour les foreurs -&gt; obligatoire à partir du 1</a:t>
            </a:r>
            <a:r>
              <a:rPr lang="fr-FR" b="1" baseline="30000" dirty="0">
                <a:solidFill>
                  <a:srgbClr val="002060"/>
                </a:solidFill>
              </a:rPr>
              <a:t>er</a:t>
            </a:r>
            <a:r>
              <a:rPr lang="fr-FR" b="1" dirty="0">
                <a:solidFill>
                  <a:srgbClr val="002060"/>
                </a:solidFill>
              </a:rPr>
              <a:t> juillet 2025</a:t>
            </a:r>
          </a:p>
          <a:p>
            <a:pPr marL="285750" indent="-285750">
              <a:buClr>
                <a:srgbClr val="C00000"/>
              </a:buClr>
              <a:buFont typeface="Wingdings" panose="05000000000000000000" pitchFamily="2" charset="2"/>
              <a:buChar char="Ø"/>
            </a:pPr>
            <a:endParaRPr lang="fr-FR" b="1" dirty="0">
              <a:solidFill>
                <a:srgbClr val="002060"/>
              </a:solidFill>
            </a:endParaRPr>
          </a:p>
          <a:p>
            <a:pPr algn="l">
              <a:buNone/>
            </a:pPr>
            <a:endParaRPr lang="fr-FR" b="1" dirty="0">
              <a:solidFill>
                <a:srgbClr val="002060"/>
              </a:solidFill>
            </a:endParaRPr>
          </a:p>
        </p:txBody>
      </p:sp>
      <p:pic>
        <p:nvPicPr>
          <p:cNvPr id="7" name="Image 6">
            <a:extLst>
              <a:ext uri="{FF2B5EF4-FFF2-40B4-BE49-F238E27FC236}">
                <a16:creationId xmlns:a16="http://schemas.microsoft.com/office/drawing/2014/main" id="{96813E9A-577D-9E65-068A-DB0CE844E0C5}"/>
              </a:ext>
            </a:extLst>
          </p:cNvPr>
          <p:cNvPicPr>
            <a:picLocks noChangeAspect="1"/>
          </p:cNvPicPr>
          <p:nvPr/>
        </p:nvPicPr>
        <p:blipFill>
          <a:blip r:embed="rId4"/>
          <a:stretch>
            <a:fillRect/>
          </a:stretch>
        </p:blipFill>
        <p:spPr>
          <a:xfrm>
            <a:off x="9842230" y="3362942"/>
            <a:ext cx="2209254" cy="1224046"/>
          </a:xfrm>
          <a:prstGeom prst="rect">
            <a:avLst/>
          </a:prstGeom>
        </p:spPr>
      </p:pic>
      <p:sp>
        <p:nvSpPr>
          <p:cNvPr id="8" name="ZoneTexte 7">
            <a:extLst>
              <a:ext uri="{FF2B5EF4-FFF2-40B4-BE49-F238E27FC236}">
                <a16:creationId xmlns:a16="http://schemas.microsoft.com/office/drawing/2014/main" id="{86DFE667-3B14-88E9-DC1F-65AC9EF04DF7}"/>
              </a:ext>
            </a:extLst>
          </p:cNvPr>
          <p:cNvSpPr txBox="1"/>
          <p:nvPr/>
        </p:nvSpPr>
        <p:spPr>
          <a:xfrm>
            <a:off x="832984" y="4336931"/>
            <a:ext cx="11218500" cy="2308324"/>
          </a:xfrm>
          <a:prstGeom prst="rect">
            <a:avLst/>
          </a:prstGeom>
          <a:noFill/>
        </p:spPr>
        <p:txBody>
          <a:bodyPr wrap="square" rtlCol="0">
            <a:spAutoFit/>
          </a:bodyPr>
          <a:lstStyle/>
          <a:p>
            <a:pPr algn="l">
              <a:buNone/>
            </a:pPr>
            <a:r>
              <a:rPr lang="fr-FR" sz="1800" b="0" i="0" dirty="0">
                <a:solidFill>
                  <a:srgbClr val="002060"/>
                </a:solidFill>
                <a:effectLst/>
                <a:latin typeface="Arial" panose="020B0604020202020204" pitchFamily="34" charset="0"/>
              </a:rPr>
              <a:t> - </a:t>
            </a:r>
            <a:r>
              <a:rPr lang="fr-FR" sz="1800" b="0" i="0" dirty="0" err="1">
                <a:solidFill>
                  <a:srgbClr val="002060"/>
                </a:solidFill>
                <a:effectLst/>
                <a:latin typeface="Arial" panose="020B0604020202020204" pitchFamily="34" charset="0"/>
              </a:rPr>
              <a:t>Qualit’EnR</a:t>
            </a:r>
            <a:r>
              <a:rPr lang="fr-FR" sz="1800" b="0" i="0" dirty="0">
                <a:solidFill>
                  <a:srgbClr val="002060"/>
                </a:solidFill>
                <a:effectLst/>
                <a:latin typeface="Arial" panose="020B0604020202020204" pitchFamily="34" charset="0"/>
              </a:rPr>
              <a:t> accrédité par le COFRAC pour délivrer les certifications </a:t>
            </a:r>
            <a:r>
              <a:rPr lang="fr-FR" sz="1800" b="0" i="0" dirty="0" err="1">
                <a:solidFill>
                  <a:srgbClr val="002060"/>
                </a:solidFill>
                <a:effectLst/>
                <a:latin typeface="Arial" panose="020B0604020202020204" pitchFamily="34" charset="0"/>
              </a:rPr>
              <a:t>Certiforage</a:t>
            </a:r>
            <a:endParaRPr lang="fr-FR" sz="1800" b="0" i="0" dirty="0">
              <a:solidFill>
                <a:srgbClr val="002060"/>
              </a:solidFill>
              <a:effectLst/>
              <a:latin typeface="Arial" panose="020B0604020202020204" pitchFamily="34" charset="0"/>
            </a:endParaRPr>
          </a:p>
          <a:p>
            <a:pPr marL="630238"/>
            <a:r>
              <a:rPr lang="fr-FR" sz="1800" b="0" i="0" dirty="0">
                <a:solidFill>
                  <a:srgbClr val="002060"/>
                </a:solidFill>
                <a:effectLst/>
                <a:latin typeface="Arial" panose="020B0604020202020204" pitchFamily="34" charset="0"/>
                <a:hlinkClick r:id="rId5" tooltip="https://www.qualit-enr.org/certifications/certification-forage/">
                  <a:extLst>
                    <a:ext uri="{A12FA001-AC4F-418D-AE19-62706E023703}">
                      <ahyp:hlinkClr xmlns:ahyp="http://schemas.microsoft.com/office/drawing/2018/hyperlinkcolor" val="tx"/>
                    </a:ext>
                  </a:extLst>
                </a:hlinkClick>
              </a:rPr>
              <a:t>https://www.qualit-enr.org/certifications/certification-forage/</a:t>
            </a:r>
            <a:endParaRPr lang="fr-FR" sz="1800" b="0" i="0" dirty="0">
              <a:solidFill>
                <a:srgbClr val="002060"/>
              </a:solidFill>
              <a:effectLst/>
              <a:latin typeface="Aptos" panose="020B0004020202020204" pitchFamily="34" charset="0"/>
            </a:endParaRPr>
          </a:p>
          <a:p>
            <a:pPr algn="l">
              <a:buNone/>
            </a:pPr>
            <a:endParaRPr lang="fr-FR" sz="1800" b="0" i="0" u="sng" dirty="0">
              <a:solidFill>
                <a:srgbClr val="002060"/>
              </a:solidFill>
              <a:effectLst/>
              <a:latin typeface="Aptos" panose="020B0004020202020204" pitchFamily="34" charset="0"/>
            </a:endParaRPr>
          </a:p>
          <a:p>
            <a:pPr marL="273050" indent="-188913" algn="l">
              <a:buNone/>
            </a:pPr>
            <a:r>
              <a:rPr lang="fr-FR" dirty="0">
                <a:solidFill>
                  <a:srgbClr val="002060"/>
                </a:solidFill>
                <a:latin typeface="Arial" panose="020B0604020202020204" pitchFamily="34" charset="0"/>
              </a:rPr>
              <a:t>- Mise à jour de la f</a:t>
            </a:r>
            <a:r>
              <a:rPr lang="fr-FR" sz="1800" b="0" i="0" dirty="0">
                <a:solidFill>
                  <a:srgbClr val="002060"/>
                </a:solidFill>
                <a:effectLst/>
                <a:latin typeface="Arial" panose="020B0604020202020204" pitchFamily="34" charset="0"/>
              </a:rPr>
              <a:t>ormation BRGM pour les foreurs en géothermie (pour l’obtention de la qualif </a:t>
            </a:r>
            <a:r>
              <a:rPr lang="fr-FR" sz="1800" b="0" i="0" dirty="0" err="1">
                <a:solidFill>
                  <a:srgbClr val="002060"/>
                </a:solidFill>
                <a:effectLst/>
                <a:latin typeface="Arial" panose="020B0604020202020204" pitchFamily="34" charset="0"/>
              </a:rPr>
              <a:t>Certiforage</a:t>
            </a:r>
            <a:r>
              <a:rPr lang="fr-FR" sz="1800" b="0" i="0" dirty="0">
                <a:solidFill>
                  <a:srgbClr val="002060"/>
                </a:solidFill>
                <a:effectLst/>
                <a:latin typeface="Arial" panose="020B0604020202020204" pitchFamily="34" charset="0"/>
              </a:rPr>
              <a:t>)</a:t>
            </a:r>
            <a:endParaRPr lang="fr-FR" sz="1800" b="0" i="0" dirty="0">
              <a:solidFill>
                <a:srgbClr val="002060"/>
              </a:solidFill>
              <a:effectLst/>
              <a:latin typeface="Aptos" panose="020B0004020202020204" pitchFamily="34" charset="0"/>
            </a:endParaRPr>
          </a:p>
          <a:p>
            <a:pPr algn="l">
              <a:buNone/>
            </a:pPr>
            <a:r>
              <a:rPr lang="fr-FR" sz="1800" b="0" i="0" dirty="0">
                <a:solidFill>
                  <a:srgbClr val="002060"/>
                </a:solidFill>
                <a:effectLst/>
                <a:latin typeface="Arial" panose="020B0604020202020204" pitchFamily="34" charset="0"/>
                <a:hlinkClick r:id="rId6" tooltip="https://formation.brgm.fr/transition-energetique-et-espace-souterrain-forages-geothermiques-:-cadre-reglementaire,-normatif-et-technique-s53.html">
                  <a:extLst>
                    <a:ext uri="{A12FA001-AC4F-418D-AE19-62706E023703}">
                      <ahyp:hlinkClr xmlns:ahyp="http://schemas.microsoft.com/office/drawing/2018/hyperlinkcolor" val="tx"/>
                    </a:ext>
                  </a:extLst>
                </a:hlinkClick>
              </a:rPr>
              <a:t>https://formation.brgm.fr/transition-energetique-et-espace-souterrain-forages-geothermiques-:-cadre-reglementaire,-normatif-et-technique-s53.html</a:t>
            </a:r>
            <a:endParaRPr lang="fr-FR" sz="1800" b="0" i="0" dirty="0">
              <a:solidFill>
                <a:srgbClr val="002060"/>
              </a:solidFill>
              <a:effectLst/>
              <a:latin typeface="Aptos" panose="020B0004020202020204" pitchFamily="34" charset="0"/>
            </a:endParaRPr>
          </a:p>
          <a:p>
            <a:pPr algn="l"/>
            <a:r>
              <a:rPr lang="fr-FR" sz="1800" b="0" i="0" dirty="0">
                <a:solidFill>
                  <a:srgbClr val="002060"/>
                </a:solidFill>
                <a:effectLst/>
                <a:latin typeface="Arial" panose="020B0604020202020204" pitchFamily="34" charset="0"/>
              </a:rPr>
              <a:t> </a:t>
            </a:r>
            <a:endParaRPr lang="fr-FR" sz="1800" b="0" i="0" dirty="0">
              <a:solidFill>
                <a:srgbClr val="002060"/>
              </a:solidFill>
              <a:effectLst/>
              <a:latin typeface="Aptos" panose="020B0004020202020204" pitchFamily="34" charset="0"/>
            </a:endParaRPr>
          </a:p>
          <a:p>
            <a:endParaRPr lang="fr-FR" dirty="0">
              <a:solidFill>
                <a:srgbClr val="002060"/>
              </a:solidFill>
            </a:endParaRPr>
          </a:p>
        </p:txBody>
      </p:sp>
    </p:spTree>
    <p:extLst>
      <p:ext uri="{BB962C8B-B14F-4D97-AF65-F5344CB8AC3E}">
        <p14:creationId xmlns:p14="http://schemas.microsoft.com/office/powerpoint/2010/main" val="1049796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E2FA1-292F-AAAC-B7E6-5494558918E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8AB389F-7900-110F-3B6F-1D9620AB0A9A}"/>
              </a:ext>
            </a:extLst>
          </p:cNvPr>
          <p:cNvSpPr>
            <a:spLocks noGrp="1"/>
          </p:cNvSpPr>
          <p:nvPr>
            <p:ph type="title"/>
          </p:nvPr>
        </p:nvSpPr>
        <p:spPr>
          <a:xfrm>
            <a:off x="2079834" y="180625"/>
            <a:ext cx="8724800" cy="1080000"/>
          </a:xfrm>
        </p:spPr>
        <p:txBody>
          <a:bodyPr anchor="b">
            <a:normAutofit/>
          </a:bodyPr>
          <a:lstStyle/>
          <a:p>
            <a:r>
              <a:rPr lang="fr-FR" dirty="0">
                <a:solidFill>
                  <a:srgbClr val="002060"/>
                </a:solidFill>
              </a:rPr>
              <a:t>Actualités Fonds Chaleur</a:t>
            </a:r>
            <a:br>
              <a:rPr lang="fr-FR" dirty="0">
                <a:solidFill>
                  <a:srgbClr val="002060"/>
                </a:solidFill>
              </a:rPr>
            </a:br>
            <a:endParaRPr lang="fr-FR" dirty="0">
              <a:solidFill>
                <a:srgbClr val="002060"/>
              </a:solidFill>
            </a:endParaRPr>
          </a:p>
        </p:txBody>
      </p:sp>
      <p:sp>
        <p:nvSpPr>
          <p:cNvPr id="3" name="Espace réservé de la date 2">
            <a:extLst>
              <a:ext uri="{FF2B5EF4-FFF2-40B4-BE49-F238E27FC236}">
                <a16:creationId xmlns:a16="http://schemas.microsoft.com/office/drawing/2014/main" id="{B64A1BF1-24B1-1768-7EA4-2655CFAF5E6B}"/>
              </a:ext>
            </a:extLst>
          </p:cNvPr>
          <p:cNvSpPr>
            <a:spLocks noGrp="1"/>
          </p:cNvSpPr>
          <p:nvPr>
            <p:ph type="dt" sz="half" idx="10"/>
          </p:nvPr>
        </p:nvSpPr>
        <p:spPr>
          <a:xfrm>
            <a:off x="10645422" y="6370462"/>
            <a:ext cx="1145036" cy="365125"/>
          </a:xfrm>
        </p:spPr>
        <p:txBody>
          <a:bodyPr anchor="ctr">
            <a:normAutofit fontScale="85000" lnSpcReduction="10000"/>
          </a:bodyPr>
          <a:lstStyle/>
          <a:p>
            <a:pPr>
              <a:spcAft>
                <a:spcPts val="600"/>
              </a:spcAft>
            </a:pPr>
            <a:fld id="{3E873AE1-5950-4748-95FC-98A910B14992}" type="datetime1">
              <a:rPr lang="fr-FR" smtClean="0"/>
              <a:pPr>
                <a:spcAft>
                  <a:spcPts val="600"/>
                </a:spcAft>
              </a:pPr>
              <a:t>04/04/2025</a:t>
            </a:fld>
            <a:endParaRPr lang="fr-FR"/>
          </a:p>
        </p:txBody>
      </p:sp>
      <p:sp>
        <p:nvSpPr>
          <p:cNvPr id="4" name="Espace réservé du pied de page 3">
            <a:extLst>
              <a:ext uri="{FF2B5EF4-FFF2-40B4-BE49-F238E27FC236}">
                <a16:creationId xmlns:a16="http://schemas.microsoft.com/office/drawing/2014/main" id="{F35524FC-D8D2-DD2B-DFD6-4CC9AAC6F860}"/>
              </a:ext>
            </a:extLst>
          </p:cNvPr>
          <p:cNvSpPr>
            <a:spLocks noGrp="1"/>
          </p:cNvSpPr>
          <p:nvPr>
            <p:ph type="ftr" sz="quarter" idx="11"/>
          </p:nvPr>
        </p:nvSpPr>
        <p:spPr>
          <a:xfrm>
            <a:off x="401542" y="6370462"/>
            <a:ext cx="4085550" cy="365125"/>
          </a:xfrm>
        </p:spPr>
        <p:txBody>
          <a:bodyPr anchor="ctr">
            <a:normAutofit fontScale="92500"/>
          </a:bodyPr>
          <a:lstStyle/>
          <a:p>
            <a:pPr>
              <a:spcAft>
                <a:spcPts val="600"/>
              </a:spcAft>
            </a:pPr>
            <a:r>
              <a:rPr lang="fr-FR"/>
              <a:t>Direction régionale Auvergne-Rhône-Alpes </a:t>
            </a:r>
          </a:p>
        </p:txBody>
      </p:sp>
      <p:sp>
        <p:nvSpPr>
          <p:cNvPr id="5" name="Espace réservé du numéro de diapositive 4">
            <a:extLst>
              <a:ext uri="{FF2B5EF4-FFF2-40B4-BE49-F238E27FC236}">
                <a16:creationId xmlns:a16="http://schemas.microsoft.com/office/drawing/2014/main" id="{B0C0DDD2-DE6D-F5F5-BA95-F508C032D02C}"/>
              </a:ext>
            </a:extLst>
          </p:cNvPr>
          <p:cNvSpPr>
            <a:spLocks noGrp="1"/>
          </p:cNvSpPr>
          <p:nvPr>
            <p:ph type="sldNum" sz="quarter" idx="12"/>
          </p:nvPr>
        </p:nvSpPr>
        <p:spPr>
          <a:xfrm>
            <a:off x="9550400" y="6370462"/>
            <a:ext cx="714828" cy="365125"/>
          </a:xfrm>
        </p:spPr>
        <p:txBody>
          <a:bodyPr anchor="ctr">
            <a:normAutofit lnSpcReduction="10000"/>
          </a:bodyPr>
          <a:lstStyle/>
          <a:p>
            <a:pPr>
              <a:spcAft>
                <a:spcPts val="600"/>
              </a:spcAft>
            </a:pPr>
            <a:fld id="{07C99ADF-20A6-40EF-AAB9-F326D6E12C60}" type="slidenum">
              <a:rPr lang="fr-FR" smtClean="0"/>
              <a:pPr>
                <a:spcAft>
                  <a:spcPts val="600"/>
                </a:spcAft>
              </a:pPr>
              <a:t>13</a:t>
            </a:fld>
            <a:endParaRPr lang="fr-FR"/>
          </a:p>
        </p:txBody>
      </p:sp>
      <p:sp>
        <p:nvSpPr>
          <p:cNvPr id="6" name="ZoneTexte 5">
            <a:extLst>
              <a:ext uri="{FF2B5EF4-FFF2-40B4-BE49-F238E27FC236}">
                <a16:creationId xmlns:a16="http://schemas.microsoft.com/office/drawing/2014/main" id="{6B2ADF3B-E139-9B88-3403-9690450C4EB4}"/>
              </a:ext>
            </a:extLst>
          </p:cNvPr>
          <p:cNvSpPr txBox="1"/>
          <p:nvPr/>
        </p:nvSpPr>
        <p:spPr>
          <a:xfrm>
            <a:off x="342919" y="1122099"/>
            <a:ext cx="9599868" cy="5016758"/>
          </a:xfrm>
          <a:prstGeom prst="rect">
            <a:avLst/>
          </a:prstGeom>
          <a:noFill/>
        </p:spPr>
        <p:txBody>
          <a:bodyPr wrap="square" rtlCol="0">
            <a:spAutoFit/>
          </a:bodyPr>
          <a:lstStyle/>
          <a:p>
            <a:pPr marL="285750" indent="-285750">
              <a:buClr>
                <a:srgbClr val="C00000"/>
              </a:buClr>
              <a:buFont typeface="Wingdings" panose="05000000000000000000" pitchFamily="2" charset="2"/>
              <a:buChar char="Ø"/>
            </a:pPr>
            <a:r>
              <a:rPr lang="fr-FR" sz="1600" b="1" dirty="0">
                <a:solidFill>
                  <a:srgbClr val="002060"/>
                </a:solidFill>
              </a:rPr>
              <a:t>Aides pour la prestation d’AMO en géothermie de surface </a:t>
            </a:r>
          </a:p>
          <a:p>
            <a:pPr marL="428625" lvl="2">
              <a:buClr>
                <a:srgbClr val="C00000"/>
              </a:buClr>
            </a:pPr>
            <a:r>
              <a:rPr lang="fr-FR" sz="1600" dirty="0">
                <a:solidFill>
                  <a:srgbClr val="002060"/>
                </a:solidFill>
              </a:rPr>
              <a:t>Cahier des charges à télécharger</a:t>
            </a:r>
            <a:r>
              <a:rPr lang="fr-FR" sz="1600" b="1" dirty="0">
                <a:solidFill>
                  <a:srgbClr val="002060"/>
                </a:solidFill>
              </a:rPr>
              <a:t> : </a:t>
            </a:r>
            <a:r>
              <a:rPr lang="fr-FR" sz="1600" i="1" dirty="0">
                <a:solidFill>
                  <a:srgbClr val="002060"/>
                </a:solidFill>
              </a:rPr>
              <a:t>https://agir.ademe.fr/aides-financieres/2025/etude-daide-la-decision-pour-les-projets-de-geothermie-de-surface-et</a:t>
            </a:r>
          </a:p>
          <a:p>
            <a:pPr marL="285750" indent="-285750">
              <a:buClr>
                <a:srgbClr val="C00000"/>
              </a:buClr>
              <a:buFont typeface="Wingdings" panose="05000000000000000000" pitchFamily="2" charset="2"/>
              <a:buChar char="Ø"/>
            </a:pPr>
            <a:endParaRPr lang="fr-FR" sz="1600" b="1" dirty="0">
              <a:solidFill>
                <a:srgbClr val="002060"/>
              </a:solidFill>
            </a:endParaRPr>
          </a:p>
          <a:p>
            <a:pPr marL="285750" indent="-285750">
              <a:buClr>
                <a:srgbClr val="C00000"/>
              </a:buClr>
              <a:buFont typeface="Wingdings" panose="05000000000000000000" pitchFamily="2" charset="2"/>
              <a:buChar char="Ø"/>
            </a:pPr>
            <a:r>
              <a:rPr lang="fr-FR" sz="1600" b="1" dirty="0">
                <a:solidFill>
                  <a:srgbClr val="002060"/>
                </a:solidFill>
              </a:rPr>
              <a:t>1 seule page sur « Agir » pour les aides à la décision « géothermie de surface et PAC air/eau » </a:t>
            </a:r>
          </a:p>
          <a:p>
            <a:pPr marL="630238" lvl="2">
              <a:buClr>
                <a:srgbClr val="C00000"/>
              </a:buClr>
            </a:pPr>
            <a:r>
              <a:rPr lang="fr-FR" sz="1600" i="1" dirty="0">
                <a:solidFill>
                  <a:srgbClr val="002060"/>
                </a:solidFill>
              </a:rPr>
              <a:t>https://agir.ademe.fr/aides-financieres/2025/etude-daide-la-decision-pour-les-projets-de-geothermie-de-surface-et</a:t>
            </a:r>
          </a:p>
          <a:p>
            <a:pPr>
              <a:buClr>
                <a:srgbClr val="C00000"/>
              </a:buClr>
            </a:pPr>
            <a:endParaRPr lang="fr-FR" sz="1600" b="1" dirty="0">
              <a:solidFill>
                <a:srgbClr val="002060"/>
              </a:solidFill>
            </a:endParaRPr>
          </a:p>
          <a:p>
            <a:pPr marL="285750" indent="-285750">
              <a:buClr>
                <a:srgbClr val="C00000"/>
              </a:buClr>
              <a:buFont typeface="Wingdings" panose="05000000000000000000" pitchFamily="2" charset="2"/>
              <a:buChar char="Ø"/>
            </a:pPr>
            <a:r>
              <a:rPr lang="fr-FR" sz="1600" b="1" dirty="0">
                <a:solidFill>
                  <a:srgbClr val="002060"/>
                </a:solidFill>
              </a:rPr>
              <a:t>Revalorisation des aides au rafraichissement </a:t>
            </a:r>
            <a:r>
              <a:rPr lang="fr-FR" sz="1600" dirty="0">
                <a:solidFill>
                  <a:srgbClr val="002060"/>
                </a:solidFill>
              </a:rPr>
              <a:t>passif par </a:t>
            </a:r>
            <a:r>
              <a:rPr lang="fr-FR" sz="1600" dirty="0" err="1">
                <a:solidFill>
                  <a:srgbClr val="002060"/>
                </a:solidFill>
              </a:rPr>
              <a:t>geocooling</a:t>
            </a:r>
            <a:r>
              <a:rPr lang="fr-FR" sz="1600" dirty="0">
                <a:solidFill>
                  <a:srgbClr val="002060"/>
                </a:solidFill>
              </a:rPr>
              <a:t> et au froid actif produit par les PAC et/ou TFP géothermiques  pour production globale d’</a:t>
            </a:r>
            <a:r>
              <a:rPr lang="fr-FR" sz="1600" dirty="0" err="1">
                <a:solidFill>
                  <a:srgbClr val="002060"/>
                </a:solidFill>
              </a:rPr>
              <a:t>EnR&amp;R</a:t>
            </a:r>
            <a:r>
              <a:rPr lang="fr-FR" sz="1600" dirty="0">
                <a:solidFill>
                  <a:srgbClr val="002060"/>
                </a:solidFill>
              </a:rPr>
              <a:t> &lt; 2GWh </a:t>
            </a:r>
          </a:p>
          <a:p>
            <a:pPr marL="742950" lvl="1" indent="-285750">
              <a:buClr>
                <a:srgbClr val="C00000"/>
              </a:buClr>
              <a:buFont typeface="Wingdings" panose="05000000000000000000" pitchFamily="2" charset="2"/>
              <a:buChar char="ü"/>
            </a:pPr>
            <a:r>
              <a:rPr lang="fr-FR" sz="1600" dirty="0">
                <a:solidFill>
                  <a:srgbClr val="002060"/>
                </a:solidFill>
              </a:rPr>
              <a:t>Passage de 13€/MWh à 20€/MWh</a:t>
            </a:r>
          </a:p>
          <a:p>
            <a:pPr marL="742950" lvl="1" indent="-285750">
              <a:buClr>
                <a:srgbClr val="C00000"/>
              </a:buClr>
              <a:buFont typeface="Wingdings" panose="05000000000000000000" pitchFamily="2" charset="2"/>
              <a:buChar char="ü"/>
            </a:pPr>
            <a:r>
              <a:rPr lang="fr-FR" sz="1600" dirty="0">
                <a:solidFill>
                  <a:srgbClr val="002060"/>
                </a:solidFill>
              </a:rPr>
              <a:t>Le froid issu des PAC </a:t>
            </a:r>
            <a:r>
              <a:rPr lang="fr-FR" sz="1600" dirty="0" err="1">
                <a:solidFill>
                  <a:srgbClr val="002060"/>
                </a:solidFill>
              </a:rPr>
              <a:t>aéro</a:t>
            </a:r>
            <a:r>
              <a:rPr lang="fr-FR" sz="1600" dirty="0">
                <a:solidFill>
                  <a:srgbClr val="002060"/>
                </a:solidFill>
              </a:rPr>
              <a:t> n’est pas éligible</a:t>
            </a:r>
          </a:p>
          <a:p>
            <a:pPr marL="0" indent="0">
              <a:spcAft>
                <a:spcPts val="0"/>
              </a:spcAft>
              <a:buNone/>
            </a:pPr>
            <a:endParaRPr lang="fr-FR" sz="1600" b="0" i="1" dirty="0">
              <a:latin typeface="Marianne" panose="02000000000000000000" pitchFamily="50" charset="0"/>
            </a:endParaRPr>
          </a:p>
          <a:p>
            <a:pPr marL="285750" indent="-285750">
              <a:buClr>
                <a:srgbClr val="C00000"/>
              </a:buClr>
              <a:buFont typeface="Wingdings" panose="05000000000000000000" pitchFamily="2" charset="2"/>
              <a:buChar char="Ø"/>
            </a:pPr>
            <a:r>
              <a:rPr lang="fr-FR" sz="1600" dirty="0">
                <a:solidFill>
                  <a:srgbClr val="002060"/>
                </a:solidFill>
                <a:latin typeface="Marianne" panose="02000000000000000000" pitchFamily="50" charset="0"/>
              </a:rPr>
              <a:t>Exigence de performance énergétique : </a:t>
            </a:r>
            <a:r>
              <a:rPr lang="fr-FR" sz="1600" b="1" dirty="0">
                <a:solidFill>
                  <a:srgbClr val="002060"/>
                </a:solidFill>
                <a:latin typeface="Marianne" panose="02000000000000000000" pitchFamily="50" charset="0"/>
              </a:rPr>
              <a:t>SCOP mini fixé à 2,8 </a:t>
            </a:r>
            <a:r>
              <a:rPr lang="fr-FR" sz="1600" b="1" i="1" dirty="0">
                <a:solidFill>
                  <a:srgbClr val="002060"/>
                </a:solidFill>
                <a:latin typeface="Marianne" panose="02000000000000000000" pitchFamily="50" charset="0"/>
              </a:rPr>
              <a:t>(au lieu de 3) </a:t>
            </a:r>
          </a:p>
          <a:p>
            <a:pPr marL="742950" lvl="1" indent="-285750">
              <a:buClr>
                <a:srgbClr val="C00000"/>
              </a:buClr>
              <a:buFont typeface="Wingdings" panose="05000000000000000000" pitchFamily="2" charset="2"/>
              <a:buChar char="ü"/>
            </a:pPr>
            <a:r>
              <a:rPr lang="fr-FR" sz="1600" dirty="0">
                <a:solidFill>
                  <a:srgbClr val="002060"/>
                </a:solidFill>
                <a:latin typeface="Marianne" panose="02000000000000000000" pitchFamily="50" charset="0"/>
              </a:rPr>
              <a:t>pour les PAC produisant de l’ECS ou de l’ECS et du chauffage </a:t>
            </a:r>
          </a:p>
          <a:p>
            <a:pPr marL="742950" lvl="1" indent="-285750">
              <a:buClr>
                <a:srgbClr val="C00000"/>
              </a:buClr>
              <a:buFont typeface="Wingdings" panose="05000000000000000000" pitchFamily="2" charset="2"/>
              <a:buChar char="ü"/>
            </a:pPr>
            <a:r>
              <a:rPr lang="fr-FR" sz="1600" dirty="0">
                <a:solidFill>
                  <a:srgbClr val="002060"/>
                </a:solidFill>
                <a:latin typeface="Marianne" panose="02000000000000000000" pitchFamily="50" charset="0"/>
              </a:rPr>
              <a:t>pour les BETEG </a:t>
            </a:r>
            <a:endParaRPr lang="fr-FR" sz="1600" b="0" i="1" dirty="0">
              <a:solidFill>
                <a:srgbClr val="002060"/>
              </a:solidFill>
              <a:latin typeface="Marianne" panose="02000000000000000000" pitchFamily="50" charset="0"/>
            </a:endParaRPr>
          </a:p>
          <a:p>
            <a:endParaRPr lang="fr-FR" sz="1600" b="0" i="1" dirty="0">
              <a:solidFill>
                <a:srgbClr val="002060"/>
              </a:solidFill>
              <a:latin typeface="Marianne" panose="02000000000000000000" pitchFamily="50" charset="0"/>
            </a:endParaRPr>
          </a:p>
          <a:p>
            <a:pPr marL="285750" indent="-285750">
              <a:buClr>
                <a:srgbClr val="C00000"/>
              </a:buClr>
              <a:buFont typeface="Wingdings" panose="05000000000000000000" pitchFamily="2" charset="2"/>
              <a:buChar char="Ø"/>
            </a:pPr>
            <a:r>
              <a:rPr lang="fr-FR" sz="1600" dirty="0">
                <a:solidFill>
                  <a:srgbClr val="002060"/>
                </a:solidFill>
                <a:latin typeface="Marianne" panose="02000000000000000000" pitchFamily="50" charset="0"/>
              </a:rPr>
              <a:t>Mention dans les CEF d’imposer en 2028 le recours à des </a:t>
            </a:r>
            <a:r>
              <a:rPr lang="fr-FR" sz="1600" b="1" dirty="0">
                <a:solidFill>
                  <a:srgbClr val="002060"/>
                </a:solidFill>
                <a:latin typeface="Marianne" panose="02000000000000000000" pitchFamily="50" charset="0"/>
              </a:rPr>
              <a:t>fluides frigorigènes </a:t>
            </a:r>
            <a:r>
              <a:rPr lang="fr-FR" sz="1600" dirty="0">
                <a:solidFill>
                  <a:srgbClr val="002060"/>
                </a:solidFill>
                <a:latin typeface="Marianne" panose="02000000000000000000" pitchFamily="50" charset="0"/>
              </a:rPr>
              <a:t>dont le PRG est </a:t>
            </a:r>
            <a:r>
              <a:rPr lang="fr-FR" sz="1600" dirty="0" err="1">
                <a:solidFill>
                  <a:srgbClr val="002060"/>
                </a:solidFill>
                <a:latin typeface="Marianne" panose="02000000000000000000" pitchFamily="50" charset="0"/>
              </a:rPr>
              <a:t>inf</a:t>
            </a:r>
            <a:r>
              <a:rPr lang="fr-FR" sz="1600" dirty="0">
                <a:solidFill>
                  <a:srgbClr val="002060"/>
                </a:solidFill>
                <a:latin typeface="Marianne" panose="02000000000000000000" pitchFamily="50" charset="0"/>
              </a:rPr>
              <a:t> à 150</a:t>
            </a:r>
            <a:endParaRPr lang="fr-FR" sz="1600" b="1" dirty="0">
              <a:solidFill>
                <a:srgbClr val="002060"/>
              </a:solidFill>
            </a:endParaRPr>
          </a:p>
          <a:p>
            <a:pPr algn="l">
              <a:buNone/>
            </a:pPr>
            <a:endParaRPr lang="fr-FR" sz="1600" b="1" dirty="0">
              <a:solidFill>
                <a:srgbClr val="002060"/>
              </a:solidFill>
            </a:endParaRPr>
          </a:p>
        </p:txBody>
      </p:sp>
      <p:pic>
        <p:nvPicPr>
          <p:cNvPr id="13" name="Image 12">
            <a:extLst>
              <a:ext uri="{FF2B5EF4-FFF2-40B4-BE49-F238E27FC236}">
                <a16:creationId xmlns:a16="http://schemas.microsoft.com/office/drawing/2014/main" id="{75FB8B30-4069-96BA-BE09-837ECABB609F}"/>
              </a:ext>
            </a:extLst>
          </p:cNvPr>
          <p:cNvPicPr>
            <a:picLocks noChangeAspect="1"/>
          </p:cNvPicPr>
          <p:nvPr/>
        </p:nvPicPr>
        <p:blipFill>
          <a:blip r:embed="rId3"/>
          <a:stretch>
            <a:fillRect/>
          </a:stretch>
        </p:blipFill>
        <p:spPr>
          <a:xfrm>
            <a:off x="9831614" y="1014754"/>
            <a:ext cx="2208484" cy="2990248"/>
          </a:xfrm>
          <a:prstGeom prst="rect">
            <a:avLst/>
          </a:prstGeom>
        </p:spPr>
      </p:pic>
    </p:spTree>
    <p:extLst>
      <p:ext uri="{BB962C8B-B14F-4D97-AF65-F5344CB8AC3E}">
        <p14:creationId xmlns:p14="http://schemas.microsoft.com/office/powerpoint/2010/main" val="2093694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C23AD-19E3-E01E-5B19-08BA29AD098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ADB3A7-727F-C433-CEB5-3244BE9557B9}"/>
              </a:ext>
            </a:extLst>
          </p:cNvPr>
          <p:cNvSpPr>
            <a:spLocks noGrp="1"/>
          </p:cNvSpPr>
          <p:nvPr>
            <p:ph type="title"/>
          </p:nvPr>
        </p:nvSpPr>
        <p:spPr/>
        <p:txBody>
          <a:bodyPr/>
          <a:lstStyle/>
          <a:p>
            <a:r>
              <a:rPr lang="fr-FR" dirty="0"/>
              <a:t>Contrat Chaleur Renouvelable</a:t>
            </a:r>
          </a:p>
        </p:txBody>
      </p:sp>
      <p:sp>
        <p:nvSpPr>
          <p:cNvPr id="3" name="Espace réservé de la date 2">
            <a:extLst>
              <a:ext uri="{FF2B5EF4-FFF2-40B4-BE49-F238E27FC236}">
                <a16:creationId xmlns:a16="http://schemas.microsoft.com/office/drawing/2014/main" id="{E2EB9F81-953E-6537-8A15-6C90EF741309}"/>
              </a:ext>
            </a:extLst>
          </p:cNvPr>
          <p:cNvSpPr>
            <a:spLocks noGrp="1"/>
          </p:cNvSpPr>
          <p:nvPr>
            <p:ph type="dt" sz="half" idx="10"/>
          </p:nvPr>
        </p:nvSpPr>
        <p:spPr/>
        <p:txBody>
          <a:bodyPr/>
          <a:lstStyle/>
          <a:p>
            <a:fld id="{C733CFD2-3B22-41BC-8B36-815F6682AD7E}" type="datetime1">
              <a:rPr lang="fr-FR" smtClean="0"/>
              <a:pPr/>
              <a:t>04/04/2025</a:t>
            </a:fld>
            <a:endParaRPr lang="fr-FR"/>
          </a:p>
        </p:txBody>
      </p:sp>
      <p:sp>
        <p:nvSpPr>
          <p:cNvPr id="4" name="Espace réservé du pied de page 3">
            <a:extLst>
              <a:ext uri="{FF2B5EF4-FFF2-40B4-BE49-F238E27FC236}">
                <a16:creationId xmlns:a16="http://schemas.microsoft.com/office/drawing/2014/main" id="{7C0772BE-8435-AB54-3783-8831F8816103}"/>
              </a:ext>
            </a:extLst>
          </p:cNvPr>
          <p:cNvSpPr>
            <a:spLocks noGrp="1"/>
          </p:cNvSpPr>
          <p:nvPr>
            <p:ph type="ftr" sz="quarter" idx="11"/>
          </p:nvPr>
        </p:nvSpPr>
        <p:spPr/>
        <p:txBody>
          <a:bodyPr/>
          <a:lstStyle/>
          <a:p>
            <a:r>
              <a:rPr lang="fr-FR"/>
              <a:t>Direction régionale Auvergne-Rhône-Alpes </a:t>
            </a:r>
            <a:endParaRPr lang="fr-FR" dirty="0"/>
          </a:p>
        </p:txBody>
      </p:sp>
      <p:sp>
        <p:nvSpPr>
          <p:cNvPr id="5" name="Espace réservé du numéro de diapositive 4">
            <a:extLst>
              <a:ext uri="{FF2B5EF4-FFF2-40B4-BE49-F238E27FC236}">
                <a16:creationId xmlns:a16="http://schemas.microsoft.com/office/drawing/2014/main" id="{96E826DC-C9CE-3B4D-607F-5345604871B7}"/>
              </a:ext>
            </a:extLst>
          </p:cNvPr>
          <p:cNvSpPr>
            <a:spLocks noGrp="1"/>
          </p:cNvSpPr>
          <p:nvPr>
            <p:ph type="sldNum" sz="quarter" idx="12"/>
          </p:nvPr>
        </p:nvSpPr>
        <p:spPr/>
        <p:txBody>
          <a:bodyPr/>
          <a:lstStyle/>
          <a:p>
            <a:fld id="{07C99ADF-20A6-40EF-AAB9-F326D6E12C60}" type="slidenum">
              <a:rPr lang="fr-FR" smtClean="0"/>
              <a:pPr/>
              <a:t>14</a:t>
            </a:fld>
            <a:endParaRPr lang="fr-FR"/>
          </a:p>
        </p:txBody>
      </p:sp>
    </p:spTree>
    <p:extLst>
      <p:ext uri="{BB962C8B-B14F-4D97-AF65-F5344CB8AC3E}">
        <p14:creationId xmlns:p14="http://schemas.microsoft.com/office/powerpoint/2010/main" val="440816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C9D556-CCB5-7AD9-9A87-38D0729E2867}"/>
              </a:ext>
            </a:extLst>
          </p:cNvPr>
          <p:cNvSpPr>
            <a:spLocks noGrp="1"/>
          </p:cNvSpPr>
          <p:nvPr>
            <p:ph type="title"/>
          </p:nvPr>
        </p:nvSpPr>
        <p:spPr>
          <a:xfrm>
            <a:off x="2130207" y="205345"/>
            <a:ext cx="7031016" cy="1080000"/>
          </a:xfrm>
        </p:spPr>
        <p:txBody>
          <a:bodyPr/>
          <a:lstStyle/>
          <a:p>
            <a:r>
              <a:rPr lang="fr-FR" dirty="0" err="1">
                <a:solidFill>
                  <a:srgbClr val="002060"/>
                </a:solidFill>
              </a:rPr>
              <a:t>CCRt</a:t>
            </a:r>
            <a:r>
              <a:rPr lang="fr-FR" dirty="0">
                <a:solidFill>
                  <a:srgbClr val="002060"/>
                </a:solidFill>
              </a:rPr>
              <a:t> en Auvergne Rhône Alpes</a:t>
            </a:r>
            <a:br>
              <a:rPr lang="fr-FR" dirty="0">
                <a:solidFill>
                  <a:srgbClr val="002060"/>
                </a:solidFill>
              </a:rPr>
            </a:br>
            <a:endParaRPr lang="fr-FR" dirty="0">
              <a:solidFill>
                <a:srgbClr val="002060"/>
              </a:solidFill>
            </a:endParaRPr>
          </a:p>
        </p:txBody>
      </p:sp>
      <p:sp>
        <p:nvSpPr>
          <p:cNvPr id="4" name="Espace réservé du pied de page 3">
            <a:extLst>
              <a:ext uri="{FF2B5EF4-FFF2-40B4-BE49-F238E27FC236}">
                <a16:creationId xmlns:a16="http://schemas.microsoft.com/office/drawing/2014/main" id="{8D3F233C-4A4F-000C-BC3D-36B95C1142FF}"/>
              </a:ext>
            </a:extLst>
          </p:cNvPr>
          <p:cNvSpPr>
            <a:spLocks noGrp="1"/>
          </p:cNvSpPr>
          <p:nvPr>
            <p:ph type="ftr" sz="quarter" idx="11"/>
          </p:nvPr>
        </p:nvSpPr>
        <p:spPr/>
        <p:txBody>
          <a:bodyPr/>
          <a:lstStyle/>
          <a:p>
            <a:r>
              <a:rPr lang="fr-FR"/>
              <a:t>Direction régionale Auvergne-Rhône-Alpes </a:t>
            </a:r>
            <a:endParaRPr lang="fr-FR" dirty="0"/>
          </a:p>
        </p:txBody>
      </p:sp>
      <p:sp>
        <p:nvSpPr>
          <p:cNvPr id="5" name="Espace réservé du numéro de diapositive 4">
            <a:extLst>
              <a:ext uri="{FF2B5EF4-FFF2-40B4-BE49-F238E27FC236}">
                <a16:creationId xmlns:a16="http://schemas.microsoft.com/office/drawing/2014/main" id="{B40DBD8A-F1B5-1BA1-32E0-E1E4F94041CB}"/>
              </a:ext>
            </a:extLst>
          </p:cNvPr>
          <p:cNvSpPr>
            <a:spLocks noGrp="1"/>
          </p:cNvSpPr>
          <p:nvPr>
            <p:ph type="sldNum" sz="quarter" idx="12"/>
          </p:nvPr>
        </p:nvSpPr>
        <p:spPr/>
        <p:txBody>
          <a:bodyPr/>
          <a:lstStyle/>
          <a:p>
            <a:fld id="{07C99ADF-20A6-40EF-AAB9-F326D6E12C60}" type="slidenum">
              <a:rPr lang="fr-FR" smtClean="0"/>
              <a:pPr/>
              <a:t>15</a:t>
            </a:fld>
            <a:endParaRPr lang="fr-FR"/>
          </a:p>
        </p:txBody>
      </p:sp>
      <p:sp>
        <p:nvSpPr>
          <p:cNvPr id="15" name="Rectangle 14">
            <a:extLst>
              <a:ext uri="{FF2B5EF4-FFF2-40B4-BE49-F238E27FC236}">
                <a16:creationId xmlns:a16="http://schemas.microsoft.com/office/drawing/2014/main" id="{25495BFB-CF45-EA5E-3416-CEAED299A034}"/>
              </a:ext>
            </a:extLst>
          </p:cNvPr>
          <p:cNvSpPr/>
          <p:nvPr/>
        </p:nvSpPr>
        <p:spPr>
          <a:xfrm>
            <a:off x="3239659" y="5335480"/>
            <a:ext cx="3578391" cy="6463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B63EDF27-E746-161E-AC09-77D11C42B97D}"/>
              </a:ext>
            </a:extLst>
          </p:cNvPr>
          <p:cNvSpPr/>
          <p:nvPr/>
        </p:nvSpPr>
        <p:spPr>
          <a:xfrm>
            <a:off x="8890948" y="852256"/>
            <a:ext cx="3029800" cy="5567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8240661D-8D44-DEC2-1C09-3D32CF369232}"/>
              </a:ext>
            </a:extLst>
          </p:cNvPr>
          <p:cNvSpPr/>
          <p:nvPr/>
        </p:nvSpPr>
        <p:spPr>
          <a:xfrm>
            <a:off x="4952091" y="5880457"/>
            <a:ext cx="2602952" cy="3233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395162A1-23CF-6D74-F132-98FA4F9A8ADF}"/>
              </a:ext>
            </a:extLst>
          </p:cNvPr>
          <p:cNvPicPr>
            <a:picLocks noChangeAspect="1"/>
          </p:cNvPicPr>
          <p:nvPr/>
        </p:nvPicPr>
        <p:blipFill>
          <a:blip r:embed="rId3"/>
          <a:stretch>
            <a:fillRect/>
          </a:stretch>
        </p:blipFill>
        <p:spPr>
          <a:xfrm>
            <a:off x="4537424" y="1083033"/>
            <a:ext cx="7624212" cy="5226866"/>
          </a:xfrm>
          <a:prstGeom prst="rect">
            <a:avLst/>
          </a:prstGeom>
        </p:spPr>
      </p:pic>
      <p:sp>
        <p:nvSpPr>
          <p:cNvPr id="9" name="ZoneTexte 8">
            <a:extLst>
              <a:ext uri="{FF2B5EF4-FFF2-40B4-BE49-F238E27FC236}">
                <a16:creationId xmlns:a16="http://schemas.microsoft.com/office/drawing/2014/main" id="{60D7C249-9138-EF0D-AF44-DC18B4532137}"/>
              </a:ext>
            </a:extLst>
          </p:cNvPr>
          <p:cNvSpPr txBox="1"/>
          <p:nvPr/>
        </p:nvSpPr>
        <p:spPr>
          <a:xfrm>
            <a:off x="0" y="2238924"/>
            <a:ext cx="5849051" cy="369332"/>
          </a:xfrm>
          <a:prstGeom prst="rect">
            <a:avLst/>
          </a:prstGeom>
          <a:noFill/>
        </p:spPr>
        <p:txBody>
          <a:bodyPr wrap="square" rtlCol="0">
            <a:spAutoFit/>
          </a:bodyPr>
          <a:lstStyle/>
          <a:p>
            <a:r>
              <a:rPr lang="fr-FR" dirty="0">
                <a:hlinkClick r:id="rId4"/>
              </a:rPr>
              <a:t>https://fondschaleur.ademe.fr/contact/#contacter-ccrt</a:t>
            </a:r>
            <a:r>
              <a:rPr lang="fr-FR" dirty="0"/>
              <a:t>/ </a:t>
            </a:r>
          </a:p>
        </p:txBody>
      </p:sp>
    </p:spTree>
    <p:extLst>
      <p:ext uri="{BB962C8B-B14F-4D97-AF65-F5344CB8AC3E}">
        <p14:creationId xmlns:p14="http://schemas.microsoft.com/office/powerpoint/2010/main" val="3415072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8E612-1CF6-E6A9-0B1C-48C185E32FA8}"/>
            </a:ext>
          </a:extLst>
        </p:cNvPr>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7C5DC414-1F9F-0CCD-5140-11E044176ABC}"/>
              </a:ext>
            </a:extLst>
          </p:cNvPr>
          <p:cNvSpPr>
            <a:spLocks noGrp="1"/>
          </p:cNvSpPr>
          <p:nvPr>
            <p:ph type="dt" sz="half" idx="10"/>
          </p:nvPr>
        </p:nvSpPr>
        <p:spPr/>
        <p:txBody>
          <a:bodyPr/>
          <a:lstStyle/>
          <a:p>
            <a:fld id="{EA6F89A4-8B21-4BA6-B132-0F09AC402FF4}" type="datetime1">
              <a:rPr lang="fr-FR" smtClean="0"/>
              <a:t>04/04/2025</a:t>
            </a:fld>
            <a:endParaRPr lang="fr-FR"/>
          </a:p>
        </p:txBody>
      </p:sp>
      <p:sp>
        <p:nvSpPr>
          <p:cNvPr id="7" name="Espace réservé du numéro de diapositive 6">
            <a:extLst>
              <a:ext uri="{FF2B5EF4-FFF2-40B4-BE49-F238E27FC236}">
                <a16:creationId xmlns:a16="http://schemas.microsoft.com/office/drawing/2014/main" id="{FFD938C0-A72C-28C6-FB67-4E23C8E9B1F7}"/>
              </a:ext>
            </a:extLst>
          </p:cNvPr>
          <p:cNvSpPr>
            <a:spLocks noGrp="1"/>
          </p:cNvSpPr>
          <p:nvPr>
            <p:ph type="sldNum" sz="quarter" idx="12"/>
          </p:nvPr>
        </p:nvSpPr>
        <p:spPr/>
        <p:txBody>
          <a:bodyPr/>
          <a:lstStyle/>
          <a:p>
            <a:fld id="{07C99ADF-20A6-40EF-AAB9-F326D6E12C60}" type="slidenum">
              <a:rPr lang="fr-FR" smtClean="0"/>
              <a:t>16</a:t>
            </a:fld>
            <a:endParaRPr lang="fr-FR"/>
          </a:p>
        </p:txBody>
      </p:sp>
      <p:sp>
        <p:nvSpPr>
          <p:cNvPr id="17" name="Rectangle 16">
            <a:extLst>
              <a:ext uri="{FF2B5EF4-FFF2-40B4-BE49-F238E27FC236}">
                <a16:creationId xmlns:a16="http://schemas.microsoft.com/office/drawing/2014/main" id="{B3FCD855-3979-FA0C-0DBF-7025265D024C}"/>
              </a:ext>
            </a:extLst>
          </p:cNvPr>
          <p:cNvSpPr/>
          <p:nvPr/>
        </p:nvSpPr>
        <p:spPr>
          <a:xfrm>
            <a:off x="1528354" y="705394"/>
            <a:ext cx="4472396" cy="78050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4" name="Titre 11">
            <a:extLst>
              <a:ext uri="{FF2B5EF4-FFF2-40B4-BE49-F238E27FC236}">
                <a16:creationId xmlns:a16="http://schemas.microsoft.com/office/drawing/2014/main" id="{C6E939C0-E68B-20EE-4BCA-DC958429BEED}"/>
              </a:ext>
            </a:extLst>
          </p:cNvPr>
          <p:cNvSpPr txBox="1">
            <a:spLocks/>
          </p:cNvSpPr>
          <p:nvPr/>
        </p:nvSpPr>
        <p:spPr>
          <a:xfrm>
            <a:off x="1955619" y="163487"/>
            <a:ext cx="10236381" cy="66848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fr-FR" dirty="0">
                <a:solidFill>
                  <a:srgbClr val="002060"/>
                </a:solidFill>
              </a:rPr>
              <a:t>Articulation Fonds Chaleur - </a:t>
            </a:r>
            <a:r>
              <a:rPr lang="fr-FR" dirty="0" err="1">
                <a:solidFill>
                  <a:srgbClr val="002060"/>
                </a:solidFill>
              </a:rPr>
              <a:t>CCRt</a:t>
            </a:r>
            <a:endParaRPr lang="fr-FR" dirty="0">
              <a:solidFill>
                <a:srgbClr val="002060"/>
              </a:solidFill>
            </a:endParaRPr>
          </a:p>
        </p:txBody>
      </p:sp>
      <p:sp>
        <p:nvSpPr>
          <p:cNvPr id="11" name="Google Shape;184;p5">
            <a:extLst>
              <a:ext uri="{FF2B5EF4-FFF2-40B4-BE49-F238E27FC236}">
                <a16:creationId xmlns:a16="http://schemas.microsoft.com/office/drawing/2014/main" id="{80C8B630-A450-A8ED-BE34-0C5C1A88AC54}"/>
              </a:ext>
            </a:extLst>
          </p:cNvPr>
          <p:cNvSpPr txBox="1"/>
          <p:nvPr/>
        </p:nvSpPr>
        <p:spPr>
          <a:xfrm>
            <a:off x="0" y="2374584"/>
            <a:ext cx="121919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rgbClr val="FFC000"/>
                </a:solidFill>
                <a:latin typeface="Calibri"/>
                <a:ea typeface="Calibri"/>
                <a:cs typeface="Calibri"/>
                <a:sym typeface="Calibri"/>
              </a:rPr>
              <a:t>Territoire avec CCR</a:t>
            </a:r>
            <a:endParaRPr dirty="0"/>
          </a:p>
        </p:txBody>
      </p:sp>
      <p:sp>
        <p:nvSpPr>
          <p:cNvPr id="13" name="Google Shape;186;p5">
            <a:extLst>
              <a:ext uri="{FF2B5EF4-FFF2-40B4-BE49-F238E27FC236}">
                <a16:creationId xmlns:a16="http://schemas.microsoft.com/office/drawing/2014/main" id="{FDE22145-3701-AB7F-EDFE-293FAD886ECC}"/>
              </a:ext>
            </a:extLst>
          </p:cNvPr>
          <p:cNvSpPr/>
          <p:nvPr/>
        </p:nvSpPr>
        <p:spPr>
          <a:xfrm>
            <a:off x="1281395" y="2123775"/>
            <a:ext cx="6084000" cy="897140"/>
          </a:xfrm>
          <a:prstGeom prst="rect">
            <a:avLst/>
          </a:prstGeom>
          <a:solidFill>
            <a:srgbClr val="FFC000">
              <a:alpha val="49803"/>
            </a:srgbClr>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 name="Google Shape;187;p5">
            <a:extLst>
              <a:ext uri="{FF2B5EF4-FFF2-40B4-BE49-F238E27FC236}">
                <a16:creationId xmlns:a16="http://schemas.microsoft.com/office/drawing/2014/main" id="{2D2CEA42-D3CF-6517-EABC-6D7494801FD9}"/>
              </a:ext>
            </a:extLst>
          </p:cNvPr>
          <p:cNvPicPr preferRelativeResize="0"/>
          <p:nvPr/>
        </p:nvPicPr>
        <p:blipFill rotWithShape="1">
          <a:blip r:embed="rId3">
            <a:alphaModFix/>
          </a:blip>
          <a:srcRect l="15718" t="10408" r="13070" b="5127"/>
          <a:stretch/>
        </p:blipFill>
        <p:spPr>
          <a:xfrm>
            <a:off x="1897695" y="2319166"/>
            <a:ext cx="602896" cy="534213"/>
          </a:xfrm>
          <a:prstGeom prst="rect">
            <a:avLst/>
          </a:prstGeom>
          <a:solidFill>
            <a:srgbClr val="FFC000">
              <a:alpha val="49803"/>
            </a:srgbClr>
          </a:solidFill>
          <a:ln>
            <a:noFill/>
          </a:ln>
        </p:spPr>
      </p:pic>
      <p:sp>
        <p:nvSpPr>
          <p:cNvPr id="16" name="Google Shape;188;p5">
            <a:extLst>
              <a:ext uri="{FF2B5EF4-FFF2-40B4-BE49-F238E27FC236}">
                <a16:creationId xmlns:a16="http://schemas.microsoft.com/office/drawing/2014/main" id="{34A1293B-1AA7-1BFB-03EE-7C0C2037FB68}"/>
              </a:ext>
            </a:extLst>
          </p:cNvPr>
          <p:cNvSpPr/>
          <p:nvPr/>
        </p:nvSpPr>
        <p:spPr>
          <a:xfrm>
            <a:off x="7406473" y="2123774"/>
            <a:ext cx="3312000" cy="887745"/>
          </a:xfrm>
          <a:prstGeom prst="rect">
            <a:avLst/>
          </a:prstGeom>
          <a:solidFill>
            <a:srgbClr val="E5DFEC"/>
          </a:solidFill>
          <a:ln w="25400" cap="flat" cmpd="sng">
            <a:solidFill>
              <a:srgbClr val="765A90"/>
            </a:solidFill>
            <a:prstDash val="solid"/>
            <a:round/>
            <a:headEnd type="none" w="sm" len="sm"/>
            <a:tailEnd type="none" w="sm" len="sm"/>
          </a:ln>
        </p:spPr>
        <p:txBody>
          <a:bodyPr spcFirstLastPara="1" wrap="square" lIns="91425" tIns="45700" rIns="91425" bIns="45700" anchor="ctr" anchorCtr="0">
            <a:noAutofit/>
          </a:bodyPr>
          <a:lstStyle/>
          <a:p>
            <a:pPr marL="0" marR="0" lvl="0" indent="0" algn="r" rtl="0">
              <a:spcBef>
                <a:spcPts val="0"/>
              </a:spcBef>
              <a:spcAft>
                <a:spcPts val="0"/>
              </a:spcAft>
              <a:buNone/>
            </a:pPr>
            <a:r>
              <a:rPr lang="fr-FR" dirty="0">
                <a:solidFill>
                  <a:srgbClr val="765A90"/>
                </a:solidFill>
                <a:latin typeface="Calibri"/>
                <a:cs typeface="Calibri"/>
                <a:sym typeface="Calibri"/>
              </a:rPr>
              <a:t>Aide calculée au forfait </a:t>
            </a:r>
          </a:p>
          <a:p>
            <a:pPr marL="0" marR="0" lvl="0" indent="0" algn="r" rtl="0">
              <a:spcBef>
                <a:spcPts val="0"/>
              </a:spcBef>
              <a:spcAft>
                <a:spcPts val="0"/>
              </a:spcAft>
              <a:buNone/>
            </a:pPr>
            <a:r>
              <a:rPr lang="fr-FR" dirty="0">
                <a:solidFill>
                  <a:srgbClr val="765A90"/>
                </a:solidFill>
                <a:latin typeface="Calibri"/>
                <a:cs typeface="Calibri"/>
                <a:sym typeface="Calibri"/>
              </a:rPr>
              <a:t>ou </a:t>
            </a:r>
          </a:p>
          <a:p>
            <a:pPr marL="0" marR="0" lvl="0" indent="0" algn="r" rtl="0">
              <a:spcBef>
                <a:spcPts val="0"/>
              </a:spcBef>
              <a:spcAft>
                <a:spcPts val="0"/>
              </a:spcAft>
              <a:buNone/>
            </a:pPr>
            <a:r>
              <a:rPr lang="fr-FR" dirty="0">
                <a:solidFill>
                  <a:srgbClr val="765A90"/>
                </a:solidFill>
                <a:latin typeface="Calibri"/>
                <a:cs typeface="Calibri"/>
                <a:sym typeface="Calibri"/>
              </a:rPr>
              <a:t>par analyse économique</a:t>
            </a:r>
            <a:endParaRPr lang="fr-FR" dirty="0">
              <a:solidFill>
                <a:srgbClr val="765A90"/>
              </a:solidFill>
            </a:endParaRPr>
          </a:p>
        </p:txBody>
      </p:sp>
      <p:cxnSp>
        <p:nvCxnSpPr>
          <p:cNvPr id="19" name="Google Shape;190;p5">
            <a:extLst>
              <a:ext uri="{FF2B5EF4-FFF2-40B4-BE49-F238E27FC236}">
                <a16:creationId xmlns:a16="http://schemas.microsoft.com/office/drawing/2014/main" id="{9B9D61E9-C95A-A32C-50D6-B3CDD958F500}"/>
              </a:ext>
            </a:extLst>
          </p:cNvPr>
          <p:cNvCxnSpPr/>
          <p:nvPr/>
        </p:nvCxnSpPr>
        <p:spPr>
          <a:xfrm>
            <a:off x="2411433" y="1605718"/>
            <a:ext cx="0" cy="216000"/>
          </a:xfrm>
          <a:prstGeom prst="straightConnector1">
            <a:avLst/>
          </a:prstGeom>
          <a:noFill/>
          <a:ln w="47625" cap="flat" cmpd="sng">
            <a:solidFill>
              <a:srgbClr val="C00000"/>
            </a:solidFill>
            <a:prstDash val="solid"/>
            <a:round/>
            <a:headEnd type="none" w="sm" len="sm"/>
            <a:tailEnd type="none" w="sm" len="sm"/>
          </a:ln>
        </p:spPr>
      </p:cxnSp>
      <p:cxnSp>
        <p:nvCxnSpPr>
          <p:cNvPr id="21" name="Google Shape;180;p5">
            <a:extLst>
              <a:ext uri="{FF2B5EF4-FFF2-40B4-BE49-F238E27FC236}">
                <a16:creationId xmlns:a16="http://schemas.microsoft.com/office/drawing/2014/main" id="{A69239BB-4309-E43A-4350-4907D612BF6D}"/>
              </a:ext>
            </a:extLst>
          </p:cNvPr>
          <p:cNvCxnSpPr/>
          <p:nvPr/>
        </p:nvCxnSpPr>
        <p:spPr>
          <a:xfrm>
            <a:off x="1311578" y="1596193"/>
            <a:ext cx="0" cy="252000"/>
          </a:xfrm>
          <a:prstGeom prst="straightConnector1">
            <a:avLst/>
          </a:prstGeom>
          <a:noFill/>
          <a:ln w="47625" cap="flat" cmpd="sng">
            <a:solidFill>
              <a:srgbClr val="C00000"/>
            </a:solidFill>
            <a:prstDash val="solid"/>
            <a:round/>
            <a:headEnd type="none" w="sm" len="sm"/>
            <a:tailEnd type="none" w="sm" len="sm"/>
          </a:ln>
        </p:spPr>
      </p:cxnSp>
      <p:sp>
        <p:nvSpPr>
          <p:cNvPr id="22" name="Google Shape;181;p5">
            <a:extLst>
              <a:ext uri="{FF2B5EF4-FFF2-40B4-BE49-F238E27FC236}">
                <a16:creationId xmlns:a16="http://schemas.microsoft.com/office/drawing/2014/main" id="{3003A713-4F30-C5D0-FCBD-AF0CDEA02758}"/>
              </a:ext>
            </a:extLst>
          </p:cNvPr>
          <p:cNvSpPr txBox="1"/>
          <p:nvPr/>
        </p:nvSpPr>
        <p:spPr>
          <a:xfrm>
            <a:off x="1154029" y="1284879"/>
            <a:ext cx="3743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chemeClr val="accent6">
                    <a:lumMod val="50000"/>
                  </a:schemeClr>
                </a:solidFill>
                <a:latin typeface="Calibri"/>
                <a:ea typeface="Calibri"/>
                <a:cs typeface="Calibri"/>
                <a:sym typeface="Calibri"/>
              </a:rPr>
              <a:t>0</a:t>
            </a:r>
            <a:endParaRPr dirty="0">
              <a:solidFill>
                <a:schemeClr val="accent6">
                  <a:lumMod val="50000"/>
                </a:schemeClr>
              </a:solidFill>
            </a:endParaRPr>
          </a:p>
        </p:txBody>
      </p:sp>
      <p:cxnSp>
        <p:nvCxnSpPr>
          <p:cNvPr id="23" name="Google Shape;191;p5">
            <a:extLst>
              <a:ext uri="{FF2B5EF4-FFF2-40B4-BE49-F238E27FC236}">
                <a16:creationId xmlns:a16="http://schemas.microsoft.com/office/drawing/2014/main" id="{25FBDAD4-9E25-C92E-DDDA-D758A26455C7}"/>
              </a:ext>
            </a:extLst>
          </p:cNvPr>
          <p:cNvCxnSpPr/>
          <p:nvPr/>
        </p:nvCxnSpPr>
        <p:spPr>
          <a:xfrm>
            <a:off x="7394921" y="1612886"/>
            <a:ext cx="0" cy="216000"/>
          </a:xfrm>
          <a:prstGeom prst="straightConnector1">
            <a:avLst/>
          </a:prstGeom>
          <a:noFill/>
          <a:ln w="47625" cap="flat" cmpd="sng">
            <a:solidFill>
              <a:srgbClr val="C00000"/>
            </a:solidFill>
            <a:prstDash val="solid"/>
            <a:round/>
            <a:headEnd type="none" w="sm" len="sm"/>
            <a:tailEnd type="none" w="sm" len="sm"/>
          </a:ln>
        </p:spPr>
      </p:cxnSp>
      <p:sp>
        <p:nvSpPr>
          <p:cNvPr id="24" name="Google Shape;196;p5">
            <a:extLst>
              <a:ext uri="{FF2B5EF4-FFF2-40B4-BE49-F238E27FC236}">
                <a16:creationId xmlns:a16="http://schemas.microsoft.com/office/drawing/2014/main" id="{2D65411B-39D5-AB5B-3127-33526BE20927}"/>
              </a:ext>
            </a:extLst>
          </p:cNvPr>
          <p:cNvSpPr txBox="1"/>
          <p:nvPr/>
        </p:nvSpPr>
        <p:spPr>
          <a:xfrm>
            <a:off x="6822556" y="1284879"/>
            <a:ext cx="1597064"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chemeClr val="accent6">
                    <a:lumMod val="50000"/>
                  </a:schemeClr>
                </a:solidFill>
                <a:latin typeface="Calibri"/>
                <a:ea typeface="Calibri"/>
                <a:cs typeface="Calibri"/>
                <a:sym typeface="Calibri"/>
              </a:rPr>
              <a:t>2 000 MWh</a:t>
            </a:r>
            <a:endParaRPr dirty="0">
              <a:solidFill>
                <a:schemeClr val="accent6">
                  <a:lumMod val="50000"/>
                </a:schemeClr>
              </a:solidFill>
            </a:endParaRPr>
          </a:p>
        </p:txBody>
      </p:sp>
      <p:sp>
        <p:nvSpPr>
          <p:cNvPr id="25" name="Google Shape;199;p5">
            <a:extLst>
              <a:ext uri="{FF2B5EF4-FFF2-40B4-BE49-F238E27FC236}">
                <a16:creationId xmlns:a16="http://schemas.microsoft.com/office/drawing/2014/main" id="{957BE996-5166-8CD7-8630-C01D50AC3B12}"/>
              </a:ext>
            </a:extLst>
          </p:cNvPr>
          <p:cNvSpPr txBox="1"/>
          <p:nvPr/>
        </p:nvSpPr>
        <p:spPr>
          <a:xfrm>
            <a:off x="2049070" y="1305948"/>
            <a:ext cx="1597064"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chemeClr val="accent6">
                    <a:lumMod val="50000"/>
                  </a:schemeClr>
                </a:solidFill>
                <a:latin typeface="Calibri"/>
                <a:ea typeface="Calibri"/>
                <a:cs typeface="Calibri"/>
                <a:sym typeface="Calibri"/>
              </a:rPr>
              <a:t>25 MWh </a:t>
            </a:r>
            <a:endParaRPr dirty="0">
              <a:solidFill>
                <a:schemeClr val="accent6">
                  <a:lumMod val="50000"/>
                </a:schemeClr>
              </a:solidFill>
            </a:endParaRPr>
          </a:p>
        </p:txBody>
      </p:sp>
      <p:cxnSp>
        <p:nvCxnSpPr>
          <p:cNvPr id="27" name="Connecteur droit avec flèche 26">
            <a:extLst>
              <a:ext uri="{FF2B5EF4-FFF2-40B4-BE49-F238E27FC236}">
                <a16:creationId xmlns:a16="http://schemas.microsoft.com/office/drawing/2014/main" id="{53C79F9B-C6E7-861F-C60E-0827CB795980}"/>
              </a:ext>
            </a:extLst>
          </p:cNvPr>
          <p:cNvCxnSpPr/>
          <p:nvPr/>
        </p:nvCxnSpPr>
        <p:spPr>
          <a:xfrm>
            <a:off x="1322141" y="1724111"/>
            <a:ext cx="9876749" cy="0"/>
          </a:xfrm>
          <a:prstGeom prst="straightConnector1">
            <a:avLst/>
          </a:prstGeom>
          <a:ln w="349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Google Shape;196;p5">
            <a:extLst>
              <a:ext uri="{FF2B5EF4-FFF2-40B4-BE49-F238E27FC236}">
                <a16:creationId xmlns:a16="http://schemas.microsoft.com/office/drawing/2014/main" id="{EAA615D8-14A9-50DB-3635-64EC969C065F}"/>
              </a:ext>
            </a:extLst>
          </p:cNvPr>
          <p:cNvSpPr txBox="1"/>
          <p:nvPr/>
        </p:nvSpPr>
        <p:spPr>
          <a:xfrm>
            <a:off x="2594503" y="2263128"/>
            <a:ext cx="471374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chemeClr val="accent5">
                    <a:lumMod val="75000"/>
                  </a:schemeClr>
                </a:solidFill>
                <a:latin typeface="Calibri"/>
                <a:ea typeface="Calibri"/>
                <a:cs typeface="Calibri"/>
                <a:sym typeface="Calibri"/>
              </a:rPr>
              <a:t>Géothermie de surface dans le cadre de la GMI</a:t>
            </a:r>
          </a:p>
          <a:p>
            <a:pPr marL="0" marR="0" lvl="0" indent="0" algn="l" rtl="0">
              <a:spcBef>
                <a:spcPts val="0"/>
              </a:spcBef>
              <a:spcAft>
                <a:spcPts val="0"/>
              </a:spcAft>
              <a:buNone/>
            </a:pPr>
            <a:r>
              <a:rPr lang="fr-FR" dirty="0">
                <a:solidFill>
                  <a:schemeClr val="accent5">
                    <a:lumMod val="75000"/>
                  </a:schemeClr>
                </a:solidFill>
                <a:latin typeface="Calibri"/>
                <a:cs typeface="Calibri"/>
                <a:sym typeface="Calibri"/>
              </a:rPr>
              <a:t>Aide calculée au forfait par MWh extrait du sol</a:t>
            </a:r>
            <a:endParaRPr dirty="0">
              <a:solidFill>
                <a:schemeClr val="accent5">
                  <a:lumMod val="75000"/>
                </a:schemeClr>
              </a:solidFill>
            </a:endParaRPr>
          </a:p>
        </p:txBody>
      </p:sp>
      <p:sp>
        <p:nvSpPr>
          <p:cNvPr id="29" name="Google Shape;188;p5">
            <a:extLst>
              <a:ext uri="{FF2B5EF4-FFF2-40B4-BE49-F238E27FC236}">
                <a16:creationId xmlns:a16="http://schemas.microsoft.com/office/drawing/2014/main" id="{44AA8120-A057-2A6B-7362-50B95C8C002A}"/>
              </a:ext>
            </a:extLst>
          </p:cNvPr>
          <p:cNvSpPr/>
          <p:nvPr/>
        </p:nvSpPr>
        <p:spPr>
          <a:xfrm>
            <a:off x="2411431" y="3116295"/>
            <a:ext cx="8307041" cy="1062644"/>
          </a:xfrm>
          <a:prstGeom prst="rect">
            <a:avLst/>
          </a:prstGeom>
          <a:solidFill>
            <a:srgbClr val="E5DFEC"/>
          </a:solidFill>
          <a:ln w="25400" cap="flat" cmpd="sng">
            <a:solidFill>
              <a:srgbClr val="765A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 name="Image 29" descr="Une image contenant texte, Police, logo, Graphique">
            <a:extLst>
              <a:ext uri="{FF2B5EF4-FFF2-40B4-BE49-F238E27FC236}">
                <a16:creationId xmlns:a16="http://schemas.microsoft.com/office/drawing/2014/main" id="{F83AFE19-0942-1A5E-6909-15D9D0E3C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307" y="2263128"/>
            <a:ext cx="883979" cy="501022"/>
          </a:xfrm>
          <a:prstGeom prst="rect">
            <a:avLst/>
          </a:prstGeom>
        </p:spPr>
      </p:pic>
      <p:pic>
        <p:nvPicPr>
          <p:cNvPr id="31" name="Image 30" descr="Une image contenant texte, Police, logo, Graphique">
            <a:extLst>
              <a:ext uri="{FF2B5EF4-FFF2-40B4-BE49-F238E27FC236}">
                <a16:creationId xmlns:a16="http://schemas.microsoft.com/office/drawing/2014/main" id="{913CBE8A-213C-6536-2AF7-6741FB8FD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3226" y="3414858"/>
            <a:ext cx="1026022" cy="581529"/>
          </a:xfrm>
          <a:prstGeom prst="rect">
            <a:avLst/>
          </a:prstGeom>
        </p:spPr>
      </p:pic>
      <p:sp>
        <p:nvSpPr>
          <p:cNvPr id="32" name="Google Shape;196;p5">
            <a:extLst>
              <a:ext uri="{FF2B5EF4-FFF2-40B4-BE49-F238E27FC236}">
                <a16:creationId xmlns:a16="http://schemas.microsoft.com/office/drawing/2014/main" id="{EC099D4E-6919-1317-6F8D-8BAAB7672F31}"/>
              </a:ext>
            </a:extLst>
          </p:cNvPr>
          <p:cNvSpPr txBox="1"/>
          <p:nvPr/>
        </p:nvSpPr>
        <p:spPr>
          <a:xfrm>
            <a:off x="4362463" y="3185972"/>
            <a:ext cx="5941833"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rgbClr val="765A90"/>
                </a:solidFill>
                <a:latin typeface="Calibri"/>
                <a:ea typeface="Calibri"/>
                <a:cs typeface="Calibri"/>
                <a:sym typeface="Calibri"/>
              </a:rPr>
              <a:t>Géothermie de surface dans le cadre de la GMI</a:t>
            </a:r>
          </a:p>
          <a:p>
            <a:pPr marL="0" marR="0" lvl="0" indent="0" algn="l" rtl="0">
              <a:spcBef>
                <a:spcPts val="0"/>
              </a:spcBef>
              <a:spcAft>
                <a:spcPts val="0"/>
              </a:spcAft>
              <a:buNone/>
            </a:pPr>
            <a:r>
              <a:rPr lang="fr-FR" b="1" dirty="0">
                <a:solidFill>
                  <a:srgbClr val="765A90"/>
                </a:solidFill>
                <a:latin typeface="Calibri"/>
                <a:cs typeface="Calibri"/>
                <a:sym typeface="Calibri"/>
              </a:rPr>
              <a:t>TFP / BETG / Réseau de froid</a:t>
            </a:r>
          </a:p>
          <a:p>
            <a:pPr marL="0" marR="0" lvl="0" indent="0" algn="l" rtl="0">
              <a:spcBef>
                <a:spcPts val="0"/>
              </a:spcBef>
              <a:spcAft>
                <a:spcPts val="0"/>
              </a:spcAft>
              <a:buNone/>
            </a:pPr>
            <a:r>
              <a:rPr lang="fr-FR" dirty="0">
                <a:solidFill>
                  <a:srgbClr val="765A90"/>
                </a:solidFill>
                <a:latin typeface="Calibri"/>
                <a:cs typeface="Calibri"/>
                <a:sym typeface="Calibri"/>
              </a:rPr>
              <a:t>Aide calculée au forfait ou par analyse économique</a:t>
            </a:r>
            <a:endParaRPr dirty="0">
              <a:solidFill>
                <a:srgbClr val="765A90"/>
              </a:solidFill>
            </a:endParaRPr>
          </a:p>
        </p:txBody>
      </p:sp>
      <p:sp>
        <p:nvSpPr>
          <p:cNvPr id="33" name="Google Shape;196;p5">
            <a:extLst>
              <a:ext uri="{FF2B5EF4-FFF2-40B4-BE49-F238E27FC236}">
                <a16:creationId xmlns:a16="http://schemas.microsoft.com/office/drawing/2014/main" id="{8E409B46-16AC-15CD-43E2-247811FC8501}"/>
              </a:ext>
            </a:extLst>
          </p:cNvPr>
          <p:cNvSpPr txBox="1"/>
          <p:nvPr/>
        </p:nvSpPr>
        <p:spPr>
          <a:xfrm>
            <a:off x="10142930" y="1331274"/>
            <a:ext cx="187354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b="1" dirty="0">
                <a:solidFill>
                  <a:schemeClr val="accent6">
                    <a:lumMod val="50000"/>
                  </a:schemeClr>
                </a:solidFill>
                <a:latin typeface="Calibri"/>
                <a:ea typeface="Calibri"/>
                <a:cs typeface="Calibri"/>
                <a:sym typeface="Calibri"/>
              </a:rPr>
              <a:t>Production </a:t>
            </a:r>
            <a:r>
              <a:rPr lang="fr-FR" b="1" dirty="0" err="1">
                <a:solidFill>
                  <a:schemeClr val="accent6">
                    <a:lumMod val="50000"/>
                  </a:schemeClr>
                </a:solidFill>
                <a:latin typeface="Calibri"/>
                <a:ea typeface="Calibri"/>
                <a:cs typeface="Calibri"/>
                <a:sym typeface="Calibri"/>
              </a:rPr>
              <a:t>EnR</a:t>
            </a:r>
            <a:endParaRPr dirty="0">
              <a:solidFill>
                <a:schemeClr val="accent6">
                  <a:lumMod val="50000"/>
                </a:schemeClr>
              </a:solidFill>
            </a:endParaRPr>
          </a:p>
        </p:txBody>
      </p:sp>
      <p:sp>
        <p:nvSpPr>
          <p:cNvPr id="34" name="Google Shape;182;p5">
            <a:extLst>
              <a:ext uri="{FF2B5EF4-FFF2-40B4-BE49-F238E27FC236}">
                <a16:creationId xmlns:a16="http://schemas.microsoft.com/office/drawing/2014/main" id="{41E00492-C3F7-76BD-399D-77F3982CB4E8}"/>
              </a:ext>
            </a:extLst>
          </p:cNvPr>
          <p:cNvSpPr/>
          <p:nvPr/>
        </p:nvSpPr>
        <p:spPr>
          <a:xfrm>
            <a:off x="2411433" y="4849901"/>
            <a:ext cx="8307040" cy="1059403"/>
          </a:xfrm>
          <a:prstGeom prst="rect">
            <a:avLst/>
          </a:prstGeom>
          <a:solidFill>
            <a:srgbClr val="E5DFEC"/>
          </a:solidFill>
          <a:ln w="25400" cap="flat" cmpd="sng">
            <a:solidFill>
              <a:srgbClr val="765A9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183;p5">
            <a:extLst>
              <a:ext uri="{FF2B5EF4-FFF2-40B4-BE49-F238E27FC236}">
                <a16:creationId xmlns:a16="http://schemas.microsoft.com/office/drawing/2014/main" id="{5FDA2A10-EC4B-DB84-4413-C6E29E652F31}"/>
              </a:ext>
            </a:extLst>
          </p:cNvPr>
          <p:cNvSpPr txBox="1"/>
          <p:nvPr/>
        </p:nvSpPr>
        <p:spPr>
          <a:xfrm>
            <a:off x="142635" y="4383773"/>
            <a:ext cx="133089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dirty="0">
                <a:solidFill>
                  <a:srgbClr val="765A90"/>
                </a:solidFill>
                <a:latin typeface="Calibri"/>
                <a:ea typeface="Calibri"/>
                <a:cs typeface="Calibri"/>
                <a:sym typeface="Calibri"/>
              </a:rPr>
              <a:t>Territoire sans CCR</a:t>
            </a:r>
            <a:endParaRPr dirty="0"/>
          </a:p>
        </p:txBody>
      </p:sp>
      <p:pic>
        <p:nvPicPr>
          <p:cNvPr id="38" name="Image 37" descr="Une image contenant texte, Police, logo, Graphique">
            <a:extLst>
              <a:ext uri="{FF2B5EF4-FFF2-40B4-BE49-F238E27FC236}">
                <a16:creationId xmlns:a16="http://schemas.microsoft.com/office/drawing/2014/main" id="{FD443F5F-0226-72CC-6A1E-84DD833D93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4247" y="4942979"/>
            <a:ext cx="883979" cy="501022"/>
          </a:xfrm>
          <a:prstGeom prst="rect">
            <a:avLst/>
          </a:prstGeom>
        </p:spPr>
      </p:pic>
      <p:sp>
        <p:nvSpPr>
          <p:cNvPr id="39" name="Google Shape;196;p5">
            <a:extLst>
              <a:ext uri="{FF2B5EF4-FFF2-40B4-BE49-F238E27FC236}">
                <a16:creationId xmlns:a16="http://schemas.microsoft.com/office/drawing/2014/main" id="{CF77488C-B087-65A5-ACF8-2A9E25864876}"/>
              </a:ext>
            </a:extLst>
          </p:cNvPr>
          <p:cNvSpPr txBox="1"/>
          <p:nvPr/>
        </p:nvSpPr>
        <p:spPr>
          <a:xfrm>
            <a:off x="4248722" y="4917957"/>
            <a:ext cx="5941833"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b="1" dirty="0">
                <a:solidFill>
                  <a:srgbClr val="765A90"/>
                </a:solidFill>
                <a:latin typeface="Calibri"/>
                <a:ea typeface="Calibri"/>
                <a:cs typeface="Calibri"/>
                <a:sym typeface="Calibri"/>
              </a:rPr>
              <a:t>Géothermie de surface dans le cadre de la GMI ou hors GMI</a:t>
            </a:r>
          </a:p>
          <a:p>
            <a:pPr marL="0" marR="0" lvl="0" indent="0" algn="l" rtl="0">
              <a:spcBef>
                <a:spcPts val="0"/>
              </a:spcBef>
              <a:spcAft>
                <a:spcPts val="0"/>
              </a:spcAft>
              <a:buNone/>
            </a:pPr>
            <a:r>
              <a:rPr lang="fr-FR" b="1" dirty="0">
                <a:solidFill>
                  <a:srgbClr val="765A90"/>
                </a:solidFill>
                <a:latin typeface="Calibri"/>
                <a:cs typeface="Calibri"/>
                <a:sym typeface="Calibri"/>
              </a:rPr>
              <a:t>TFP / BETG / Réseau de froid</a:t>
            </a:r>
          </a:p>
          <a:p>
            <a:pPr marL="0" marR="0" lvl="0" indent="0" algn="l" rtl="0">
              <a:spcBef>
                <a:spcPts val="0"/>
              </a:spcBef>
              <a:spcAft>
                <a:spcPts val="0"/>
              </a:spcAft>
              <a:buNone/>
            </a:pPr>
            <a:r>
              <a:rPr lang="fr-FR" dirty="0">
                <a:solidFill>
                  <a:srgbClr val="765A90"/>
                </a:solidFill>
                <a:latin typeface="Calibri"/>
                <a:cs typeface="Calibri"/>
                <a:sym typeface="Calibri"/>
              </a:rPr>
              <a:t>Aide calculée au forfait ou par analyse économique</a:t>
            </a:r>
            <a:endParaRPr dirty="0">
              <a:solidFill>
                <a:srgbClr val="765A90"/>
              </a:solidFill>
            </a:endParaRPr>
          </a:p>
        </p:txBody>
      </p:sp>
    </p:spTree>
    <p:extLst>
      <p:ext uri="{BB962C8B-B14F-4D97-AF65-F5344CB8AC3E}">
        <p14:creationId xmlns:p14="http://schemas.microsoft.com/office/powerpoint/2010/main" val="2583021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1D9A2-D25D-BF13-F4C1-F683A1CE17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7314E0E-777C-9FA3-2751-1CF352B46C07}"/>
              </a:ext>
            </a:extLst>
          </p:cNvPr>
          <p:cNvSpPr>
            <a:spLocks noGrp="1"/>
          </p:cNvSpPr>
          <p:nvPr>
            <p:ph type="title"/>
          </p:nvPr>
        </p:nvSpPr>
        <p:spPr/>
        <p:txBody>
          <a:bodyPr/>
          <a:lstStyle/>
          <a:p>
            <a:r>
              <a:rPr lang="fr-FR" dirty="0"/>
              <a:t>Evolution du coût des énergies renouvelables en France </a:t>
            </a:r>
          </a:p>
        </p:txBody>
      </p:sp>
      <p:sp>
        <p:nvSpPr>
          <p:cNvPr id="3" name="Espace réservé de la date 2">
            <a:extLst>
              <a:ext uri="{FF2B5EF4-FFF2-40B4-BE49-F238E27FC236}">
                <a16:creationId xmlns:a16="http://schemas.microsoft.com/office/drawing/2014/main" id="{09769762-D39F-35C4-FD03-082552D09696}"/>
              </a:ext>
            </a:extLst>
          </p:cNvPr>
          <p:cNvSpPr>
            <a:spLocks noGrp="1"/>
          </p:cNvSpPr>
          <p:nvPr>
            <p:ph type="dt" sz="half" idx="10"/>
          </p:nvPr>
        </p:nvSpPr>
        <p:spPr/>
        <p:txBody>
          <a:bodyPr/>
          <a:lstStyle/>
          <a:p>
            <a:fld id="{C733CFD2-3B22-41BC-8B36-815F6682AD7E}" type="datetime1">
              <a:rPr lang="fr-FR" smtClean="0"/>
              <a:pPr/>
              <a:t>04/04/2025</a:t>
            </a:fld>
            <a:endParaRPr lang="fr-FR"/>
          </a:p>
        </p:txBody>
      </p:sp>
      <p:sp>
        <p:nvSpPr>
          <p:cNvPr id="4" name="Espace réservé du pied de page 3">
            <a:extLst>
              <a:ext uri="{FF2B5EF4-FFF2-40B4-BE49-F238E27FC236}">
                <a16:creationId xmlns:a16="http://schemas.microsoft.com/office/drawing/2014/main" id="{9EFC03D5-35E3-1D60-B1CC-D1C60721EE2A}"/>
              </a:ext>
            </a:extLst>
          </p:cNvPr>
          <p:cNvSpPr>
            <a:spLocks noGrp="1"/>
          </p:cNvSpPr>
          <p:nvPr>
            <p:ph type="ftr" sz="quarter" idx="11"/>
          </p:nvPr>
        </p:nvSpPr>
        <p:spPr/>
        <p:txBody>
          <a:bodyPr/>
          <a:lstStyle/>
          <a:p>
            <a:r>
              <a:rPr lang="fr-FR"/>
              <a:t>Direction régionale Auvergne-Rhône-Alpes </a:t>
            </a:r>
            <a:endParaRPr lang="fr-FR" dirty="0"/>
          </a:p>
        </p:txBody>
      </p:sp>
      <p:sp>
        <p:nvSpPr>
          <p:cNvPr id="5" name="Espace réservé du numéro de diapositive 4">
            <a:extLst>
              <a:ext uri="{FF2B5EF4-FFF2-40B4-BE49-F238E27FC236}">
                <a16:creationId xmlns:a16="http://schemas.microsoft.com/office/drawing/2014/main" id="{D7408502-A8A2-B5EC-E1AB-D41A085748F9}"/>
              </a:ext>
            </a:extLst>
          </p:cNvPr>
          <p:cNvSpPr>
            <a:spLocks noGrp="1"/>
          </p:cNvSpPr>
          <p:nvPr>
            <p:ph type="sldNum" sz="quarter" idx="12"/>
          </p:nvPr>
        </p:nvSpPr>
        <p:spPr/>
        <p:txBody>
          <a:bodyPr/>
          <a:lstStyle/>
          <a:p>
            <a:fld id="{07C99ADF-20A6-40EF-AAB9-F326D6E12C60}" type="slidenum">
              <a:rPr lang="fr-FR" smtClean="0"/>
              <a:pPr/>
              <a:t>17</a:t>
            </a:fld>
            <a:endParaRPr lang="fr-FR"/>
          </a:p>
        </p:txBody>
      </p:sp>
    </p:spTree>
    <p:extLst>
      <p:ext uri="{BB962C8B-B14F-4D97-AF65-F5344CB8AC3E}">
        <p14:creationId xmlns:p14="http://schemas.microsoft.com/office/powerpoint/2010/main" val="4255742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DF36E0-B9E0-942B-B954-5C3A20C6299F}"/>
              </a:ext>
            </a:extLst>
          </p:cNvPr>
          <p:cNvSpPr>
            <a:spLocks noGrp="1"/>
          </p:cNvSpPr>
          <p:nvPr>
            <p:ph type="title"/>
          </p:nvPr>
        </p:nvSpPr>
        <p:spPr>
          <a:xfrm>
            <a:off x="2016450" y="122413"/>
            <a:ext cx="10070447" cy="1080000"/>
          </a:xfrm>
        </p:spPr>
        <p:txBody>
          <a:bodyPr/>
          <a:lstStyle/>
          <a:p>
            <a:r>
              <a:rPr lang="fr-FR" dirty="0">
                <a:solidFill>
                  <a:srgbClr val="002060"/>
                </a:solidFill>
              </a:rPr>
              <a:t>Evolution du cout des </a:t>
            </a:r>
            <a:r>
              <a:rPr lang="fr-FR" dirty="0" err="1">
                <a:solidFill>
                  <a:srgbClr val="002060"/>
                </a:solidFill>
              </a:rPr>
              <a:t>EnR&amp;R</a:t>
            </a:r>
            <a:r>
              <a:rPr lang="fr-FR" dirty="0">
                <a:solidFill>
                  <a:srgbClr val="002060"/>
                </a:solidFill>
              </a:rPr>
              <a:t> en France entre 2012 et 2022</a:t>
            </a:r>
          </a:p>
        </p:txBody>
      </p:sp>
      <p:sp>
        <p:nvSpPr>
          <p:cNvPr id="3" name="Espace réservé de la date 2">
            <a:extLst>
              <a:ext uri="{FF2B5EF4-FFF2-40B4-BE49-F238E27FC236}">
                <a16:creationId xmlns:a16="http://schemas.microsoft.com/office/drawing/2014/main" id="{235559F8-E9B0-685E-F627-42AE885757EC}"/>
              </a:ext>
            </a:extLst>
          </p:cNvPr>
          <p:cNvSpPr>
            <a:spLocks noGrp="1"/>
          </p:cNvSpPr>
          <p:nvPr>
            <p:ph type="dt" sz="half" idx="10"/>
          </p:nvPr>
        </p:nvSpPr>
        <p:spPr/>
        <p:txBody>
          <a:bodyPr/>
          <a:lstStyle/>
          <a:p>
            <a:fld id="{AC74B510-252F-4777-A78B-388D2B86BA2F}" type="datetime1">
              <a:rPr lang="fr-FR" smtClean="0"/>
              <a:pPr/>
              <a:t>04/04/2025</a:t>
            </a:fld>
            <a:endParaRPr lang="fr-FR"/>
          </a:p>
        </p:txBody>
      </p:sp>
      <p:sp>
        <p:nvSpPr>
          <p:cNvPr id="4" name="Espace réservé du pied de page 3">
            <a:extLst>
              <a:ext uri="{FF2B5EF4-FFF2-40B4-BE49-F238E27FC236}">
                <a16:creationId xmlns:a16="http://schemas.microsoft.com/office/drawing/2014/main" id="{9B0F88A1-8899-47B8-34D3-8FDDB622FDF2}"/>
              </a:ext>
            </a:extLst>
          </p:cNvPr>
          <p:cNvSpPr>
            <a:spLocks noGrp="1"/>
          </p:cNvSpPr>
          <p:nvPr>
            <p:ph type="ftr" sz="quarter" idx="11"/>
          </p:nvPr>
        </p:nvSpPr>
        <p:spPr/>
        <p:txBody>
          <a:bodyPr/>
          <a:lstStyle/>
          <a:p>
            <a:r>
              <a:rPr lang="fr-FR"/>
              <a:t>Direction régionale Auvergne-Rhône-Alpes </a:t>
            </a:r>
            <a:endParaRPr lang="fr-FR" dirty="0"/>
          </a:p>
        </p:txBody>
      </p:sp>
      <p:sp>
        <p:nvSpPr>
          <p:cNvPr id="5" name="Espace réservé du numéro de diapositive 4">
            <a:extLst>
              <a:ext uri="{FF2B5EF4-FFF2-40B4-BE49-F238E27FC236}">
                <a16:creationId xmlns:a16="http://schemas.microsoft.com/office/drawing/2014/main" id="{253377FA-1335-D57D-3474-093E8D447F8A}"/>
              </a:ext>
            </a:extLst>
          </p:cNvPr>
          <p:cNvSpPr>
            <a:spLocks noGrp="1"/>
          </p:cNvSpPr>
          <p:nvPr>
            <p:ph type="sldNum" sz="quarter" idx="12"/>
          </p:nvPr>
        </p:nvSpPr>
        <p:spPr/>
        <p:txBody>
          <a:bodyPr/>
          <a:lstStyle/>
          <a:p>
            <a:fld id="{07C99ADF-20A6-40EF-AAB9-F326D6E12C60}" type="slidenum">
              <a:rPr lang="fr-FR" smtClean="0"/>
              <a:pPr/>
              <a:t>18</a:t>
            </a:fld>
            <a:endParaRPr lang="fr-FR"/>
          </a:p>
        </p:txBody>
      </p:sp>
      <p:pic>
        <p:nvPicPr>
          <p:cNvPr id="9" name="Espace réservé du contenu 8">
            <a:extLst>
              <a:ext uri="{FF2B5EF4-FFF2-40B4-BE49-F238E27FC236}">
                <a16:creationId xmlns:a16="http://schemas.microsoft.com/office/drawing/2014/main" id="{B77B024B-7D39-E520-076A-D70F9F2B007F}"/>
              </a:ext>
            </a:extLst>
          </p:cNvPr>
          <p:cNvPicPr>
            <a:picLocks noGrp="1" noChangeAspect="1"/>
          </p:cNvPicPr>
          <p:nvPr>
            <p:ph sz="quarter" idx="4"/>
          </p:nvPr>
        </p:nvPicPr>
        <p:blipFill>
          <a:blip r:embed="rId3"/>
          <a:stretch>
            <a:fillRect/>
          </a:stretch>
        </p:blipFill>
        <p:spPr>
          <a:xfrm>
            <a:off x="736386" y="1287128"/>
            <a:ext cx="3415861" cy="4937213"/>
          </a:xfrm>
        </p:spPr>
      </p:pic>
      <p:sp>
        <p:nvSpPr>
          <p:cNvPr id="11" name="ZoneTexte 10">
            <a:extLst>
              <a:ext uri="{FF2B5EF4-FFF2-40B4-BE49-F238E27FC236}">
                <a16:creationId xmlns:a16="http://schemas.microsoft.com/office/drawing/2014/main" id="{A08B307E-EACE-A986-A147-E96613471F70}"/>
              </a:ext>
            </a:extLst>
          </p:cNvPr>
          <p:cNvSpPr txBox="1"/>
          <p:nvPr/>
        </p:nvSpPr>
        <p:spPr>
          <a:xfrm>
            <a:off x="4614041" y="4261588"/>
            <a:ext cx="6515755" cy="584775"/>
          </a:xfrm>
          <a:prstGeom prst="rect">
            <a:avLst/>
          </a:prstGeom>
          <a:noFill/>
        </p:spPr>
        <p:txBody>
          <a:bodyPr wrap="square">
            <a:spAutoFit/>
          </a:bodyPr>
          <a:lstStyle/>
          <a:p>
            <a:r>
              <a:rPr lang="fr-FR" sz="1600" dirty="0">
                <a:hlinkClick r:id="rId4"/>
              </a:rPr>
              <a:t>https://librairie.ademe.fr/energies/7942-evolution-des-couts-des-energies-renouvelables-et-de-recuperation-entre-2012-et-2022.html</a:t>
            </a:r>
            <a:endParaRPr lang="fr-FR" sz="1600" dirty="0"/>
          </a:p>
        </p:txBody>
      </p:sp>
      <p:sp>
        <p:nvSpPr>
          <p:cNvPr id="15" name="ZoneTexte 14">
            <a:extLst>
              <a:ext uri="{FF2B5EF4-FFF2-40B4-BE49-F238E27FC236}">
                <a16:creationId xmlns:a16="http://schemas.microsoft.com/office/drawing/2014/main" id="{CC42B9FF-347E-861A-EBCB-9A1AC610AA61}"/>
              </a:ext>
            </a:extLst>
          </p:cNvPr>
          <p:cNvSpPr txBox="1"/>
          <p:nvPr/>
        </p:nvSpPr>
        <p:spPr>
          <a:xfrm>
            <a:off x="4492184" y="5537492"/>
            <a:ext cx="7095142" cy="584775"/>
          </a:xfrm>
          <a:prstGeom prst="rect">
            <a:avLst/>
          </a:prstGeom>
          <a:noFill/>
        </p:spPr>
        <p:txBody>
          <a:bodyPr wrap="square">
            <a:spAutoFit/>
          </a:bodyPr>
          <a:lstStyle/>
          <a:p>
            <a:r>
              <a:rPr lang="fr-FR" sz="1600" dirty="0">
                <a:hlinkClick r:id="rId5"/>
              </a:rPr>
              <a:t>https://librairie.ademe.fr/energies/7941-evolution-des-couts-des-energies-renouvelables-et-de-recuperation-entre-2012-et-2022-synthese.html</a:t>
            </a:r>
            <a:r>
              <a:rPr lang="fr-FR" sz="1600" dirty="0"/>
              <a:t>z</a:t>
            </a:r>
          </a:p>
        </p:txBody>
      </p:sp>
      <p:sp>
        <p:nvSpPr>
          <p:cNvPr id="8" name="ZoneTexte 7">
            <a:extLst>
              <a:ext uri="{FF2B5EF4-FFF2-40B4-BE49-F238E27FC236}">
                <a16:creationId xmlns:a16="http://schemas.microsoft.com/office/drawing/2014/main" id="{61427CB4-AE22-CA05-A0AE-0BCB067506B2}"/>
              </a:ext>
            </a:extLst>
          </p:cNvPr>
          <p:cNvSpPr txBox="1"/>
          <p:nvPr/>
        </p:nvSpPr>
        <p:spPr>
          <a:xfrm>
            <a:off x="4614041" y="3868821"/>
            <a:ext cx="1197764" cy="369332"/>
          </a:xfrm>
          <a:prstGeom prst="rect">
            <a:avLst/>
          </a:prstGeom>
          <a:noFill/>
        </p:spPr>
        <p:txBody>
          <a:bodyPr wrap="none" rtlCol="0">
            <a:spAutoFit/>
          </a:bodyPr>
          <a:lstStyle/>
          <a:p>
            <a:r>
              <a:rPr lang="fr-FR" dirty="0"/>
              <a:t>Rapport : </a:t>
            </a:r>
          </a:p>
        </p:txBody>
      </p:sp>
      <p:sp>
        <p:nvSpPr>
          <p:cNvPr id="10" name="ZoneTexte 9">
            <a:extLst>
              <a:ext uri="{FF2B5EF4-FFF2-40B4-BE49-F238E27FC236}">
                <a16:creationId xmlns:a16="http://schemas.microsoft.com/office/drawing/2014/main" id="{6855ABF0-DDF3-9D25-2D66-3A7EACBC9525}"/>
              </a:ext>
            </a:extLst>
          </p:cNvPr>
          <p:cNvSpPr txBox="1"/>
          <p:nvPr/>
        </p:nvSpPr>
        <p:spPr>
          <a:xfrm>
            <a:off x="4487092" y="5224256"/>
            <a:ext cx="1146468" cy="369332"/>
          </a:xfrm>
          <a:prstGeom prst="rect">
            <a:avLst/>
          </a:prstGeom>
          <a:noFill/>
        </p:spPr>
        <p:txBody>
          <a:bodyPr wrap="none" rtlCol="0">
            <a:spAutoFit/>
          </a:bodyPr>
          <a:lstStyle/>
          <a:p>
            <a:r>
              <a:rPr lang="fr-FR" dirty="0"/>
              <a:t>Synthèse</a:t>
            </a:r>
          </a:p>
        </p:txBody>
      </p:sp>
    </p:spTree>
    <p:extLst>
      <p:ext uri="{BB962C8B-B14F-4D97-AF65-F5344CB8AC3E}">
        <p14:creationId xmlns:p14="http://schemas.microsoft.com/office/powerpoint/2010/main" val="1221527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AD9193-887E-5D6C-AB65-15FB271AAB72}"/>
              </a:ext>
            </a:extLst>
          </p:cNvPr>
          <p:cNvSpPr>
            <a:spLocks noGrp="1"/>
          </p:cNvSpPr>
          <p:nvPr>
            <p:ph type="title"/>
          </p:nvPr>
        </p:nvSpPr>
        <p:spPr>
          <a:xfrm>
            <a:off x="2235310" y="234769"/>
            <a:ext cx="9178924" cy="1080000"/>
          </a:xfrm>
        </p:spPr>
        <p:txBody>
          <a:bodyPr>
            <a:normAutofit/>
          </a:bodyPr>
          <a:lstStyle/>
          <a:p>
            <a:r>
              <a:rPr lang="fr-FR" dirty="0">
                <a:solidFill>
                  <a:srgbClr val="002060"/>
                </a:solidFill>
              </a:rPr>
              <a:t>Evolution du prix de la chaleur renouvelable</a:t>
            </a:r>
            <a:br>
              <a:rPr lang="fr-FR" dirty="0">
                <a:solidFill>
                  <a:srgbClr val="002060"/>
                </a:solidFill>
              </a:rPr>
            </a:br>
            <a:endParaRPr lang="fr-FR" dirty="0">
              <a:solidFill>
                <a:srgbClr val="002060"/>
              </a:solidFill>
            </a:endParaRPr>
          </a:p>
        </p:txBody>
      </p:sp>
      <p:sp>
        <p:nvSpPr>
          <p:cNvPr id="3" name="Espace réservé de la date 2">
            <a:extLst>
              <a:ext uri="{FF2B5EF4-FFF2-40B4-BE49-F238E27FC236}">
                <a16:creationId xmlns:a16="http://schemas.microsoft.com/office/drawing/2014/main" id="{301E84FE-F13A-658A-F755-04ADFDDE2DF0}"/>
              </a:ext>
            </a:extLst>
          </p:cNvPr>
          <p:cNvSpPr>
            <a:spLocks noGrp="1"/>
          </p:cNvSpPr>
          <p:nvPr>
            <p:ph type="dt" sz="half" idx="10"/>
          </p:nvPr>
        </p:nvSpPr>
        <p:spPr/>
        <p:txBody>
          <a:bodyPr/>
          <a:lstStyle/>
          <a:p>
            <a:fld id="{3E873AE1-5950-4748-95FC-98A910B14992}" type="datetime1">
              <a:rPr lang="fr-FR" smtClean="0"/>
              <a:pPr/>
              <a:t>04/04/2025</a:t>
            </a:fld>
            <a:endParaRPr lang="fr-FR"/>
          </a:p>
        </p:txBody>
      </p:sp>
      <p:sp>
        <p:nvSpPr>
          <p:cNvPr id="4" name="Espace réservé du pied de page 3">
            <a:extLst>
              <a:ext uri="{FF2B5EF4-FFF2-40B4-BE49-F238E27FC236}">
                <a16:creationId xmlns:a16="http://schemas.microsoft.com/office/drawing/2014/main" id="{FBEB2845-2948-F42A-A55C-16E07A658C50}"/>
              </a:ext>
            </a:extLst>
          </p:cNvPr>
          <p:cNvSpPr>
            <a:spLocks noGrp="1"/>
          </p:cNvSpPr>
          <p:nvPr>
            <p:ph type="ftr" sz="quarter" idx="11"/>
          </p:nvPr>
        </p:nvSpPr>
        <p:spPr/>
        <p:txBody>
          <a:bodyPr/>
          <a:lstStyle/>
          <a:p>
            <a:r>
              <a:rPr lang="fr-FR"/>
              <a:t>Direction régionale Auvergne-Rhône-Alpes </a:t>
            </a:r>
            <a:endParaRPr lang="fr-FR" dirty="0"/>
          </a:p>
        </p:txBody>
      </p:sp>
      <p:sp>
        <p:nvSpPr>
          <p:cNvPr id="5" name="Espace réservé du numéro de diapositive 4">
            <a:extLst>
              <a:ext uri="{FF2B5EF4-FFF2-40B4-BE49-F238E27FC236}">
                <a16:creationId xmlns:a16="http://schemas.microsoft.com/office/drawing/2014/main" id="{35B7E394-BCBA-43F5-F1B5-3DF8DC567C61}"/>
              </a:ext>
            </a:extLst>
          </p:cNvPr>
          <p:cNvSpPr>
            <a:spLocks noGrp="1"/>
          </p:cNvSpPr>
          <p:nvPr>
            <p:ph type="sldNum" sz="quarter" idx="12"/>
          </p:nvPr>
        </p:nvSpPr>
        <p:spPr/>
        <p:txBody>
          <a:bodyPr/>
          <a:lstStyle/>
          <a:p>
            <a:fld id="{07C99ADF-20A6-40EF-AAB9-F326D6E12C60}" type="slidenum">
              <a:rPr lang="fr-FR" smtClean="0"/>
              <a:pPr/>
              <a:t>19</a:t>
            </a:fld>
            <a:endParaRPr lang="fr-FR"/>
          </a:p>
        </p:txBody>
      </p:sp>
      <p:pic>
        <p:nvPicPr>
          <p:cNvPr id="8" name="Espace réservé du contenu 7">
            <a:extLst>
              <a:ext uri="{FF2B5EF4-FFF2-40B4-BE49-F238E27FC236}">
                <a16:creationId xmlns:a16="http://schemas.microsoft.com/office/drawing/2014/main" id="{BE7AAADC-5746-8432-F966-E7791873FBFD}"/>
              </a:ext>
            </a:extLst>
          </p:cNvPr>
          <p:cNvPicPr>
            <a:picLocks noGrp="1" noChangeAspect="1"/>
          </p:cNvPicPr>
          <p:nvPr>
            <p:ph sz="quarter" idx="4"/>
          </p:nvPr>
        </p:nvPicPr>
        <p:blipFill>
          <a:blip r:embed="rId3"/>
          <a:stretch>
            <a:fillRect/>
          </a:stretch>
        </p:blipFill>
        <p:spPr>
          <a:xfrm>
            <a:off x="2235310" y="845998"/>
            <a:ext cx="8762890" cy="5438520"/>
          </a:xfrm>
        </p:spPr>
      </p:pic>
    </p:spTree>
    <p:extLst>
      <p:ext uri="{BB962C8B-B14F-4D97-AF65-F5344CB8AC3E}">
        <p14:creationId xmlns:p14="http://schemas.microsoft.com/office/powerpoint/2010/main" val="3952845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CF17049-7E03-1630-2EC0-6096DFB5F390}"/>
              </a:ext>
            </a:extLst>
          </p:cNvPr>
          <p:cNvSpPr txBox="1"/>
          <p:nvPr/>
        </p:nvSpPr>
        <p:spPr>
          <a:xfrm>
            <a:off x="922154" y="799197"/>
            <a:ext cx="10804790" cy="6012608"/>
          </a:xfrm>
          <a:prstGeom prst="rect">
            <a:avLst/>
          </a:prstGeom>
          <a:noFill/>
        </p:spPr>
        <p:txBody>
          <a:bodyPr wrap="square" lIns="91440" tIns="45720" rIns="91440" bIns="45720" rtlCol="0" anchor="t">
            <a:spAutoFit/>
          </a:bodyPr>
          <a:lstStyle/>
          <a:p>
            <a:r>
              <a:rPr lang="fr-FR" sz="3200">
                <a:solidFill>
                  <a:schemeClr val="bg1"/>
                </a:solidFill>
                <a:latin typeface="DM Sans" pitchFamily="2" charset="0"/>
              </a:rPr>
              <a:t>Déroulé</a:t>
            </a:r>
            <a:endParaRPr lang="fr-FR" sz="3200" dirty="0">
              <a:solidFill>
                <a:schemeClr val="bg1"/>
              </a:solidFill>
              <a:latin typeface="DM Sans" pitchFamily="2" charset="0"/>
            </a:endParaRPr>
          </a:p>
          <a:p>
            <a:endParaRPr lang="fr-FR" dirty="0">
              <a:solidFill>
                <a:schemeClr val="bg1"/>
              </a:solidFill>
              <a:latin typeface="DM Sans" pitchFamily="2" charset="0"/>
            </a:endParaRPr>
          </a:p>
          <a:p>
            <a:pPr marL="457200" indent="-457200">
              <a:lnSpc>
                <a:spcPct val="150000"/>
              </a:lnSpc>
              <a:buFont typeface="Arial" panose="020B0604020202020204" pitchFamily="34" charset="0"/>
              <a:buChar char="•"/>
            </a:pPr>
            <a:r>
              <a:rPr lang="fr-FR" sz="2400" dirty="0">
                <a:solidFill>
                  <a:schemeClr val="bg1"/>
                </a:solidFill>
                <a:latin typeface="DM Sans" pitchFamily="2" charset="0"/>
              </a:rPr>
              <a:t>Comité régional Géothermie 9h30-12h30</a:t>
            </a:r>
          </a:p>
          <a:p>
            <a:pPr marL="914400" lvl="1" indent="-457200">
              <a:lnSpc>
                <a:spcPct val="150000"/>
              </a:lnSpc>
              <a:buFont typeface="Arial" panose="020B0604020202020204" pitchFamily="34" charset="0"/>
              <a:buChar char="•"/>
            </a:pPr>
            <a:r>
              <a:rPr lang="fr-FR" sz="2400" dirty="0">
                <a:solidFill>
                  <a:schemeClr val="bg1"/>
                </a:solidFill>
                <a:latin typeface="DM Sans" pitchFamily="2" charset="0"/>
              </a:rPr>
              <a:t>Actualités Fonds Chaleur </a:t>
            </a:r>
          </a:p>
          <a:p>
            <a:pPr marL="914400" lvl="1" indent="-457200">
              <a:lnSpc>
                <a:spcPct val="150000"/>
              </a:lnSpc>
              <a:buFont typeface="Arial" panose="020B0604020202020204" pitchFamily="34" charset="0"/>
              <a:buChar char="•"/>
            </a:pPr>
            <a:r>
              <a:rPr lang="fr-FR" sz="2400" dirty="0">
                <a:solidFill>
                  <a:schemeClr val="bg1"/>
                </a:solidFill>
                <a:latin typeface="DM Sans" pitchFamily="2" charset="0"/>
              </a:rPr>
              <a:t>Bilan de la mission d’animation régionale 2022-2025</a:t>
            </a:r>
          </a:p>
          <a:p>
            <a:pPr marL="914400" lvl="1" indent="-457200">
              <a:lnSpc>
                <a:spcPct val="150000"/>
              </a:lnSpc>
              <a:buFont typeface="Arial" panose="020B0604020202020204" pitchFamily="34" charset="0"/>
              <a:buChar char="•"/>
            </a:pPr>
            <a:r>
              <a:rPr lang="fr-FR" sz="2400" dirty="0">
                <a:solidFill>
                  <a:schemeClr val="bg1"/>
                </a:solidFill>
                <a:latin typeface="DM Sans" pitchFamily="2" charset="0"/>
              </a:rPr>
              <a:t>Géothermie Suisse /SIG : La géothermie en Suisse, ça va loin !</a:t>
            </a:r>
          </a:p>
          <a:p>
            <a:pPr marL="914400" lvl="1" indent="-457200">
              <a:lnSpc>
                <a:spcPct val="150000"/>
              </a:lnSpc>
              <a:buFont typeface="Arial" panose="020B0604020202020204" pitchFamily="34" charset="0"/>
              <a:buChar char="•"/>
            </a:pPr>
            <a:r>
              <a:rPr lang="fr-FR" sz="2400" dirty="0">
                <a:solidFill>
                  <a:schemeClr val="bg1"/>
                </a:solidFill>
                <a:latin typeface="DM Sans"/>
              </a:rPr>
              <a:t>Perspective : Quelles suites à l’animation régionale ? </a:t>
            </a:r>
          </a:p>
          <a:p>
            <a:pPr marL="457200" indent="-457200">
              <a:lnSpc>
                <a:spcPct val="150000"/>
              </a:lnSpc>
              <a:buFont typeface="Arial" panose="020B0604020202020204" pitchFamily="34" charset="0"/>
              <a:buChar char="•"/>
            </a:pPr>
            <a:r>
              <a:rPr lang="fr-FR" sz="2400" dirty="0">
                <a:solidFill>
                  <a:schemeClr val="bg1"/>
                </a:solidFill>
                <a:latin typeface="DM Sans" pitchFamily="2" charset="0"/>
              </a:rPr>
              <a:t>Buffet : 12h30</a:t>
            </a:r>
          </a:p>
          <a:p>
            <a:pPr marL="457200" indent="-457200">
              <a:lnSpc>
                <a:spcPct val="150000"/>
              </a:lnSpc>
              <a:buFont typeface="Arial" panose="020B0604020202020204" pitchFamily="34" charset="0"/>
              <a:buChar char="•"/>
            </a:pPr>
            <a:r>
              <a:rPr lang="fr-FR" sz="2400" dirty="0">
                <a:solidFill>
                  <a:schemeClr val="bg1"/>
                </a:solidFill>
                <a:latin typeface="DM Sans" pitchFamily="2" charset="0"/>
              </a:rPr>
              <a:t>Visites de sites : 14h</a:t>
            </a:r>
          </a:p>
          <a:p>
            <a:pPr marL="457200" indent="-457200">
              <a:lnSpc>
                <a:spcPct val="150000"/>
              </a:lnSpc>
              <a:buFont typeface="Arial" panose="020B0604020202020204" pitchFamily="34" charset="0"/>
              <a:buChar char="•"/>
            </a:pPr>
            <a:r>
              <a:rPr lang="fr-FR" sz="2400" dirty="0">
                <a:solidFill>
                  <a:schemeClr val="bg1"/>
                </a:solidFill>
                <a:latin typeface="DM Sans" pitchFamily="2" charset="0"/>
              </a:rPr>
              <a:t>Table ronde France </a:t>
            </a:r>
            <a:r>
              <a:rPr lang="fr-FR" sz="2400" dirty="0" err="1">
                <a:solidFill>
                  <a:schemeClr val="bg1"/>
                </a:solidFill>
                <a:latin typeface="DM Sans" pitchFamily="2" charset="0"/>
              </a:rPr>
              <a:t>Géoénergie</a:t>
            </a:r>
            <a:r>
              <a:rPr lang="fr-FR" sz="2400" dirty="0">
                <a:solidFill>
                  <a:schemeClr val="bg1"/>
                </a:solidFill>
                <a:latin typeface="DM Sans" pitchFamily="2" charset="0"/>
              </a:rPr>
              <a:t> : Retours d’expérience </a:t>
            </a:r>
          </a:p>
          <a:p>
            <a:pPr marL="457200" indent="-457200">
              <a:lnSpc>
                <a:spcPct val="150000"/>
              </a:lnSpc>
              <a:buFont typeface="Arial" panose="020B0604020202020204" pitchFamily="34" charset="0"/>
              <a:buChar char="•"/>
            </a:pPr>
            <a:endParaRPr lang="fr-FR" sz="2400" dirty="0">
              <a:solidFill>
                <a:schemeClr val="bg1"/>
              </a:solidFill>
              <a:latin typeface="DM Sans" pitchFamily="2" charset="0"/>
            </a:endParaRPr>
          </a:p>
        </p:txBody>
      </p:sp>
    </p:spTree>
    <p:extLst>
      <p:ext uri="{BB962C8B-B14F-4D97-AF65-F5344CB8AC3E}">
        <p14:creationId xmlns:p14="http://schemas.microsoft.com/office/powerpoint/2010/main" val="956906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69F486B1-459F-D5C4-5D7A-9D105474AF69}"/>
              </a:ext>
            </a:extLst>
          </p:cNvPr>
          <p:cNvSpPr>
            <a:spLocks noGrp="1"/>
          </p:cNvSpPr>
          <p:nvPr>
            <p:ph type="dt" sz="half" idx="10"/>
          </p:nvPr>
        </p:nvSpPr>
        <p:spPr/>
        <p:txBody>
          <a:bodyPr/>
          <a:lstStyle/>
          <a:p>
            <a:fld id="{3E873AE1-5950-4748-95FC-98A910B14992}" type="datetime1">
              <a:rPr lang="fr-FR" smtClean="0"/>
              <a:pPr/>
              <a:t>04/04/2025</a:t>
            </a:fld>
            <a:endParaRPr lang="fr-FR"/>
          </a:p>
        </p:txBody>
      </p:sp>
      <p:sp>
        <p:nvSpPr>
          <p:cNvPr id="4" name="Espace réservé du pied de page 3">
            <a:extLst>
              <a:ext uri="{FF2B5EF4-FFF2-40B4-BE49-F238E27FC236}">
                <a16:creationId xmlns:a16="http://schemas.microsoft.com/office/drawing/2014/main" id="{A19B4257-DBE4-456C-4F2A-B77263C31C1D}"/>
              </a:ext>
            </a:extLst>
          </p:cNvPr>
          <p:cNvSpPr>
            <a:spLocks noGrp="1"/>
          </p:cNvSpPr>
          <p:nvPr>
            <p:ph type="ftr" sz="quarter" idx="11"/>
          </p:nvPr>
        </p:nvSpPr>
        <p:spPr/>
        <p:txBody>
          <a:bodyPr/>
          <a:lstStyle/>
          <a:p>
            <a:r>
              <a:rPr lang="fr-FR"/>
              <a:t>Direction régionale Auvergne-Rhône-Alpes </a:t>
            </a:r>
            <a:endParaRPr lang="fr-FR" dirty="0"/>
          </a:p>
        </p:txBody>
      </p:sp>
      <p:sp>
        <p:nvSpPr>
          <p:cNvPr id="5" name="Espace réservé du numéro de diapositive 4">
            <a:extLst>
              <a:ext uri="{FF2B5EF4-FFF2-40B4-BE49-F238E27FC236}">
                <a16:creationId xmlns:a16="http://schemas.microsoft.com/office/drawing/2014/main" id="{AE4A898C-C47D-08D0-828F-33925E251D68}"/>
              </a:ext>
            </a:extLst>
          </p:cNvPr>
          <p:cNvSpPr>
            <a:spLocks noGrp="1"/>
          </p:cNvSpPr>
          <p:nvPr>
            <p:ph type="sldNum" sz="quarter" idx="12"/>
          </p:nvPr>
        </p:nvSpPr>
        <p:spPr/>
        <p:txBody>
          <a:bodyPr/>
          <a:lstStyle/>
          <a:p>
            <a:fld id="{07C99ADF-20A6-40EF-AAB9-F326D6E12C60}" type="slidenum">
              <a:rPr lang="fr-FR" smtClean="0"/>
              <a:pPr/>
              <a:t>20</a:t>
            </a:fld>
            <a:endParaRPr lang="fr-FR"/>
          </a:p>
        </p:txBody>
      </p:sp>
      <p:pic>
        <p:nvPicPr>
          <p:cNvPr id="7" name="Espace réservé du contenu 6">
            <a:extLst>
              <a:ext uri="{FF2B5EF4-FFF2-40B4-BE49-F238E27FC236}">
                <a16:creationId xmlns:a16="http://schemas.microsoft.com/office/drawing/2014/main" id="{2431CF07-5C4A-4CCE-DB6E-77CCD49D4801}"/>
              </a:ext>
            </a:extLst>
          </p:cNvPr>
          <p:cNvPicPr>
            <a:picLocks noGrp="1" noChangeAspect="1"/>
          </p:cNvPicPr>
          <p:nvPr>
            <p:ph sz="quarter" idx="4"/>
          </p:nvPr>
        </p:nvPicPr>
        <p:blipFill>
          <a:blip r:embed="rId3"/>
          <a:stretch>
            <a:fillRect/>
          </a:stretch>
        </p:blipFill>
        <p:spPr>
          <a:xfrm>
            <a:off x="525633" y="994299"/>
            <a:ext cx="11264825" cy="5018982"/>
          </a:xfrm>
        </p:spPr>
      </p:pic>
      <p:sp>
        <p:nvSpPr>
          <p:cNvPr id="9" name="Titre 1">
            <a:extLst>
              <a:ext uri="{FF2B5EF4-FFF2-40B4-BE49-F238E27FC236}">
                <a16:creationId xmlns:a16="http://schemas.microsoft.com/office/drawing/2014/main" id="{07BB2215-FA9C-1FC9-F252-EEBC7E7E084C}"/>
              </a:ext>
            </a:extLst>
          </p:cNvPr>
          <p:cNvSpPr txBox="1">
            <a:spLocks/>
          </p:cNvSpPr>
          <p:nvPr/>
        </p:nvSpPr>
        <p:spPr>
          <a:xfrm>
            <a:off x="2235310" y="234769"/>
            <a:ext cx="9178924" cy="1080000"/>
          </a:xfrm>
          <a:prstGeom prst="rect">
            <a:avLst/>
          </a:prstGeom>
        </p:spPr>
        <p:txBody>
          <a:bodyPr vert="horz" lIns="91440" tIns="45720" rIns="91440" bIns="45720" rtlCol="0" anchor="b">
            <a:normAutofit/>
          </a:bodyPr>
          <a:lstStyle>
            <a:lvl1pPr algn="l" defTabSz="914400" rtl="0" eaLnBrk="1" latinLnBrk="0" hangingPunct="1">
              <a:lnSpc>
                <a:spcPct val="100000"/>
              </a:lnSpc>
              <a:spcBef>
                <a:spcPts val="0"/>
              </a:spcBef>
              <a:spcAft>
                <a:spcPts val="0"/>
              </a:spcAft>
              <a:buNone/>
              <a:defRPr sz="3200" b="1" kern="1200">
                <a:solidFill>
                  <a:schemeClr val="tx1"/>
                </a:solidFill>
                <a:latin typeface="+mj-lt"/>
                <a:ea typeface="+mj-ea"/>
                <a:cs typeface="+mj-cs"/>
              </a:defRPr>
            </a:lvl1pPr>
          </a:lstStyle>
          <a:p>
            <a:r>
              <a:rPr lang="fr-FR">
                <a:solidFill>
                  <a:srgbClr val="002060"/>
                </a:solidFill>
              </a:rPr>
              <a:t>Evolution du prix de la chaleur renouvelable</a:t>
            </a:r>
            <a:br>
              <a:rPr lang="fr-FR">
                <a:solidFill>
                  <a:srgbClr val="002060"/>
                </a:solidFill>
              </a:rPr>
            </a:br>
            <a:endParaRPr lang="fr-FR" dirty="0">
              <a:solidFill>
                <a:srgbClr val="002060"/>
              </a:solidFill>
            </a:endParaRPr>
          </a:p>
        </p:txBody>
      </p:sp>
      <p:sp>
        <p:nvSpPr>
          <p:cNvPr id="2" name="Rectangle : coins arrondis 1">
            <a:extLst>
              <a:ext uri="{FF2B5EF4-FFF2-40B4-BE49-F238E27FC236}">
                <a16:creationId xmlns:a16="http://schemas.microsoft.com/office/drawing/2014/main" id="{00DE27F6-7732-654D-5391-4F20CD40B2C2}"/>
              </a:ext>
            </a:extLst>
          </p:cNvPr>
          <p:cNvSpPr/>
          <p:nvPr/>
        </p:nvSpPr>
        <p:spPr>
          <a:xfrm>
            <a:off x="5143663" y="2396359"/>
            <a:ext cx="3773214" cy="2963917"/>
          </a:xfrm>
          <a:prstGeom prst="roundRect">
            <a:avLst/>
          </a:prstGeom>
          <a:noFill/>
          <a:ln w="539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6292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10">
            <a:extLst>
              <a:ext uri="{FF2B5EF4-FFF2-40B4-BE49-F238E27FC236}">
                <a16:creationId xmlns:a16="http://schemas.microsoft.com/office/drawing/2014/main" id="{40E3412F-35B5-EA56-8B70-6FFE6DD0FE4C}"/>
              </a:ext>
            </a:extLst>
          </p:cNvPr>
          <p:cNvSpPr txBox="1">
            <a:spLocks/>
          </p:cNvSpPr>
          <p:nvPr/>
        </p:nvSpPr>
        <p:spPr>
          <a:xfrm>
            <a:off x="963062" y="4906498"/>
            <a:ext cx="6415200" cy="1294605"/>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ADEME • Direction régionale Auvergne-Rhône-Alpes</a:t>
            </a:r>
          </a:p>
          <a:p>
            <a:r>
              <a:rPr lang="fr-FR" dirty="0"/>
              <a:t>estelle.delfosse@ademe.fr</a:t>
            </a:r>
          </a:p>
          <a:p>
            <a:endParaRPr lang="fr-FR" dirty="0"/>
          </a:p>
          <a:p>
            <a:endParaRPr lang="fr-FR" dirty="0"/>
          </a:p>
          <a:p>
            <a:endParaRPr lang="fr-FR" dirty="0"/>
          </a:p>
        </p:txBody>
      </p:sp>
    </p:spTree>
    <p:extLst>
      <p:ext uri="{BB962C8B-B14F-4D97-AF65-F5344CB8AC3E}">
        <p14:creationId xmlns:p14="http://schemas.microsoft.com/office/powerpoint/2010/main" val="249007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AE878-1844-8C19-5D71-CB5EE7CFFB5C}"/>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0DCC5D5D-611A-BDC6-EFE7-B8D4D154DB00}"/>
              </a:ext>
            </a:extLst>
          </p:cNvPr>
          <p:cNvSpPr txBox="1"/>
          <p:nvPr/>
        </p:nvSpPr>
        <p:spPr>
          <a:xfrm>
            <a:off x="3047215" y="3246690"/>
            <a:ext cx="6094428" cy="523220"/>
          </a:xfrm>
          <a:prstGeom prst="rect">
            <a:avLst/>
          </a:prstGeom>
          <a:noFill/>
        </p:spPr>
        <p:txBody>
          <a:bodyPr wrap="square">
            <a:spAutoFit/>
          </a:bodyPr>
          <a:lstStyle/>
          <a:p>
            <a:r>
              <a:rPr lang="fr-FR" sz="2800" dirty="0">
                <a:solidFill>
                  <a:schemeClr val="bg1"/>
                </a:solidFill>
                <a:latin typeface="DM Sans" pitchFamily="2" charset="0"/>
              </a:rPr>
              <a:t>Bilan de l’animation 2022-2025</a:t>
            </a:r>
          </a:p>
        </p:txBody>
      </p:sp>
    </p:spTree>
    <p:extLst>
      <p:ext uri="{BB962C8B-B14F-4D97-AF65-F5344CB8AC3E}">
        <p14:creationId xmlns:p14="http://schemas.microsoft.com/office/powerpoint/2010/main" val="3629813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4CEBC-78A4-F37E-341B-5D7211FA3E93}"/>
            </a:ext>
          </a:extLst>
        </p:cNvPr>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3A856A15-374C-9A66-C76D-FD3D450635D6}"/>
              </a:ext>
            </a:extLst>
          </p:cNvPr>
          <p:cNvSpPr txBox="1">
            <a:spLocks/>
          </p:cNvSpPr>
          <p:nvPr/>
        </p:nvSpPr>
        <p:spPr>
          <a:xfrm>
            <a:off x="1979628" y="1084083"/>
            <a:ext cx="10212372" cy="5335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Blip>
                <a:blip r:embed="rId3"/>
              </a:buBlip>
            </a:pPr>
            <a:r>
              <a:rPr lang="fr-FR" dirty="0">
                <a:latin typeface="DM Sans" pitchFamily="2" charset="0"/>
                <a:cs typeface="Arial" panose="020B0604020202020204" pitchFamily="34" charset="0"/>
              </a:rPr>
              <a:t>Réponse à un appel à manifestation de l’ADEME en Juin 2021</a:t>
            </a:r>
          </a:p>
          <a:p>
            <a:pPr lvl="1">
              <a:buFont typeface="Arial" panose="020B0604020202020204" pitchFamily="34" charset="0"/>
              <a:buBlip>
                <a:blip r:embed="rId3"/>
              </a:buBlip>
            </a:pPr>
            <a:r>
              <a:rPr lang="fr-FR" dirty="0">
                <a:latin typeface="DM Sans" pitchFamily="2" charset="0"/>
                <a:cs typeface="Arial" panose="020B0604020202020204" pitchFamily="34" charset="0"/>
              </a:rPr>
              <a:t>1 à 1,2 Equivalent temps plein</a:t>
            </a:r>
          </a:p>
          <a:p>
            <a:pPr lvl="1">
              <a:buFont typeface="Arial" panose="020B0604020202020204" pitchFamily="34" charset="0"/>
              <a:buBlip>
                <a:blip r:embed="rId3"/>
              </a:buBlip>
            </a:pPr>
            <a:r>
              <a:rPr lang="fr-FR" dirty="0">
                <a:latin typeface="DM Sans" pitchFamily="2" charset="0"/>
                <a:cs typeface="Arial" panose="020B0604020202020204" pitchFamily="34" charset="0"/>
              </a:rPr>
              <a:t>Equipage en binôme entre Tenerrdis et AURA-EE</a:t>
            </a:r>
          </a:p>
          <a:p>
            <a:pPr marL="457200" lvl="1" indent="0">
              <a:buNone/>
            </a:pPr>
            <a:endParaRPr lang="fr-FR" dirty="0">
              <a:latin typeface="DM Sans" pitchFamily="2" charset="0"/>
              <a:cs typeface="Arial" panose="020B0604020202020204" pitchFamily="34" charset="0"/>
            </a:endParaRPr>
          </a:p>
          <a:p>
            <a:pPr>
              <a:buFont typeface="Arial" panose="020B0604020202020204" pitchFamily="34" charset="0"/>
              <a:buBlip>
                <a:blip r:embed="rId3"/>
              </a:buBlip>
            </a:pPr>
            <a:r>
              <a:rPr lang="fr-FR" dirty="0">
                <a:latin typeface="DM Sans" pitchFamily="2" charset="0"/>
                <a:cs typeface="Arial" panose="020B0604020202020204" pitchFamily="34" charset="0"/>
              </a:rPr>
              <a:t>Mission de 3 ans </a:t>
            </a:r>
          </a:p>
          <a:p>
            <a:pPr lvl="1">
              <a:buBlip>
                <a:blip r:embed="rId3"/>
              </a:buBlip>
            </a:pPr>
            <a:r>
              <a:rPr lang="fr-FR" dirty="0">
                <a:latin typeface="DM Sans" pitchFamily="2" charset="0"/>
                <a:cs typeface="Arial" panose="020B0604020202020204" pitchFamily="34" charset="0"/>
              </a:rPr>
              <a:t>Avril 2022-Mai 2025</a:t>
            </a:r>
          </a:p>
          <a:p>
            <a:pPr lvl="1">
              <a:buBlip>
                <a:blip r:embed="rId3"/>
              </a:buBlip>
            </a:pPr>
            <a:endParaRPr lang="fr-FR" dirty="0">
              <a:latin typeface="DM Sans" pitchFamily="2" charset="0"/>
              <a:cs typeface="Arial" panose="020B0604020202020204" pitchFamily="34" charset="0"/>
            </a:endParaRPr>
          </a:p>
          <a:p>
            <a:pPr>
              <a:buBlip>
                <a:blip r:embed="rId3"/>
              </a:buBlip>
            </a:pPr>
            <a:endParaRPr lang="fr-FR" dirty="0">
              <a:latin typeface="DM Sans" pitchFamily="2" charset="0"/>
              <a:cs typeface="Arial" panose="020B0604020202020204" pitchFamily="34" charset="0"/>
            </a:endParaRPr>
          </a:p>
          <a:p>
            <a:pPr>
              <a:buBlip>
                <a:blip r:embed="rId3"/>
              </a:buBlip>
            </a:pPr>
            <a:r>
              <a:rPr lang="fr-FR" dirty="0">
                <a:latin typeface="DM Sans" pitchFamily="2" charset="0"/>
                <a:cs typeface="Arial" panose="020B0604020202020204" pitchFamily="34" charset="0"/>
              </a:rPr>
              <a:t>Budget global  : 90 000 € /an</a:t>
            </a:r>
            <a:endParaRPr lang="fr-FR" sz="2800" dirty="0">
              <a:latin typeface="DM Sans" pitchFamily="2" charset="0"/>
              <a:cs typeface="Arial" panose="020B0604020202020204" pitchFamily="34" charset="0"/>
            </a:endParaRPr>
          </a:p>
          <a:p>
            <a:pPr>
              <a:buBlip>
                <a:blip r:embed="rId3"/>
              </a:buBlip>
            </a:pPr>
            <a:r>
              <a:rPr lang="fr-FR" dirty="0">
                <a:latin typeface="DM Sans" pitchFamily="2" charset="0"/>
                <a:cs typeface="Arial" panose="020B0604020202020204" pitchFamily="34" charset="0"/>
              </a:rPr>
              <a:t>Financement à 60% par l’ADEME</a:t>
            </a:r>
          </a:p>
          <a:p>
            <a:pPr>
              <a:buFont typeface="Arial" panose="020B0604020202020204" pitchFamily="34" charset="0"/>
              <a:buBlip>
                <a:blip r:embed="rId3"/>
              </a:buBlip>
            </a:pPr>
            <a:endParaRPr lang="fr-FR" dirty="0">
              <a:latin typeface="DM Sans" pitchFamily="2" charset="0"/>
              <a:cs typeface="Arial" panose="020B0604020202020204" pitchFamily="34" charset="0"/>
            </a:endParaRPr>
          </a:p>
          <a:p>
            <a:endParaRPr lang="fr-FR" dirty="0">
              <a:latin typeface="DM Sans" pitchFamily="2" charset="0"/>
            </a:endParaRPr>
          </a:p>
          <a:p>
            <a:endParaRPr lang="fr-FR" dirty="0">
              <a:latin typeface="Arial" panose="020B0604020202020204" pitchFamily="34" charset="0"/>
              <a:cs typeface="Arial" panose="020B0604020202020204" pitchFamily="34" charset="0"/>
            </a:endParaRPr>
          </a:p>
        </p:txBody>
      </p:sp>
      <p:sp>
        <p:nvSpPr>
          <p:cNvPr id="3" name="Titre 1">
            <a:extLst>
              <a:ext uri="{FF2B5EF4-FFF2-40B4-BE49-F238E27FC236}">
                <a16:creationId xmlns:a16="http://schemas.microsoft.com/office/drawing/2014/main" id="{D26A716C-62C9-7C09-32F9-B1D913A2792B}"/>
              </a:ext>
            </a:extLst>
          </p:cNvPr>
          <p:cNvSpPr txBox="1">
            <a:spLocks/>
          </p:cNvSpPr>
          <p:nvPr/>
        </p:nvSpPr>
        <p:spPr>
          <a:xfrm>
            <a:off x="2253006" y="96927"/>
            <a:ext cx="7748883" cy="1325563"/>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latin typeface="DM Sans" pitchFamily="2" charset="0"/>
                <a:cs typeface="Arial" panose="020B0604020202020204" pitchFamily="34" charset="0"/>
              </a:rPr>
              <a:t>0/ Le cadre de la mission</a:t>
            </a:r>
          </a:p>
        </p:txBody>
      </p:sp>
    </p:spTree>
    <p:extLst>
      <p:ext uri="{BB962C8B-B14F-4D97-AF65-F5344CB8AC3E}">
        <p14:creationId xmlns:p14="http://schemas.microsoft.com/office/powerpoint/2010/main" val="3709199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817C7EA6-14A8-7513-D26B-6A33FED5874D}"/>
              </a:ext>
            </a:extLst>
          </p:cNvPr>
          <p:cNvSpPr txBox="1">
            <a:spLocks/>
          </p:cNvSpPr>
          <p:nvPr/>
        </p:nvSpPr>
        <p:spPr>
          <a:xfrm>
            <a:off x="1979628" y="1084083"/>
            <a:ext cx="10212372" cy="53355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Blip>
                <a:blip r:embed="rId3"/>
              </a:buBlip>
            </a:pPr>
            <a:r>
              <a:rPr lang="fr-FR" dirty="0">
                <a:latin typeface="DM Sans" pitchFamily="2" charset="0"/>
                <a:cs typeface="Arial" panose="020B0604020202020204" pitchFamily="34" charset="0"/>
              </a:rPr>
              <a:t>Identification et mobilisation des acteurs</a:t>
            </a:r>
          </a:p>
          <a:p>
            <a:pPr lvl="1">
              <a:buFont typeface="Arial" panose="020B0604020202020204" pitchFamily="34" charset="0"/>
              <a:buBlip>
                <a:blip r:embed="rId3"/>
              </a:buBlip>
            </a:pPr>
            <a:r>
              <a:rPr lang="fr-FR" dirty="0">
                <a:latin typeface="DM Sans" pitchFamily="2" charset="0"/>
                <a:cs typeface="Arial" panose="020B0604020202020204" pitchFamily="34" charset="0"/>
              </a:rPr>
              <a:t>400 acteurs identifiés dont 65 inscrits sur l’annuaire régional</a:t>
            </a:r>
          </a:p>
          <a:p>
            <a:pPr lvl="1">
              <a:buFont typeface="Arial" panose="020B0604020202020204" pitchFamily="34" charset="0"/>
              <a:buBlip>
                <a:blip r:embed="rId3"/>
              </a:buBlip>
            </a:pPr>
            <a:r>
              <a:rPr lang="fr-FR" dirty="0">
                <a:latin typeface="DM Sans" pitchFamily="2" charset="0"/>
                <a:cs typeface="Arial" panose="020B0604020202020204" pitchFamily="34" charset="0"/>
              </a:rPr>
              <a:t>110 personnes sur le groupe </a:t>
            </a:r>
            <a:r>
              <a:rPr lang="fr-FR" dirty="0" err="1">
                <a:latin typeface="DM Sans" pitchFamily="2" charset="0"/>
                <a:cs typeface="Arial" panose="020B0604020202020204" pitchFamily="34" charset="0"/>
              </a:rPr>
              <a:t>linkedin</a:t>
            </a:r>
            <a:endParaRPr lang="fr-FR" dirty="0">
              <a:latin typeface="DM Sans" pitchFamily="2" charset="0"/>
              <a:cs typeface="Arial" panose="020B0604020202020204" pitchFamily="34" charset="0"/>
            </a:endParaRPr>
          </a:p>
          <a:p>
            <a:pPr marL="457200" lvl="1" indent="0">
              <a:buNone/>
            </a:pPr>
            <a:endParaRPr lang="fr-FR" dirty="0">
              <a:latin typeface="DM Sans" pitchFamily="2" charset="0"/>
              <a:cs typeface="Arial" panose="020B0604020202020204" pitchFamily="34" charset="0"/>
            </a:endParaRPr>
          </a:p>
          <a:p>
            <a:pPr>
              <a:buFont typeface="Arial" panose="020B0604020202020204" pitchFamily="34" charset="0"/>
              <a:buBlip>
                <a:blip r:embed="rId3"/>
              </a:buBlip>
            </a:pPr>
            <a:r>
              <a:rPr lang="fr-FR" dirty="0">
                <a:latin typeface="DM Sans" pitchFamily="2" charset="0"/>
                <a:cs typeface="Arial" panose="020B0604020202020204" pitchFamily="34" charset="0"/>
              </a:rPr>
              <a:t>Observatoire des installations de géothermie de surface</a:t>
            </a:r>
          </a:p>
          <a:p>
            <a:pPr lvl="1">
              <a:buBlip>
                <a:blip r:embed="rId3"/>
              </a:buBlip>
            </a:pPr>
            <a:r>
              <a:rPr lang="fr-FR" dirty="0">
                <a:latin typeface="DM Sans" pitchFamily="2" charset="0"/>
                <a:cs typeface="Arial" panose="020B0604020202020204" pitchFamily="34" charset="0"/>
              </a:rPr>
              <a:t>3500 installations répertoriées</a:t>
            </a:r>
          </a:p>
          <a:p>
            <a:pPr lvl="1">
              <a:buBlip>
                <a:blip r:embed="rId3"/>
              </a:buBlip>
            </a:pPr>
            <a:r>
              <a:rPr lang="fr-FR" dirty="0">
                <a:latin typeface="DM Sans" pitchFamily="2" charset="0"/>
                <a:cs typeface="Arial" panose="020B0604020202020204" pitchFamily="34" charset="0"/>
              </a:rPr>
              <a:t>Lien avec l’observatoire national (BRGM)</a:t>
            </a:r>
          </a:p>
          <a:p>
            <a:pPr lvl="1">
              <a:buBlip>
                <a:blip r:embed="rId3"/>
              </a:buBlip>
            </a:pPr>
            <a:r>
              <a:rPr lang="fr-FR" dirty="0">
                <a:latin typeface="DM Sans" pitchFamily="2" charset="0"/>
                <a:cs typeface="Arial" panose="020B0604020202020204" pitchFamily="34" charset="0"/>
              </a:rPr>
              <a:t>Modification des données par les utilisateurs sur l’outil </a:t>
            </a:r>
            <a:r>
              <a:rPr lang="fr-FR" dirty="0" err="1">
                <a:latin typeface="DM Sans" pitchFamily="2" charset="0"/>
                <a:cs typeface="Arial" panose="020B0604020202020204" pitchFamily="34" charset="0"/>
              </a:rPr>
              <a:t>Terristory</a:t>
            </a:r>
            <a:endParaRPr lang="fr-FR" dirty="0">
              <a:latin typeface="DM Sans" pitchFamily="2" charset="0"/>
              <a:cs typeface="Arial" panose="020B0604020202020204" pitchFamily="34" charset="0"/>
            </a:endParaRPr>
          </a:p>
          <a:p>
            <a:pPr marL="0" indent="0">
              <a:buNone/>
            </a:pPr>
            <a:endParaRPr lang="fr-FR" sz="3200" dirty="0">
              <a:latin typeface="DM Sans" pitchFamily="2" charset="0"/>
              <a:cs typeface="Arial" panose="020B0604020202020204" pitchFamily="34" charset="0"/>
            </a:endParaRPr>
          </a:p>
          <a:p>
            <a:pPr>
              <a:buBlip>
                <a:blip r:embed="rId3"/>
              </a:buBlip>
            </a:pPr>
            <a:r>
              <a:rPr lang="fr-FR" sz="2800" dirty="0">
                <a:latin typeface="DM Sans" pitchFamily="2" charset="0"/>
                <a:cs typeface="Arial" panose="020B0604020202020204" pitchFamily="34" charset="0"/>
              </a:rPr>
              <a:t>Enquête auprès des foreurs sur le perspectives d’investissement et de recrutement</a:t>
            </a:r>
          </a:p>
          <a:p>
            <a:pPr lvl="1">
              <a:buBlip>
                <a:blip r:embed="rId3"/>
              </a:buBlip>
            </a:pPr>
            <a:endParaRPr lang="fr-FR" dirty="0">
              <a:latin typeface="DM Sans" pitchFamily="2" charset="0"/>
              <a:cs typeface="Arial" panose="020B0604020202020204" pitchFamily="34" charset="0"/>
            </a:endParaRPr>
          </a:p>
          <a:p>
            <a:pPr>
              <a:buFont typeface="Arial" panose="020B0604020202020204" pitchFamily="34" charset="0"/>
              <a:buBlip>
                <a:blip r:embed="rId3"/>
              </a:buBlip>
            </a:pPr>
            <a:endParaRPr lang="fr-FR" dirty="0">
              <a:latin typeface="DM Sans" pitchFamily="2" charset="0"/>
              <a:cs typeface="Arial" panose="020B0604020202020204" pitchFamily="34" charset="0"/>
            </a:endParaRPr>
          </a:p>
          <a:p>
            <a:endParaRPr lang="fr-FR" dirty="0">
              <a:latin typeface="DM Sans" pitchFamily="2" charset="0"/>
            </a:endParaRPr>
          </a:p>
          <a:p>
            <a:endParaRPr lang="fr-FR" dirty="0">
              <a:latin typeface="Arial" panose="020B0604020202020204" pitchFamily="34" charset="0"/>
              <a:cs typeface="Arial" panose="020B0604020202020204" pitchFamily="34" charset="0"/>
            </a:endParaRPr>
          </a:p>
        </p:txBody>
      </p:sp>
      <p:sp>
        <p:nvSpPr>
          <p:cNvPr id="3" name="Titre 1">
            <a:extLst>
              <a:ext uri="{FF2B5EF4-FFF2-40B4-BE49-F238E27FC236}">
                <a16:creationId xmlns:a16="http://schemas.microsoft.com/office/drawing/2014/main" id="{FCF6DBA7-BD53-032D-4D2D-BBDCAE1C0157}"/>
              </a:ext>
            </a:extLst>
          </p:cNvPr>
          <p:cNvSpPr txBox="1">
            <a:spLocks/>
          </p:cNvSpPr>
          <p:nvPr/>
        </p:nvSpPr>
        <p:spPr>
          <a:xfrm>
            <a:off x="2253006" y="96927"/>
            <a:ext cx="7748883" cy="1325563"/>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latin typeface="DM Sans" pitchFamily="2" charset="0"/>
                <a:cs typeface="Arial" panose="020B0604020202020204" pitchFamily="34" charset="0"/>
              </a:rPr>
              <a:t>1/ Animation de la filière</a:t>
            </a:r>
          </a:p>
        </p:txBody>
      </p:sp>
    </p:spTree>
    <p:extLst>
      <p:ext uri="{BB962C8B-B14F-4D97-AF65-F5344CB8AC3E}">
        <p14:creationId xmlns:p14="http://schemas.microsoft.com/office/powerpoint/2010/main" val="3730661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F3F91-1376-8513-3E17-3B3C7FE7A06A}"/>
            </a:ext>
          </a:extLst>
        </p:cNvPr>
        <p:cNvGrpSpPr/>
        <p:nvPr/>
      </p:nvGrpSpPr>
      <p:grpSpPr>
        <a:xfrm>
          <a:off x="0" y="0"/>
          <a:ext cx="0" cy="0"/>
          <a:chOff x="0" y="0"/>
          <a:chExt cx="0" cy="0"/>
        </a:xfrm>
      </p:grpSpPr>
      <p:sp>
        <p:nvSpPr>
          <p:cNvPr id="7" name="Titre 1">
            <a:extLst>
              <a:ext uri="{FF2B5EF4-FFF2-40B4-BE49-F238E27FC236}">
                <a16:creationId xmlns:a16="http://schemas.microsoft.com/office/drawing/2014/main" id="{A8D52E03-A409-B3DE-2B98-7284DD49F16F}"/>
              </a:ext>
            </a:extLst>
          </p:cNvPr>
          <p:cNvSpPr txBox="1">
            <a:spLocks/>
          </p:cNvSpPr>
          <p:nvPr/>
        </p:nvSpPr>
        <p:spPr>
          <a:xfrm>
            <a:off x="2223294" y="133676"/>
            <a:ext cx="9097962" cy="1325563"/>
          </a:xfr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latin typeface="DM Sans"/>
              </a:rPr>
              <a:t>1/ GT SAGE / ZA ER</a:t>
            </a:r>
            <a:endParaRPr lang="fr-FR" dirty="0"/>
          </a:p>
        </p:txBody>
      </p:sp>
      <p:sp>
        <p:nvSpPr>
          <p:cNvPr id="3" name="ZoneTexte 2">
            <a:extLst>
              <a:ext uri="{FF2B5EF4-FFF2-40B4-BE49-F238E27FC236}">
                <a16:creationId xmlns:a16="http://schemas.microsoft.com/office/drawing/2014/main" id="{B18F9D4B-509E-4BF5-5065-315582C6EFBB}"/>
              </a:ext>
            </a:extLst>
          </p:cNvPr>
          <p:cNvSpPr txBox="1"/>
          <p:nvPr/>
        </p:nvSpPr>
        <p:spPr>
          <a:xfrm>
            <a:off x="2253672" y="1168399"/>
            <a:ext cx="9936016" cy="5364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lnSpc>
                <a:spcPct val="90000"/>
              </a:lnSpc>
              <a:spcBef>
                <a:spcPts val="500"/>
              </a:spcBef>
              <a:buBlip>
                <a:blip r:embed="rId2"/>
              </a:buBlip>
            </a:pPr>
            <a:r>
              <a:rPr lang="fr-FR" sz="2400" dirty="0">
                <a:latin typeface="DM Sans" pitchFamily="2" charset="0"/>
                <a:cs typeface="Arial" panose="020B0604020202020204" pitchFamily="34" charset="0"/>
              </a:rPr>
              <a:t>Constats : </a:t>
            </a:r>
          </a:p>
          <a:p>
            <a:pPr marL="342900" indent="-342900">
              <a:buFont typeface="Arial"/>
              <a:buChar char="•"/>
            </a:pPr>
            <a:endParaRPr lang="fr-FR" sz="2400" dirty="0">
              <a:latin typeface="DM Sans"/>
              <a:cs typeface="Arial"/>
            </a:endParaRPr>
          </a:p>
          <a:p>
            <a:pPr marL="685800" lvl="1" indent="-228600">
              <a:lnSpc>
                <a:spcPct val="90000"/>
              </a:lnSpc>
              <a:spcBef>
                <a:spcPts val="500"/>
              </a:spcBef>
              <a:buBlip>
                <a:blip r:embed="rId2"/>
              </a:buBlip>
            </a:pPr>
            <a:r>
              <a:rPr lang="fr-FR" sz="2400">
                <a:latin typeface="DM Sans" pitchFamily="2" charset="0"/>
                <a:cs typeface="Arial" panose="020B0604020202020204" pitchFamily="34" charset="0"/>
              </a:rPr>
              <a:t>Certains </a:t>
            </a:r>
            <a:r>
              <a:rPr lang="fr-FR" sz="2400" dirty="0">
                <a:latin typeface="DM Sans" pitchFamily="2" charset="0"/>
                <a:cs typeface="Arial" panose="020B0604020202020204" pitchFamily="34" charset="0"/>
              </a:rPr>
              <a:t>SAGE en renouvellement posent la question de la géothermie en termes de risques pour la ressource en eau</a:t>
            </a:r>
          </a:p>
          <a:p>
            <a:pPr marL="685800" lvl="1" indent="-228600">
              <a:lnSpc>
                <a:spcPct val="90000"/>
              </a:lnSpc>
              <a:spcBef>
                <a:spcPts val="500"/>
              </a:spcBef>
              <a:buBlip>
                <a:blip r:embed="rId2"/>
              </a:buBlip>
            </a:pPr>
            <a:endParaRPr lang="fr-FR" sz="2400" dirty="0">
              <a:latin typeface="DM Sans" pitchFamily="2" charset="0"/>
              <a:cs typeface="Arial" panose="020B0604020202020204" pitchFamily="34" charset="0"/>
            </a:endParaRPr>
          </a:p>
          <a:p>
            <a:pPr marL="685800" lvl="1" indent="-228600">
              <a:lnSpc>
                <a:spcPct val="90000"/>
              </a:lnSpc>
              <a:spcBef>
                <a:spcPts val="500"/>
              </a:spcBef>
              <a:buBlip>
                <a:blip r:embed="rId2"/>
              </a:buBlip>
            </a:pPr>
            <a:r>
              <a:rPr lang="fr-FR" sz="2400" dirty="0">
                <a:latin typeface="DM Sans" pitchFamily="2" charset="0"/>
                <a:cs typeface="Arial" panose="020B0604020202020204" pitchFamily="34" charset="0"/>
              </a:rPr>
              <a:t>Peu de Zone d’accélération d’ER sur la géothermie</a:t>
            </a:r>
          </a:p>
          <a:p>
            <a:pPr marL="685800" lvl="1" indent="-228600">
              <a:lnSpc>
                <a:spcPct val="90000"/>
              </a:lnSpc>
              <a:spcBef>
                <a:spcPts val="500"/>
              </a:spcBef>
              <a:buBlip>
                <a:blip r:embed="rId2"/>
              </a:buBlip>
            </a:pPr>
            <a:endParaRPr lang="fr-FR" sz="2400" dirty="0">
              <a:latin typeface="DM Sans" pitchFamily="2" charset="0"/>
              <a:cs typeface="Arial" panose="020B0604020202020204" pitchFamily="34" charset="0"/>
            </a:endParaRPr>
          </a:p>
          <a:p>
            <a:pPr marL="228600" indent="-228600">
              <a:lnSpc>
                <a:spcPct val="90000"/>
              </a:lnSpc>
              <a:spcBef>
                <a:spcPts val="500"/>
              </a:spcBef>
              <a:buBlip>
                <a:blip r:embed="rId2"/>
              </a:buBlip>
            </a:pPr>
            <a:r>
              <a:rPr lang="fr-FR" sz="2400" dirty="0">
                <a:latin typeface="DM Sans" pitchFamily="2" charset="0"/>
                <a:cs typeface="Arial" panose="020B0604020202020204" pitchFamily="34" charset="0"/>
              </a:rPr>
              <a:t>Actions : </a:t>
            </a:r>
          </a:p>
          <a:p>
            <a:pPr marL="685800" lvl="1" indent="-228600">
              <a:lnSpc>
                <a:spcPct val="90000"/>
              </a:lnSpc>
              <a:spcBef>
                <a:spcPts val="500"/>
              </a:spcBef>
              <a:buBlip>
                <a:blip r:embed="rId2"/>
              </a:buBlip>
            </a:pPr>
            <a:endParaRPr lang="fr-FR" sz="2400" dirty="0">
              <a:latin typeface="DM Sans" pitchFamily="2" charset="0"/>
              <a:cs typeface="Arial" panose="020B0604020202020204" pitchFamily="34" charset="0"/>
            </a:endParaRPr>
          </a:p>
          <a:p>
            <a:pPr marL="685800" lvl="1" indent="-228600">
              <a:lnSpc>
                <a:spcPct val="90000"/>
              </a:lnSpc>
              <a:spcBef>
                <a:spcPts val="500"/>
              </a:spcBef>
              <a:buBlip>
                <a:blip r:embed="rId2"/>
              </a:buBlip>
            </a:pPr>
            <a:r>
              <a:rPr lang="fr-FR" sz="2400" dirty="0">
                <a:latin typeface="DM Sans" pitchFamily="2" charset="0"/>
                <a:cs typeface="Arial" panose="020B0604020202020204" pitchFamily="34" charset="0"/>
              </a:rPr>
              <a:t>Recensement des SAGE en cours de révision, sensibilisation à la filière géothermie des élus et techniciens</a:t>
            </a:r>
          </a:p>
          <a:p>
            <a:pPr marL="685800" lvl="1" indent="-228600">
              <a:lnSpc>
                <a:spcPct val="90000"/>
              </a:lnSpc>
              <a:spcBef>
                <a:spcPts val="500"/>
              </a:spcBef>
              <a:buBlip>
                <a:blip r:embed="rId2"/>
              </a:buBlip>
            </a:pPr>
            <a:endParaRPr lang="fr-FR" sz="2400" dirty="0">
              <a:latin typeface="DM Sans" pitchFamily="2" charset="0"/>
              <a:cs typeface="Arial" panose="020B0604020202020204" pitchFamily="34" charset="0"/>
            </a:endParaRPr>
          </a:p>
          <a:p>
            <a:pPr marL="685800" lvl="1" indent="-228600">
              <a:lnSpc>
                <a:spcPct val="90000"/>
              </a:lnSpc>
              <a:spcBef>
                <a:spcPts val="500"/>
              </a:spcBef>
              <a:buBlip>
                <a:blip r:embed="rId2"/>
              </a:buBlip>
            </a:pPr>
            <a:r>
              <a:rPr lang="fr-FR" sz="2400" dirty="0">
                <a:latin typeface="DM Sans" pitchFamily="2" charset="0"/>
                <a:cs typeface="Arial" panose="020B0604020202020204" pitchFamily="34" charset="0"/>
              </a:rPr>
              <a:t>Réalisation et diffusion d’une méthode pour réaliser les ZA ER (et webinaire explicatif)</a:t>
            </a:r>
          </a:p>
        </p:txBody>
      </p:sp>
    </p:spTree>
    <p:extLst>
      <p:ext uri="{BB962C8B-B14F-4D97-AF65-F5344CB8AC3E}">
        <p14:creationId xmlns:p14="http://schemas.microsoft.com/office/powerpoint/2010/main" val="1882565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ADA78-B33A-B78C-BB8C-B8492F81C831}"/>
            </a:ext>
          </a:extLst>
        </p:cNvPr>
        <p:cNvGrpSpPr/>
        <p:nvPr/>
      </p:nvGrpSpPr>
      <p:grpSpPr>
        <a:xfrm>
          <a:off x="0" y="0"/>
          <a:ext cx="0" cy="0"/>
          <a:chOff x="0" y="0"/>
          <a:chExt cx="0" cy="0"/>
        </a:xfrm>
      </p:grpSpPr>
      <p:sp>
        <p:nvSpPr>
          <p:cNvPr id="2" name="Espace réservé du contenu 2">
            <a:extLst>
              <a:ext uri="{FF2B5EF4-FFF2-40B4-BE49-F238E27FC236}">
                <a16:creationId xmlns:a16="http://schemas.microsoft.com/office/drawing/2014/main" id="{EDBFEE28-74C5-C571-D89E-94D25A059817}"/>
              </a:ext>
            </a:extLst>
          </p:cNvPr>
          <p:cNvSpPr txBox="1">
            <a:spLocks/>
          </p:cNvSpPr>
          <p:nvPr/>
        </p:nvSpPr>
        <p:spPr>
          <a:xfrm>
            <a:off x="1979628" y="814982"/>
            <a:ext cx="10212372" cy="53355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Blip>
                <a:blip r:embed="rId3"/>
              </a:buBlip>
            </a:pPr>
            <a:r>
              <a:rPr lang="fr-FR" dirty="0">
                <a:latin typeface="DM Sans" pitchFamily="2" charset="0"/>
                <a:cs typeface="Arial" panose="020B0604020202020204" pitchFamily="34" charset="0"/>
              </a:rPr>
              <a:t>Comités régionaux</a:t>
            </a:r>
          </a:p>
          <a:p>
            <a:pPr lvl="1">
              <a:buBlip>
                <a:blip r:embed="rId3"/>
              </a:buBlip>
            </a:pPr>
            <a:r>
              <a:rPr lang="fr-FR" dirty="0">
                <a:latin typeface="DM Sans" pitchFamily="2" charset="0"/>
                <a:cs typeface="Arial" panose="020B0604020202020204" pitchFamily="34" charset="0"/>
              </a:rPr>
              <a:t>5 comités régionaux organisés : </a:t>
            </a:r>
          </a:p>
          <a:p>
            <a:pPr lvl="1">
              <a:buBlip>
                <a:blip r:embed="rId3"/>
              </a:buBlip>
            </a:pPr>
            <a:r>
              <a:rPr lang="fr-FR" dirty="0">
                <a:latin typeface="DM Sans"/>
                <a:cs typeface="Arial"/>
              </a:rPr>
              <a:t>10 Juin 2022, Hôtel Golden </a:t>
            </a:r>
            <a:r>
              <a:rPr lang="fr-FR" dirty="0" err="1">
                <a:latin typeface="DM Sans"/>
                <a:cs typeface="Arial"/>
              </a:rPr>
              <a:t>Tulip</a:t>
            </a:r>
            <a:r>
              <a:rPr lang="fr-FR" dirty="0">
                <a:latin typeface="DM Sans"/>
                <a:cs typeface="Arial"/>
              </a:rPr>
              <a:t>, Aix les bains</a:t>
            </a:r>
          </a:p>
          <a:p>
            <a:pPr lvl="1">
              <a:buBlip>
                <a:blip r:embed="rId3"/>
              </a:buBlip>
            </a:pPr>
            <a:r>
              <a:rPr lang="fr-FR" dirty="0">
                <a:latin typeface="DM Sans"/>
                <a:cs typeface="Arial"/>
              </a:rPr>
              <a:t>20 Décembre 2022, Groupama Stadium, Décines </a:t>
            </a:r>
          </a:p>
          <a:p>
            <a:pPr lvl="1">
              <a:buBlip>
                <a:blip r:embed="rId3"/>
              </a:buBlip>
            </a:pPr>
            <a:r>
              <a:rPr lang="fr-FR" dirty="0">
                <a:latin typeface="DM Sans"/>
                <a:cs typeface="Arial"/>
              </a:rPr>
              <a:t>5 Juillet 2023, Péage en Roussillon</a:t>
            </a:r>
          </a:p>
          <a:p>
            <a:pPr lvl="1">
              <a:buBlip>
                <a:blip r:embed="rId3"/>
              </a:buBlip>
            </a:pPr>
            <a:r>
              <a:rPr lang="fr-FR" dirty="0">
                <a:latin typeface="DM Sans"/>
                <a:cs typeface="Arial"/>
              </a:rPr>
              <a:t>4 Avril 2024 Domaine Chapoutier, Tain l’Hermitage, </a:t>
            </a:r>
          </a:p>
          <a:p>
            <a:pPr lvl="1">
              <a:buBlip>
                <a:blip r:embed="rId3"/>
              </a:buBlip>
            </a:pPr>
            <a:r>
              <a:rPr lang="fr-FR" dirty="0">
                <a:latin typeface="DM Sans"/>
                <a:cs typeface="Arial"/>
              </a:rPr>
              <a:t>Aujourd’hui</a:t>
            </a:r>
          </a:p>
          <a:p>
            <a:pPr marL="457200" lvl="1" indent="0">
              <a:buNone/>
            </a:pPr>
            <a:endParaRPr lang="fr-FR" dirty="0">
              <a:latin typeface="DM Sans"/>
              <a:cs typeface="Arial"/>
            </a:endParaRPr>
          </a:p>
          <a:p>
            <a:pPr lvl="1">
              <a:buBlip>
                <a:blip r:embed="rId3"/>
              </a:buBlip>
            </a:pPr>
            <a:r>
              <a:rPr lang="fr-FR" dirty="0">
                <a:latin typeface="DM Sans"/>
                <a:cs typeface="Arial"/>
              </a:rPr>
              <a:t>50 participants en moyenne</a:t>
            </a:r>
          </a:p>
          <a:p>
            <a:pPr marL="457200" lvl="1" indent="0">
              <a:buNone/>
            </a:pPr>
            <a:endParaRPr lang="fr-FR" dirty="0">
              <a:latin typeface="DM Sans" pitchFamily="2" charset="0"/>
              <a:cs typeface="Arial" panose="020B0604020202020204" pitchFamily="34" charset="0"/>
            </a:endParaRPr>
          </a:p>
        </p:txBody>
      </p:sp>
      <p:sp>
        <p:nvSpPr>
          <p:cNvPr id="3" name="Titre 1">
            <a:extLst>
              <a:ext uri="{FF2B5EF4-FFF2-40B4-BE49-F238E27FC236}">
                <a16:creationId xmlns:a16="http://schemas.microsoft.com/office/drawing/2014/main" id="{A050A17B-6C9E-9304-FD54-F42359676C1B}"/>
              </a:ext>
            </a:extLst>
          </p:cNvPr>
          <p:cNvSpPr txBox="1">
            <a:spLocks/>
          </p:cNvSpPr>
          <p:nvPr/>
        </p:nvSpPr>
        <p:spPr>
          <a:xfrm>
            <a:off x="2253006" y="96927"/>
            <a:ext cx="7748883" cy="1325563"/>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latin typeface="DM Sans" pitchFamily="2" charset="0"/>
                <a:cs typeface="Arial" panose="020B0604020202020204" pitchFamily="34" charset="0"/>
              </a:rPr>
              <a:t>1/ Animation de la filière</a:t>
            </a:r>
          </a:p>
        </p:txBody>
      </p:sp>
      <p:pic>
        <p:nvPicPr>
          <p:cNvPr id="5" name="Image 4">
            <a:extLst>
              <a:ext uri="{FF2B5EF4-FFF2-40B4-BE49-F238E27FC236}">
                <a16:creationId xmlns:a16="http://schemas.microsoft.com/office/drawing/2014/main" id="{E43D19A0-2DC0-9DC3-BE32-98A743FD9C38}"/>
              </a:ext>
            </a:extLst>
          </p:cNvPr>
          <p:cNvPicPr>
            <a:picLocks noChangeAspect="1"/>
          </p:cNvPicPr>
          <p:nvPr/>
        </p:nvPicPr>
        <p:blipFill>
          <a:blip r:embed="rId4">
            <a:lum bright="20000" contrast="20000"/>
          </a:blip>
          <a:srcRect l="5599" t="45255" r="1510" b="-11325"/>
          <a:stretch/>
        </p:blipFill>
        <p:spPr>
          <a:xfrm>
            <a:off x="9240320" y="4513006"/>
            <a:ext cx="2951680" cy="2799234"/>
          </a:xfrm>
          <a:prstGeom prst="rect">
            <a:avLst/>
          </a:prstGeom>
        </p:spPr>
      </p:pic>
      <p:pic>
        <p:nvPicPr>
          <p:cNvPr id="6" name="Image 5" descr="Une image contenant habits, homme, personne, intérieur&#10;&#10;Le contenu généré par l’IA peut être incorrect.">
            <a:extLst>
              <a:ext uri="{FF2B5EF4-FFF2-40B4-BE49-F238E27FC236}">
                <a16:creationId xmlns:a16="http://schemas.microsoft.com/office/drawing/2014/main" id="{4365AB3F-5CEE-55B3-196E-C4910502FD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86130" y="4584905"/>
            <a:ext cx="4041058" cy="2273095"/>
          </a:xfrm>
          <a:prstGeom prst="rect">
            <a:avLst/>
          </a:prstGeom>
        </p:spPr>
      </p:pic>
    </p:spTree>
    <p:extLst>
      <p:ext uri="{BB962C8B-B14F-4D97-AF65-F5344CB8AC3E}">
        <p14:creationId xmlns:p14="http://schemas.microsoft.com/office/powerpoint/2010/main" val="4070917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D5BFBC-724C-42DA-892B-CCF4E32A7362}"/>
              </a:ext>
            </a:extLst>
          </p:cNvPr>
          <p:cNvSpPr>
            <a:spLocks noGrp="1"/>
          </p:cNvSpPr>
          <p:nvPr>
            <p:ph type="title" idx="4294967295"/>
          </p:nvPr>
        </p:nvSpPr>
        <p:spPr>
          <a:xfrm>
            <a:off x="2253006" y="96927"/>
            <a:ext cx="7748883" cy="1325563"/>
          </a:xfrm>
        </p:spPr>
        <p:txBody>
          <a:bodyPr>
            <a:normAutofit/>
          </a:bodyPr>
          <a:lstStyle/>
          <a:p>
            <a:r>
              <a:rPr lang="fr-FR" sz="3600" dirty="0">
                <a:latin typeface="DM Sans" pitchFamily="2" charset="0"/>
                <a:cs typeface="Arial" panose="020B0604020202020204" pitchFamily="34" charset="0"/>
              </a:rPr>
              <a:t>2/ Accompagner les ambassadeurs de la Géothermie de Surface</a:t>
            </a:r>
          </a:p>
        </p:txBody>
      </p:sp>
      <p:sp>
        <p:nvSpPr>
          <p:cNvPr id="3" name="Espace réservé du contenu 2">
            <a:extLst>
              <a:ext uri="{FF2B5EF4-FFF2-40B4-BE49-F238E27FC236}">
                <a16:creationId xmlns:a16="http://schemas.microsoft.com/office/drawing/2014/main" id="{7F18997B-5F0F-437F-957F-4F71A3F94ED2}"/>
              </a:ext>
            </a:extLst>
          </p:cNvPr>
          <p:cNvSpPr>
            <a:spLocks noGrp="1"/>
          </p:cNvSpPr>
          <p:nvPr>
            <p:ph idx="4294967295"/>
          </p:nvPr>
        </p:nvSpPr>
        <p:spPr>
          <a:xfrm>
            <a:off x="2384981" y="1574276"/>
            <a:ext cx="9219464" cy="4920791"/>
          </a:xfrm>
        </p:spPr>
        <p:txBody>
          <a:bodyPr>
            <a:normAutofit lnSpcReduction="10000"/>
          </a:bodyPr>
          <a:lstStyle/>
          <a:p>
            <a:pPr>
              <a:buBlip>
                <a:blip r:embed="rId3"/>
              </a:buBlip>
            </a:pPr>
            <a:r>
              <a:rPr lang="fr-FR" dirty="0">
                <a:latin typeface="DM Sans" pitchFamily="2" charset="0"/>
                <a:cs typeface="Arial" panose="020B0604020202020204" pitchFamily="34" charset="0"/>
              </a:rPr>
              <a:t>Formations : près de 300 personnes formées</a:t>
            </a:r>
          </a:p>
          <a:p>
            <a:pPr lvl="1">
              <a:buBlip>
                <a:blip r:embed="rId3"/>
              </a:buBlip>
            </a:pPr>
            <a:r>
              <a:rPr lang="fr-FR" dirty="0">
                <a:latin typeface="DM Sans" pitchFamily="2" charset="0"/>
                <a:cs typeface="Arial" panose="020B0604020202020204" pitchFamily="34" charset="0"/>
              </a:rPr>
              <a:t>Note d’opportunité : 3 sessions, 44 participants</a:t>
            </a:r>
          </a:p>
          <a:p>
            <a:pPr lvl="1">
              <a:buBlip>
                <a:blip r:embed="rId3"/>
              </a:buBlip>
            </a:pPr>
            <a:r>
              <a:rPr lang="fr-FR" dirty="0" err="1">
                <a:latin typeface="DM Sans" pitchFamily="2" charset="0"/>
                <a:cs typeface="Arial" panose="020B0604020202020204" pitchFamily="34" charset="0"/>
              </a:rPr>
              <a:t>Cartodim</a:t>
            </a:r>
            <a:r>
              <a:rPr lang="fr-FR" dirty="0">
                <a:latin typeface="DM Sans" pitchFamily="2" charset="0"/>
                <a:cs typeface="Arial" panose="020B0604020202020204" pitchFamily="34" charset="0"/>
              </a:rPr>
              <a:t> : 6 sessions, 45 participants</a:t>
            </a:r>
          </a:p>
          <a:p>
            <a:pPr lvl="1">
              <a:buBlip>
                <a:blip r:embed="rId3"/>
              </a:buBlip>
            </a:pPr>
            <a:r>
              <a:rPr lang="fr-FR" dirty="0">
                <a:latin typeface="DM Sans" pitchFamily="2" charset="0"/>
                <a:cs typeface="Arial" panose="020B0604020202020204" pitchFamily="34" charset="0"/>
              </a:rPr>
              <a:t>Thermo-frigo-pompe, 2 sessions, 200 participants</a:t>
            </a:r>
          </a:p>
          <a:p>
            <a:pPr lvl="1">
              <a:buBlip>
                <a:blip r:embed="rId3"/>
              </a:buBlip>
            </a:pPr>
            <a:endParaRPr lang="fr-FR" dirty="0">
              <a:latin typeface="DM Sans" pitchFamily="2" charset="0"/>
              <a:cs typeface="Arial" panose="020B0604020202020204" pitchFamily="34" charset="0"/>
            </a:endParaRPr>
          </a:p>
          <a:p>
            <a:pPr>
              <a:buBlip>
                <a:blip r:embed="rId3"/>
              </a:buBlip>
            </a:pPr>
            <a:r>
              <a:rPr lang="fr-FR" dirty="0">
                <a:latin typeface="DM Sans" pitchFamily="2" charset="0"/>
                <a:cs typeface="Arial" panose="020B0604020202020204" pitchFamily="34" charset="0"/>
              </a:rPr>
              <a:t>Interventions / rencontres d’acteurs : </a:t>
            </a:r>
          </a:p>
          <a:p>
            <a:pPr lvl="1">
              <a:buBlip>
                <a:blip r:embed="rId3"/>
              </a:buBlip>
            </a:pPr>
            <a:r>
              <a:rPr lang="fr-FR" dirty="0">
                <a:latin typeface="DM Sans" pitchFamily="2" charset="0"/>
                <a:cs typeface="Arial" panose="020B0604020202020204" pitchFamily="34" charset="0"/>
              </a:rPr>
              <a:t>Salon des maires (Allier, Rhône)</a:t>
            </a:r>
          </a:p>
          <a:p>
            <a:pPr lvl="1">
              <a:buBlip>
                <a:blip r:embed="rId3"/>
              </a:buBlip>
            </a:pPr>
            <a:r>
              <a:rPr lang="fr-FR" dirty="0">
                <a:latin typeface="DM Sans" pitchFamily="2" charset="0"/>
                <a:cs typeface="Arial" panose="020B0604020202020204" pitchFamily="34" charset="0"/>
              </a:rPr>
              <a:t>Journées chaleur renouvelable</a:t>
            </a:r>
          </a:p>
          <a:p>
            <a:pPr lvl="1">
              <a:buBlip>
                <a:blip r:embed="rId3"/>
              </a:buBlip>
            </a:pPr>
            <a:r>
              <a:rPr lang="fr-FR" dirty="0">
                <a:latin typeface="DM Sans" pitchFamily="2" charset="0"/>
                <a:cs typeface="Arial" panose="020B0604020202020204" pitchFamily="34" charset="0"/>
              </a:rPr>
              <a:t>Journée CCR</a:t>
            </a:r>
          </a:p>
          <a:p>
            <a:pPr lvl="1">
              <a:buBlip>
                <a:blip r:embed="rId3"/>
              </a:buBlip>
            </a:pPr>
            <a:r>
              <a:rPr lang="fr-FR" dirty="0">
                <a:latin typeface="DM Sans" pitchFamily="2" charset="0"/>
                <a:cs typeface="Arial" panose="020B0604020202020204" pitchFamily="34" charset="0"/>
              </a:rPr>
              <a:t>Evénements collectivités/fournisseurs</a:t>
            </a:r>
          </a:p>
          <a:p>
            <a:pPr lvl="1">
              <a:buBlip>
                <a:blip r:embed="rId3"/>
              </a:buBlip>
            </a:pPr>
            <a:r>
              <a:rPr lang="fr-FR" dirty="0">
                <a:latin typeface="DM Sans" pitchFamily="2" charset="0"/>
                <a:cs typeface="Arial" panose="020B0604020202020204" pitchFamily="34" charset="0"/>
              </a:rPr>
              <a:t>Journée REX</a:t>
            </a:r>
          </a:p>
          <a:p>
            <a:pPr lvl="1">
              <a:buBlip>
                <a:blip r:embed="rId3"/>
              </a:buBlip>
            </a:pPr>
            <a:endParaRPr lang="fr-FR" dirty="0">
              <a:latin typeface="DM Sans" pitchFamily="2" charset="0"/>
              <a:cs typeface="Arial" panose="020B0604020202020204" pitchFamily="34" charset="0"/>
            </a:endParaRPr>
          </a:p>
          <a:p>
            <a:pPr lvl="1">
              <a:buBlip>
                <a:blip r:embed="rId3"/>
              </a:buBlip>
            </a:pPr>
            <a:r>
              <a:rPr lang="fr-FR" dirty="0">
                <a:latin typeface="DM Sans" pitchFamily="2" charset="0"/>
                <a:cs typeface="Arial" panose="020B0604020202020204" pitchFamily="34" charset="0"/>
              </a:rPr>
              <a:t>600 personnes touchées</a:t>
            </a:r>
          </a:p>
          <a:p>
            <a:pPr lvl="1">
              <a:buBlip>
                <a:blip r:embed="rId3"/>
              </a:buBlip>
            </a:pPr>
            <a:endParaRPr lang="fr-FR" dirty="0">
              <a:latin typeface="DM Sans" pitchFamily="2" charset="0"/>
            </a:endParaRPr>
          </a:p>
          <a:p>
            <a:endParaRPr lang="fr-FR" dirty="0">
              <a:latin typeface="Arial" panose="020B0604020202020204" pitchFamily="34" charset="0"/>
              <a:cs typeface="Arial" panose="020B0604020202020204" pitchFamily="34" charset="0"/>
            </a:endParaRPr>
          </a:p>
        </p:txBody>
      </p:sp>
      <p:pic>
        <p:nvPicPr>
          <p:cNvPr id="6" name="Image 5" descr="Une image contenant texte, habits, personne, homme&#10;&#10;Description générée automatiquement">
            <a:extLst>
              <a:ext uri="{FF2B5EF4-FFF2-40B4-BE49-F238E27FC236}">
                <a16:creationId xmlns:a16="http://schemas.microsoft.com/office/drawing/2014/main" id="{749237DF-1AF8-DA69-BEB0-777EF594EA08}"/>
              </a:ext>
            </a:extLst>
          </p:cNvPr>
          <p:cNvPicPr>
            <a:picLocks noChangeAspect="1"/>
          </p:cNvPicPr>
          <p:nvPr/>
        </p:nvPicPr>
        <p:blipFill>
          <a:blip r:embed="rId4"/>
          <a:stretch>
            <a:fillRect/>
          </a:stretch>
        </p:blipFill>
        <p:spPr>
          <a:xfrm>
            <a:off x="8667947" y="4118033"/>
            <a:ext cx="3524053" cy="2643040"/>
          </a:xfrm>
          <a:prstGeom prst="rect">
            <a:avLst/>
          </a:prstGeom>
        </p:spPr>
      </p:pic>
    </p:spTree>
    <p:extLst>
      <p:ext uri="{BB962C8B-B14F-4D97-AF65-F5344CB8AC3E}">
        <p14:creationId xmlns:p14="http://schemas.microsoft.com/office/powerpoint/2010/main" val="1819920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36760C-F563-4821-9BBF-01B71039D440}"/>
              </a:ext>
            </a:extLst>
          </p:cNvPr>
          <p:cNvSpPr>
            <a:spLocks noGrp="1"/>
          </p:cNvSpPr>
          <p:nvPr>
            <p:ph type="title" idx="4294967295"/>
          </p:nvPr>
        </p:nvSpPr>
        <p:spPr>
          <a:xfrm>
            <a:off x="1978107" y="201113"/>
            <a:ext cx="9139237" cy="1325563"/>
          </a:xfrm>
        </p:spPr>
        <p:txBody>
          <a:bodyPr>
            <a:normAutofit/>
          </a:bodyPr>
          <a:lstStyle/>
          <a:p>
            <a:r>
              <a:rPr lang="fr-FR" sz="3600" dirty="0">
                <a:latin typeface="DM Sans" pitchFamily="2" charset="0"/>
                <a:cs typeface="Arial" panose="020B0604020202020204" pitchFamily="34" charset="0"/>
              </a:rPr>
              <a:t>3/ Visites de sites / chantiers</a:t>
            </a:r>
          </a:p>
        </p:txBody>
      </p:sp>
      <p:sp>
        <p:nvSpPr>
          <p:cNvPr id="3" name="Espace réservé du contenu 2">
            <a:extLst>
              <a:ext uri="{FF2B5EF4-FFF2-40B4-BE49-F238E27FC236}">
                <a16:creationId xmlns:a16="http://schemas.microsoft.com/office/drawing/2014/main" id="{8A1BC33D-0BC1-4758-9754-C44C2AC965E9}"/>
              </a:ext>
            </a:extLst>
          </p:cNvPr>
          <p:cNvSpPr>
            <a:spLocks noGrp="1"/>
          </p:cNvSpPr>
          <p:nvPr>
            <p:ph idx="4294967295"/>
          </p:nvPr>
        </p:nvSpPr>
        <p:spPr>
          <a:xfrm>
            <a:off x="2113225" y="1312862"/>
            <a:ext cx="10078775" cy="5427303"/>
          </a:xfrm>
        </p:spPr>
        <p:txBody>
          <a:bodyPr>
            <a:normAutofit/>
          </a:bodyPr>
          <a:lstStyle/>
          <a:p>
            <a:pPr marL="457200" lvl="1" indent="0">
              <a:buNone/>
            </a:pPr>
            <a:endParaRPr lang="fr-FR" sz="2500" dirty="0">
              <a:latin typeface="DM Sans" pitchFamily="2" charset="0"/>
              <a:cs typeface="Arial" panose="020B0604020202020204" pitchFamily="34" charset="0"/>
            </a:endParaRPr>
          </a:p>
          <a:p>
            <a:pPr marL="0" indent="0">
              <a:buNone/>
            </a:pPr>
            <a:endParaRPr lang="fr-FR" sz="2400" dirty="0">
              <a:latin typeface="DM Sans" pitchFamily="2" charset="0"/>
              <a:cs typeface="Arial" panose="020B0604020202020204" pitchFamily="34" charset="0"/>
            </a:endParaRPr>
          </a:p>
          <a:p>
            <a:pPr marL="0" indent="0">
              <a:buNone/>
            </a:pPr>
            <a:endParaRPr lang="fr-FR" sz="2000" dirty="0">
              <a:latin typeface="DM Sans" pitchFamily="2" charset="0"/>
              <a:cs typeface="Arial" panose="020B0604020202020204" pitchFamily="34" charset="0"/>
            </a:endParaRPr>
          </a:p>
          <a:p>
            <a:pPr lvl="1">
              <a:buBlip>
                <a:blip r:embed="rId3"/>
              </a:buBlip>
            </a:pPr>
            <a:endParaRPr lang="fr-FR" sz="2000" dirty="0">
              <a:latin typeface="DM Sans" pitchFamily="2" charset="0"/>
              <a:cs typeface="Arial" panose="020B0604020202020204" pitchFamily="34" charset="0"/>
            </a:endParaRPr>
          </a:p>
          <a:p>
            <a:pPr>
              <a:buBlip>
                <a:blip r:embed="rId3"/>
              </a:buBlip>
            </a:pPr>
            <a:endParaRPr lang="fr-FR" sz="2400" dirty="0">
              <a:latin typeface="DM Sans" pitchFamily="2" charset="0"/>
              <a:cs typeface="Arial" panose="020B0604020202020204" pitchFamily="34" charset="0"/>
            </a:endParaRPr>
          </a:p>
          <a:p>
            <a:pPr>
              <a:buBlip>
                <a:blip r:embed="rId3"/>
              </a:buBlip>
            </a:pPr>
            <a:endParaRPr lang="fr-FR" sz="2000" dirty="0">
              <a:latin typeface="DM Sans" pitchFamily="2" charset="0"/>
              <a:cs typeface="Arial" panose="020B0604020202020204" pitchFamily="34" charset="0"/>
            </a:endParaRPr>
          </a:p>
          <a:p>
            <a:pPr marL="0" indent="0">
              <a:buNone/>
            </a:pPr>
            <a:endParaRPr lang="fr-FR" sz="2400" dirty="0">
              <a:latin typeface="Arial" panose="020B0604020202020204" pitchFamily="34" charset="0"/>
              <a:cs typeface="Arial" panose="020B0604020202020204" pitchFamily="34" charset="0"/>
            </a:endParaRPr>
          </a:p>
        </p:txBody>
      </p:sp>
      <p:pic>
        <p:nvPicPr>
          <p:cNvPr id="5" name="Image 4" descr="Une image contenant nuage, plein air, ciel, habits&#10;&#10;Le contenu généré par l’IA peut être incorrect.">
            <a:extLst>
              <a:ext uri="{FF2B5EF4-FFF2-40B4-BE49-F238E27FC236}">
                <a16:creationId xmlns:a16="http://schemas.microsoft.com/office/drawing/2014/main" id="{F8D23FC0-5FE9-3D2A-CF7A-910D4B769002}"/>
              </a:ext>
            </a:extLst>
          </p:cNvPr>
          <p:cNvPicPr>
            <a:picLocks noChangeAspect="1"/>
          </p:cNvPicPr>
          <p:nvPr/>
        </p:nvPicPr>
        <p:blipFill>
          <a:blip r:embed="rId4"/>
          <a:stretch>
            <a:fillRect/>
          </a:stretch>
        </p:blipFill>
        <p:spPr>
          <a:xfrm rot="5400000">
            <a:off x="1796619" y="1203966"/>
            <a:ext cx="2541639" cy="1908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descr="Une image contenant ciel, bâtiment, plein air, grue&#10;&#10;Le contenu généré par l’IA peut être incorrect.">
            <a:extLst>
              <a:ext uri="{FF2B5EF4-FFF2-40B4-BE49-F238E27FC236}">
                <a16:creationId xmlns:a16="http://schemas.microsoft.com/office/drawing/2014/main" id="{D4381397-1B87-E225-3ACE-7650F27C058A}"/>
              </a:ext>
            </a:extLst>
          </p:cNvPr>
          <p:cNvPicPr>
            <a:picLocks noChangeAspect="1"/>
          </p:cNvPicPr>
          <p:nvPr/>
        </p:nvPicPr>
        <p:blipFill>
          <a:blip r:embed="rId5"/>
          <a:srcRect t="10318" b="13558"/>
          <a:stretch/>
        </p:blipFill>
        <p:spPr>
          <a:xfrm>
            <a:off x="4021653" y="887361"/>
            <a:ext cx="1878107" cy="2541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descr="Une image contenant machine, Pièce auto, ingénierie, intérieur&#10;&#10;Le contenu généré par l’IA peut être incorrect.">
            <a:extLst>
              <a:ext uri="{FF2B5EF4-FFF2-40B4-BE49-F238E27FC236}">
                <a16:creationId xmlns:a16="http://schemas.microsoft.com/office/drawing/2014/main" id="{ADC1A4EE-E88F-9E26-46FA-2657B0516233}"/>
              </a:ext>
            </a:extLst>
          </p:cNvPr>
          <p:cNvPicPr>
            <a:picLocks noChangeAspect="1"/>
          </p:cNvPicPr>
          <p:nvPr/>
        </p:nvPicPr>
        <p:blipFill>
          <a:blip r:embed="rId6"/>
          <a:srcRect b="19959"/>
          <a:stretch/>
        </p:blipFill>
        <p:spPr>
          <a:xfrm>
            <a:off x="5834659" y="894717"/>
            <a:ext cx="1782595" cy="25342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 11" descr="Une image contenant mur, intérieur, évier, tuyau&#10;&#10;Le contenu généré par l’IA peut être incorrect.">
            <a:extLst>
              <a:ext uri="{FF2B5EF4-FFF2-40B4-BE49-F238E27FC236}">
                <a16:creationId xmlns:a16="http://schemas.microsoft.com/office/drawing/2014/main" id="{1B6102E9-B4B4-D962-60AF-53412966CD43}"/>
              </a:ext>
            </a:extLst>
          </p:cNvPr>
          <p:cNvPicPr>
            <a:picLocks noChangeAspect="1"/>
          </p:cNvPicPr>
          <p:nvPr/>
        </p:nvPicPr>
        <p:blipFill>
          <a:blip r:embed="rId7"/>
          <a:srcRect r="11846"/>
          <a:stretch/>
        </p:blipFill>
        <p:spPr>
          <a:xfrm rot="5400000">
            <a:off x="7162601" y="1371199"/>
            <a:ext cx="2512451" cy="1603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 13" descr="Une image contenant plein air, plante, terrain de jeux, sol&#10;&#10;Le contenu généré par l’IA peut être incorrect.">
            <a:extLst>
              <a:ext uri="{FF2B5EF4-FFF2-40B4-BE49-F238E27FC236}">
                <a16:creationId xmlns:a16="http://schemas.microsoft.com/office/drawing/2014/main" id="{229CC897-931A-84EB-4EAB-57493FE76D76}"/>
              </a:ext>
            </a:extLst>
          </p:cNvPr>
          <p:cNvPicPr>
            <a:picLocks noChangeAspect="1"/>
          </p:cNvPicPr>
          <p:nvPr/>
        </p:nvPicPr>
        <p:blipFill>
          <a:blip r:embed="rId8"/>
          <a:srcRect t="14261"/>
          <a:stretch/>
        </p:blipFill>
        <p:spPr>
          <a:xfrm rot="10800000">
            <a:off x="9220403" y="894717"/>
            <a:ext cx="1667472" cy="2541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 15" descr="Une image contenant habits, personne, veste, homme&#10;&#10;Le contenu généré par l’IA peut être incorrect.">
            <a:extLst>
              <a:ext uri="{FF2B5EF4-FFF2-40B4-BE49-F238E27FC236}">
                <a16:creationId xmlns:a16="http://schemas.microsoft.com/office/drawing/2014/main" id="{276E3726-8BC0-C42D-9B63-8B9F176349B8}"/>
              </a:ext>
            </a:extLst>
          </p:cNvPr>
          <p:cNvPicPr>
            <a:picLocks noChangeAspect="1"/>
          </p:cNvPicPr>
          <p:nvPr/>
        </p:nvPicPr>
        <p:blipFill>
          <a:blip r:embed="rId9"/>
          <a:stretch>
            <a:fillRect/>
          </a:stretch>
        </p:blipFill>
        <p:spPr>
          <a:xfrm>
            <a:off x="2113225" y="3429000"/>
            <a:ext cx="3050183" cy="1715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 17" descr="Une image contenant habits, plein air, personne, homme&#10;&#10;Le contenu généré par l’IA peut être incorrect.">
            <a:extLst>
              <a:ext uri="{FF2B5EF4-FFF2-40B4-BE49-F238E27FC236}">
                <a16:creationId xmlns:a16="http://schemas.microsoft.com/office/drawing/2014/main" id="{0F351FB6-C91B-3967-BB41-CDAB4895BAF4}"/>
              </a:ext>
            </a:extLst>
          </p:cNvPr>
          <p:cNvPicPr>
            <a:picLocks noChangeAspect="1"/>
          </p:cNvPicPr>
          <p:nvPr/>
        </p:nvPicPr>
        <p:blipFill>
          <a:blip r:embed="rId10"/>
          <a:stretch>
            <a:fillRect/>
          </a:stretch>
        </p:blipFill>
        <p:spPr>
          <a:xfrm>
            <a:off x="5163408" y="3429000"/>
            <a:ext cx="3050183" cy="17172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 19" descr="Une image contenant habits, personne, plein air, Casque&#10;&#10;Le contenu généré par l’IA peut être incorrect.">
            <a:extLst>
              <a:ext uri="{FF2B5EF4-FFF2-40B4-BE49-F238E27FC236}">
                <a16:creationId xmlns:a16="http://schemas.microsoft.com/office/drawing/2014/main" id="{9EBF7F72-912C-2348-64AD-FBC031E2837D}"/>
              </a:ext>
            </a:extLst>
          </p:cNvPr>
          <p:cNvPicPr>
            <a:picLocks noChangeAspect="1"/>
          </p:cNvPicPr>
          <p:nvPr/>
        </p:nvPicPr>
        <p:blipFill>
          <a:blip r:embed="rId11"/>
          <a:stretch>
            <a:fillRect/>
          </a:stretch>
        </p:blipFill>
        <p:spPr>
          <a:xfrm>
            <a:off x="7818227" y="3413933"/>
            <a:ext cx="3074237" cy="1730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ZoneTexte 20">
            <a:extLst>
              <a:ext uri="{FF2B5EF4-FFF2-40B4-BE49-F238E27FC236}">
                <a16:creationId xmlns:a16="http://schemas.microsoft.com/office/drawing/2014/main" id="{0820EC00-8B49-3ED8-8EDE-2C2513768DCE}"/>
              </a:ext>
            </a:extLst>
          </p:cNvPr>
          <p:cNvSpPr txBox="1"/>
          <p:nvPr/>
        </p:nvSpPr>
        <p:spPr>
          <a:xfrm>
            <a:off x="2440610" y="5541041"/>
            <a:ext cx="9287671" cy="646331"/>
          </a:xfrm>
          <a:prstGeom prst="rect">
            <a:avLst/>
          </a:prstGeom>
          <a:noFill/>
        </p:spPr>
        <p:txBody>
          <a:bodyPr wrap="none" rtlCol="0">
            <a:spAutoFit/>
          </a:bodyPr>
          <a:lstStyle/>
          <a:p>
            <a:r>
              <a:rPr lang="fr-FR" dirty="0"/>
              <a:t>Ferney Voltaire, </a:t>
            </a:r>
            <a:r>
              <a:rPr lang="fr-FR" dirty="0" err="1"/>
              <a:t>Alp’Arc</a:t>
            </a:r>
            <a:r>
              <a:rPr lang="fr-FR" dirty="0"/>
              <a:t>, Pré Billy, </a:t>
            </a:r>
            <a:r>
              <a:rPr lang="fr-FR" dirty="0" err="1"/>
              <a:t>Weishaupt</a:t>
            </a:r>
            <a:r>
              <a:rPr lang="fr-FR" dirty="0"/>
              <a:t>, </a:t>
            </a:r>
            <a:r>
              <a:rPr lang="fr-FR" dirty="0" err="1"/>
              <a:t>Trésums</a:t>
            </a:r>
            <a:r>
              <a:rPr lang="fr-FR" dirty="0"/>
              <a:t>, Ginkgo, chantier </a:t>
            </a:r>
            <a:r>
              <a:rPr lang="fr-FR" dirty="0" err="1"/>
              <a:t>Foralpes</a:t>
            </a:r>
            <a:r>
              <a:rPr lang="fr-FR" dirty="0"/>
              <a:t>, </a:t>
            </a:r>
            <a:r>
              <a:rPr lang="fr-FR" dirty="0" err="1"/>
              <a:t>Cythelia</a:t>
            </a:r>
            <a:r>
              <a:rPr lang="fr-FR" dirty="0"/>
              <a:t>, </a:t>
            </a:r>
          </a:p>
          <a:p>
            <a:r>
              <a:rPr lang="fr-FR" dirty="0"/>
              <a:t>Château de la Chaize, Hôtel Dieu, Groupama Stadium, Hôtel Grand Mess, Musée des beaux arts… </a:t>
            </a:r>
          </a:p>
        </p:txBody>
      </p:sp>
    </p:spTree>
    <p:extLst>
      <p:ext uri="{BB962C8B-B14F-4D97-AF65-F5344CB8AC3E}">
        <p14:creationId xmlns:p14="http://schemas.microsoft.com/office/powerpoint/2010/main" val="3196981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D23807-F34E-331E-0493-E085BB729284}"/>
              </a:ext>
            </a:extLst>
          </p:cNvPr>
          <p:cNvSpPr>
            <a:spLocks noGrp="1"/>
          </p:cNvSpPr>
          <p:nvPr>
            <p:ph type="title" idx="4294967295"/>
          </p:nvPr>
        </p:nvSpPr>
        <p:spPr>
          <a:xfrm>
            <a:off x="2198688" y="101600"/>
            <a:ext cx="8084482" cy="1325563"/>
          </a:xfrm>
        </p:spPr>
        <p:txBody>
          <a:bodyPr/>
          <a:lstStyle/>
          <a:p>
            <a:r>
              <a:rPr lang="fr-FR" dirty="0">
                <a:latin typeface="DM Sans" pitchFamily="2" charset="0"/>
              </a:rPr>
              <a:t>4/ Communication</a:t>
            </a:r>
          </a:p>
        </p:txBody>
      </p:sp>
      <p:sp>
        <p:nvSpPr>
          <p:cNvPr id="3" name="Espace réservé du contenu 2">
            <a:extLst>
              <a:ext uri="{FF2B5EF4-FFF2-40B4-BE49-F238E27FC236}">
                <a16:creationId xmlns:a16="http://schemas.microsoft.com/office/drawing/2014/main" id="{A1AB58EC-064A-0589-51A7-40BCE52DED15}"/>
              </a:ext>
            </a:extLst>
          </p:cNvPr>
          <p:cNvSpPr>
            <a:spLocks noGrp="1"/>
          </p:cNvSpPr>
          <p:nvPr>
            <p:ph idx="4294967295"/>
          </p:nvPr>
        </p:nvSpPr>
        <p:spPr>
          <a:xfrm>
            <a:off x="2087251" y="1002635"/>
            <a:ext cx="8017497" cy="4430712"/>
          </a:xfrm>
        </p:spPr>
        <p:txBody>
          <a:bodyPr/>
          <a:lstStyle/>
          <a:p>
            <a:endParaRPr lang="fr-FR" dirty="0"/>
          </a:p>
          <a:p>
            <a:endParaRPr lang="fr-FR" sz="1800" kern="0" dirty="0">
              <a:latin typeface="DM Sans" pitchFamily="2" charset="0"/>
              <a:ea typeface="Calibri" panose="020F0502020204030204" pitchFamily="34" charset="0"/>
              <a:cs typeface="Times New Roman" panose="02020603050405020304" pitchFamily="18" charset="0"/>
            </a:endParaRPr>
          </a:p>
          <a:p>
            <a:endParaRPr lang="fr-FR" dirty="0"/>
          </a:p>
        </p:txBody>
      </p:sp>
      <p:pic>
        <p:nvPicPr>
          <p:cNvPr id="5" name="Image 4">
            <a:extLst>
              <a:ext uri="{FF2B5EF4-FFF2-40B4-BE49-F238E27FC236}">
                <a16:creationId xmlns:a16="http://schemas.microsoft.com/office/drawing/2014/main" id="{D8CCDE45-71F0-9EBE-3B91-8EB2F10C94A8}"/>
              </a:ext>
            </a:extLst>
          </p:cNvPr>
          <p:cNvPicPr>
            <a:picLocks noChangeAspect="1"/>
          </p:cNvPicPr>
          <p:nvPr/>
        </p:nvPicPr>
        <p:blipFill rotWithShape="1">
          <a:blip r:embed="rId2"/>
          <a:srcRect l="48313" t="5635" b="7528"/>
          <a:stretch/>
        </p:blipFill>
        <p:spPr>
          <a:xfrm>
            <a:off x="7552997" y="1002635"/>
            <a:ext cx="4302031" cy="4065537"/>
          </a:xfrm>
          <a:prstGeom prst="rect">
            <a:avLst/>
          </a:prstGeom>
        </p:spPr>
      </p:pic>
      <p:sp>
        <p:nvSpPr>
          <p:cNvPr id="4" name="Espace réservé du contenu 2">
            <a:extLst>
              <a:ext uri="{FF2B5EF4-FFF2-40B4-BE49-F238E27FC236}">
                <a16:creationId xmlns:a16="http://schemas.microsoft.com/office/drawing/2014/main" id="{50540C38-B095-CF33-A370-D8E6122C675D}"/>
              </a:ext>
            </a:extLst>
          </p:cNvPr>
          <p:cNvSpPr txBox="1">
            <a:spLocks/>
          </p:cNvSpPr>
          <p:nvPr/>
        </p:nvSpPr>
        <p:spPr>
          <a:xfrm>
            <a:off x="1979628" y="1073856"/>
            <a:ext cx="10212372" cy="5335570"/>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Blip>
                <a:blip r:embed="rId3"/>
              </a:buBlip>
            </a:pPr>
            <a:r>
              <a:rPr lang="fr-FR" sz="6400" dirty="0">
                <a:latin typeface="DM Sans" pitchFamily="2" charset="0"/>
                <a:cs typeface="Arial" panose="020B0604020202020204" pitchFamily="34" charset="0"/>
              </a:rPr>
              <a:t>Site « Centre de ressource »</a:t>
            </a:r>
          </a:p>
          <a:p>
            <a:pPr lvl="1">
              <a:buFont typeface="Arial" panose="020B0604020202020204" pitchFamily="34" charset="0"/>
              <a:buBlip>
                <a:blip r:embed="rId3"/>
              </a:buBlip>
            </a:pPr>
            <a:r>
              <a:rPr lang="fr-FR" sz="5600" dirty="0">
                <a:latin typeface="DM Sans" pitchFamily="2" charset="0"/>
                <a:cs typeface="Arial" panose="020B0604020202020204" pitchFamily="34" charset="0"/>
              </a:rPr>
              <a:t>1055 visites en 18 mois</a:t>
            </a:r>
          </a:p>
          <a:p>
            <a:pPr lvl="1">
              <a:buFont typeface="Arial" panose="020B0604020202020204" pitchFamily="34" charset="0"/>
              <a:buBlip>
                <a:blip r:embed="rId3"/>
              </a:buBlip>
            </a:pPr>
            <a:r>
              <a:rPr lang="fr-FR" sz="5600" dirty="0">
                <a:latin typeface="DM Sans" pitchFamily="2" charset="0"/>
                <a:cs typeface="Arial" panose="020B0604020202020204" pitchFamily="34" charset="0"/>
              </a:rPr>
              <a:t>2795 pages vues soit près de 3 page/visite</a:t>
            </a:r>
          </a:p>
          <a:p>
            <a:pPr lvl="1">
              <a:buFont typeface="Arial" panose="020B0604020202020204" pitchFamily="34" charset="0"/>
              <a:buBlip>
                <a:blip r:embed="rId3"/>
              </a:buBlip>
            </a:pPr>
            <a:r>
              <a:rPr lang="fr-FR" sz="5600" dirty="0">
                <a:latin typeface="DM Sans" pitchFamily="2" charset="0"/>
                <a:cs typeface="Arial" panose="020B0604020202020204" pitchFamily="34" charset="0"/>
              </a:rPr>
              <a:t>155 téléchargements de documents</a:t>
            </a:r>
          </a:p>
          <a:p>
            <a:pPr>
              <a:buBlip>
                <a:blip r:embed="rId3"/>
              </a:buBlip>
            </a:pPr>
            <a:r>
              <a:rPr lang="fr-FR" sz="6400" dirty="0">
                <a:latin typeface="DM Sans" pitchFamily="2" charset="0"/>
                <a:cs typeface="Arial" panose="020B0604020202020204" pitchFamily="34" charset="0"/>
              </a:rPr>
              <a:t>Les rubriques les plus vues :</a:t>
            </a:r>
          </a:p>
          <a:p>
            <a:pPr lvl="1">
              <a:buFont typeface="Arial" panose="020B0604020202020204" pitchFamily="34" charset="0"/>
              <a:buBlip>
                <a:blip r:embed="rId3"/>
              </a:buBlip>
            </a:pPr>
            <a:r>
              <a:rPr lang="fr-FR" sz="5600" dirty="0">
                <a:latin typeface="DM Sans" pitchFamily="2" charset="0"/>
                <a:cs typeface="Arial" panose="020B0604020202020204" pitchFamily="34" charset="0"/>
              </a:rPr>
              <a:t>    Réunions : 619 vues</a:t>
            </a:r>
          </a:p>
          <a:p>
            <a:pPr lvl="1">
              <a:buFont typeface="Arial" panose="020B0604020202020204" pitchFamily="34" charset="0"/>
              <a:buBlip>
                <a:blip r:embed="rId3"/>
              </a:buBlip>
            </a:pPr>
            <a:r>
              <a:rPr lang="fr-FR" sz="5600" dirty="0">
                <a:latin typeface="DM Sans" pitchFamily="2" charset="0"/>
                <a:cs typeface="Arial" panose="020B0604020202020204" pitchFamily="34" charset="0"/>
              </a:rPr>
              <a:t>    La géothermie en région : 391 vues</a:t>
            </a:r>
          </a:p>
          <a:p>
            <a:pPr lvl="1">
              <a:buFont typeface="Arial" panose="020B0604020202020204" pitchFamily="34" charset="0"/>
              <a:buBlip>
                <a:blip r:embed="rId3"/>
              </a:buBlip>
            </a:pPr>
            <a:r>
              <a:rPr lang="fr-FR" sz="5600" dirty="0">
                <a:latin typeface="DM Sans" pitchFamily="2" charset="0"/>
                <a:cs typeface="Arial" panose="020B0604020202020204" pitchFamily="34" charset="0"/>
              </a:rPr>
              <a:t>    Monter son projet : 206 vues </a:t>
            </a:r>
          </a:p>
          <a:p>
            <a:pPr lvl="1">
              <a:buFont typeface="Arial" panose="020B0604020202020204" pitchFamily="34" charset="0"/>
              <a:buBlip>
                <a:blip r:embed="rId3"/>
              </a:buBlip>
            </a:pPr>
            <a:endParaRPr lang="fr-FR" sz="5600" dirty="0">
              <a:latin typeface="DM Sans" pitchFamily="2" charset="0"/>
              <a:cs typeface="Arial" panose="020B0604020202020204" pitchFamily="34" charset="0"/>
            </a:endParaRPr>
          </a:p>
          <a:p>
            <a:pPr>
              <a:buBlip>
                <a:blip r:embed="rId3"/>
              </a:buBlip>
            </a:pPr>
            <a:r>
              <a:rPr lang="fr-FR" sz="6400" dirty="0">
                <a:latin typeface="DM Sans" pitchFamily="2" charset="0"/>
                <a:cs typeface="Arial" panose="020B0604020202020204" pitchFamily="34" charset="0"/>
              </a:rPr>
              <a:t>Les pages les plus vues</a:t>
            </a:r>
          </a:p>
          <a:p>
            <a:pPr lvl="1">
              <a:buFont typeface="Arial" panose="020B0604020202020204" pitchFamily="34" charset="0"/>
              <a:buBlip>
                <a:blip r:embed="rId3"/>
              </a:buBlip>
            </a:pPr>
            <a:endParaRPr lang="fr-FR" sz="5600" dirty="0">
              <a:latin typeface="DM Sans" pitchFamily="2" charset="0"/>
              <a:cs typeface="Arial" panose="020B0604020202020204" pitchFamily="34" charset="0"/>
            </a:endParaRPr>
          </a:p>
          <a:p>
            <a:pPr lvl="1">
              <a:buFont typeface="Arial" panose="020B0604020202020204" pitchFamily="34" charset="0"/>
              <a:buBlip>
                <a:blip r:embed="rId3"/>
              </a:buBlip>
            </a:pPr>
            <a:r>
              <a:rPr lang="fr-FR" sz="5600" dirty="0">
                <a:latin typeface="DM Sans" pitchFamily="2" charset="0"/>
                <a:cs typeface="Arial" panose="020B0604020202020204" pitchFamily="34" charset="0"/>
              </a:rPr>
              <a:t>    Réunion : Comité régional géothermie : 574 vues</a:t>
            </a:r>
          </a:p>
          <a:p>
            <a:pPr lvl="1">
              <a:buFont typeface="Arial" panose="020B0604020202020204" pitchFamily="34" charset="0"/>
              <a:buBlip>
                <a:blip r:embed="rId3"/>
              </a:buBlip>
            </a:pPr>
            <a:r>
              <a:rPr lang="fr-FR" sz="5600" dirty="0">
                <a:latin typeface="DM Sans" pitchFamily="2" charset="0"/>
                <a:cs typeface="Arial" panose="020B0604020202020204" pitchFamily="34" charset="0"/>
              </a:rPr>
              <a:t>    Annuaire des acteurs régionaux : 241 vues</a:t>
            </a:r>
          </a:p>
          <a:p>
            <a:pPr lvl="1">
              <a:buFont typeface="Arial" panose="020B0604020202020204" pitchFamily="34" charset="0"/>
              <a:buBlip>
                <a:blip r:embed="rId3"/>
              </a:buBlip>
            </a:pPr>
            <a:r>
              <a:rPr lang="fr-FR" sz="5600" dirty="0">
                <a:latin typeface="DM Sans" pitchFamily="2" charset="0"/>
                <a:cs typeface="Arial" panose="020B0604020202020204" pitchFamily="34" charset="0"/>
              </a:rPr>
              <a:t>    Filière géothermie en surface : 105 vues </a:t>
            </a:r>
          </a:p>
          <a:p>
            <a:pPr marL="457200" lvl="1" indent="0">
              <a:buNone/>
            </a:pPr>
            <a:endParaRPr lang="fr-FR" sz="5600" dirty="0">
              <a:latin typeface="DM Sans" pitchFamily="2" charset="0"/>
              <a:cs typeface="Arial" panose="020B0604020202020204" pitchFamily="34" charset="0"/>
            </a:endParaRPr>
          </a:p>
          <a:p>
            <a:pPr>
              <a:buFont typeface="Arial" panose="020B0604020202020204" pitchFamily="34" charset="0"/>
              <a:buBlip>
                <a:blip r:embed="rId3"/>
              </a:buBlip>
            </a:pPr>
            <a:r>
              <a:rPr lang="fr-FR" sz="6400" dirty="0">
                <a:latin typeface="DM Sans" pitchFamily="2" charset="0"/>
                <a:cs typeface="Arial" panose="020B0604020202020204" pitchFamily="34" charset="0"/>
              </a:rPr>
              <a:t>Newsletter Chaleur renouvelable</a:t>
            </a:r>
          </a:p>
          <a:p>
            <a:pPr lvl="1">
              <a:buBlip>
                <a:blip r:embed="rId3"/>
              </a:buBlip>
            </a:pPr>
            <a:r>
              <a:rPr lang="fr-FR" sz="5600" dirty="0">
                <a:latin typeface="DM Sans" pitchFamily="2" charset="0"/>
                <a:cs typeface="Arial" panose="020B0604020202020204" pitchFamily="34" charset="0"/>
              </a:rPr>
              <a:t>300 inscrits</a:t>
            </a:r>
          </a:p>
          <a:p>
            <a:pPr lvl="1">
              <a:buBlip>
                <a:blip r:embed="rId3"/>
              </a:buBlip>
            </a:pPr>
            <a:r>
              <a:rPr lang="fr-FR" sz="5600" dirty="0">
                <a:latin typeface="DM Sans" pitchFamily="2" charset="0"/>
                <a:cs typeface="Arial" panose="020B0604020202020204" pitchFamily="34" charset="0"/>
              </a:rPr>
              <a:t>54% de taux d’ouverture</a:t>
            </a:r>
          </a:p>
          <a:p>
            <a:pPr marL="457200" lvl="1" indent="0">
              <a:buNone/>
            </a:pPr>
            <a:endParaRPr lang="fr-FR" sz="6400" dirty="0">
              <a:latin typeface="DM Sans" pitchFamily="2" charset="0"/>
              <a:cs typeface="Arial" panose="020B0604020202020204" pitchFamily="34" charset="0"/>
            </a:endParaRPr>
          </a:p>
          <a:p>
            <a:pPr>
              <a:buBlip>
                <a:blip r:embed="rId3"/>
              </a:buBlip>
            </a:pPr>
            <a:r>
              <a:rPr lang="fr-FR" sz="6400" dirty="0">
                <a:latin typeface="DM Sans" pitchFamily="2" charset="0"/>
                <a:cs typeface="Arial" panose="020B0604020202020204" pitchFamily="34" charset="0"/>
              </a:rPr>
              <a:t>Groupe </a:t>
            </a:r>
            <a:r>
              <a:rPr lang="fr-FR" sz="6400" dirty="0" err="1">
                <a:latin typeface="DM Sans" pitchFamily="2" charset="0"/>
                <a:cs typeface="Arial" panose="020B0604020202020204" pitchFamily="34" charset="0"/>
              </a:rPr>
              <a:t>Linkedin</a:t>
            </a:r>
            <a:r>
              <a:rPr lang="fr-FR" sz="6400" dirty="0">
                <a:latin typeface="DM Sans" pitchFamily="2" charset="0"/>
                <a:cs typeface="Arial" panose="020B0604020202020204" pitchFamily="34" charset="0"/>
              </a:rPr>
              <a:t> : </a:t>
            </a:r>
          </a:p>
          <a:p>
            <a:pPr lvl="1">
              <a:buBlip>
                <a:blip r:embed="rId3"/>
              </a:buBlip>
            </a:pPr>
            <a:r>
              <a:rPr lang="fr-FR" sz="5600" dirty="0">
                <a:latin typeface="DM Sans"/>
                <a:cs typeface="Arial"/>
              </a:rPr>
              <a:t>112 membres dont 82 membres actifs sur 2024</a:t>
            </a:r>
          </a:p>
          <a:p>
            <a:pPr lvl="1">
              <a:buBlip>
                <a:blip r:embed="rId3"/>
              </a:buBlip>
            </a:pPr>
            <a:r>
              <a:rPr lang="fr-FR" sz="5600" dirty="0">
                <a:latin typeface="DM Sans"/>
                <a:cs typeface="Arial"/>
              </a:rPr>
              <a:t>Provenance géographique diversifiée en région (Rhône, Isère, Puy-de-Dôme, Savoie et Haute-Savoie)</a:t>
            </a:r>
            <a:endParaRPr lang="fr-FR" sz="5600" dirty="0">
              <a:latin typeface="DM Sans" pitchFamily="2" charset="0"/>
              <a:cs typeface="Arial" panose="020B0604020202020204" pitchFamily="34" charset="0"/>
            </a:endParaRPr>
          </a:p>
          <a:p>
            <a:pPr lvl="1">
              <a:buBlip>
                <a:blip r:embed="rId3"/>
              </a:buBlip>
            </a:pPr>
            <a:r>
              <a:rPr lang="fr-FR" sz="5600" dirty="0" err="1">
                <a:latin typeface="DM Sans"/>
                <a:cs typeface="Arial"/>
              </a:rPr>
              <a:t>Posts</a:t>
            </a:r>
            <a:r>
              <a:rPr lang="fr-FR" sz="5600" dirty="0">
                <a:latin typeface="DM Sans"/>
                <a:cs typeface="Arial"/>
              </a:rPr>
              <a:t> avec le plus d'engagement : Comités régionaux géothermie et Journée régionale Réseaux de chaleur</a:t>
            </a:r>
          </a:p>
          <a:p>
            <a:pPr lvl="1">
              <a:buBlip>
                <a:blip r:embed="rId3"/>
              </a:buBlip>
            </a:pPr>
            <a:endParaRPr lang="fr-FR" sz="5600" dirty="0">
              <a:latin typeface="DM Sans" pitchFamily="2" charset="0"/>
              <a:cs typeface="Arial" panose="020B0604020202020204" pitchFamily="34" charset="0"/>
            </a:endParaRPr>
          </a:p>
          <a:p>
            <a:endParaRPr lang="fr-FR" dirty="0">
              <a:latin typeface="DM Sans" pitchFamily="2" charset="0"/>
              <a:cs typeface="Arial" panose="020B0604020202020204" pitchFamily="34" charset="0"/>
            </a:endParaRPr>
          </a:p>
          <a:p>
            <a:endParaRPr lang="fr-FR" dirty="0">
              <a:latin typeface="DM Sans" pitchFamily="2" charset="0"/>
              <a:cs typeface="Arial" panose="020B0604020202020204" pitchFamily="34" charset="0"/>
            </a:endParaRPr>
          </a:p>
          <a:p>
            <a:endParaRPr lang="fr-F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2147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71452-E2F7-A290-C00D-86FC9D8EB791}"/>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3EA3B0B9-D384-7612-9AC9-5AC226B2E934}"/>
              </a:ext>
            </a:extLst>
          </p:cNvPr>
          <p:cNvSpPr txBox="1"/>
          <p:nvPr/>
        </p:nvSpPr>
        <p:spPr>
          <a:xfrm>
            <a:off x="3047214" y="3246690"/>
            <a:ext cx="7099675" cy="1815882"/>
          </a:xfrm>
          <a:prstGeom prst="rect">
            <a:avLst/>
          </a:prstGeom>
          <a:noFill/>
        </p:spPr>
        <p:txBody>
          <a:bodyPr wrap="square" lIns="91440" tIns="45720" rIns="91440" bIns="45720" anchor="t">
            <a:spAutoFit/>
          </a:bodyPr>
          <a:lstStyle/>
          <a:p>
            <a:r>
              <a:rPr lang="fr-FR" sz="2800" dirty="0">
                <a:solidFill>
                  <a:schemeClr val="bg1"/>
                </a:solidFill>
                <a:latin typeface="DM Sans"/>
              </a:rPr>
              <a:t>Accueil</a:t>
            </a:r>
          </a:p>
          <a:p>
            <a:r>
              <a:rPr lang="fr-FR" sz="2800" dirty="0">
                <a:solidFill>
                  <a:schemeClr val="bg1"/>
                </a:solidFill>
                <a:latin typeface="DM Sans"/>
              </a:rPr>
              <a:t>Marc Rollin, Vice Président Qualité de l’air, transition énergétique et écologique</a:t>
            </a:r>
          </a:p>
          <a:p>
            <a:r>
              <a:rPr lang="fr-FR" sz="2800" dirty="0">
                <a:solidFill>
                  <a:schemeClr val="bg1"/>
                </a:solidFill>
                <a:latin typeface="DM Sans"/>
              </a:rPr>
              <a:t>Grand Annecy</a:t>
            </a:r>
            <a:endParaRPr lang="fr-FR" dirty="0"/>
          </a:p>
        </p:txBody>
      </p:sp>
    </p:spTree>
    <p:extLst>
      <p:ext uri="{BB962C8B-B14F-4D97-AF65-F5344CB8AC3E}">
        <p14:creationId xmlns:p14="http://schemas.microsoft.com/office/powerpoint/2010/main" val="200437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3B016-CF7E-B7B9-3239-178C6667E9A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8B75EA7-7E19-8AD1-5062-0496B65DA074}"/>
              </a:ext>
            </a:extLst>
          </p:cNvPr>
          <p:cNvSpPr>
            <a:spLocks noGrp="1"/>
          </p:cNvSpPr>
          <p:nvPr>
            <p:ph type="title" idx="4294967295"/>
          </p:nvPr>
        </p:nvSpPr>
        <p:spPr>
          <a:xfrm>
            <a:off x="2198688" y="101600"/>
            <a:ext cx="8084482" cy="1325563"/>
          </a:xfrm>
        </p:spPr>
        <p:txBody>
          <a:bodyPr/>
          <a:lstStyle/>
          <a:p>
            <a:r>
              <a:rPr lang="fr-FR" dirty="0">
                <a:latin typeface="DM Sans" pitchFamily="2" charset="0"/>
              </a:rPr>
              <a:t>5/</a:t>
            </a:r>
            <a:r>
              <a:rPr lang="fr-FR" sz="4400" dirty="0">
                <a:latin typeface="DM Sans" pitchFamily="2" charset="0"/>
                <a:cs typeface="Arial" panose="020B0604020202020204" pitchFamily="34" charset="0"/>
              </a:rPr>
              <a:t>Fiches retour </a:t>
            </a:r>
            <a:r>
              <a:rPr lang="fr-FR" sz="4000" dirty="0">
                <a:latin typeface="DM Sans" pitchFamily="2" charset="0"/>
                <a:cs typeface="Arial" panose="020B0604020202020204" pitchFamily="34" charset="0"/>
              </a:rPr>
              <a:t>d’expérience</a:t>
            </a:r>
            <a:br>
              <a:rPr lang="fr-FR" sz="4000" dirty="0">
                <a:latin typeface="DM Sans" pitchFamily="2" charset="0"/>
                <a:cs typeface="Arial" panose="020B0604020202020204" pitchFamily="34" charset="0"/>
              </a:rPr>
            </a:br>
            <a:endParaRPr lang="fr-FR" dirty="0">
              <a:latin typeface="DM Sans" pitchFamily="2" charset="0"/>
            </a:endParaRPr>
          </a:p>
        </p:txBody>
      </p:sp>
      <p:sp>
        <p:nvSpPr>
          <p:cNvPr id="3" name="Espace réservé du contenu 2">
            <a:extLst>
              <a:ext uri="{FF2B5EF4-FFF2-40B4-BE49-F238E27FC236}">
                <a16:creationId xmlns:a16="http://schemas.microsoft.com/office/drawing/2014/main" id="{70E19FE7-56E6-127A-234D-BCB05F02CE06}"/>
              </a:ext>
            </a:extLst>
          </p:cNvPr>
          <p:cNvSpPr>
            <a:spLocks noGrp="1"/>
          </p:cNvSpPr>
          <p:nvPr>
            <p:ph idx="4294967295"/>
          </p:nvPr>
        </p:nvSpPr>
        <p:spPr>
          <a:xfrm>
            <a:off x="2087251" y="1002635"/>
            <a:ext cx="8017497" cy="4430712"/>
          </a:xfrm>
        </p:spPr>
        <p:txBody>
          <a:bodyPr/>
          <a:lstStyle/>
          <a:p>
            <a:r>
              <a:rPr lang="fr-FR" sz="1800" kern="0" dirty="0">
                <a:latin typeface="DM Sans" pitchFamily="2" charset="0"/>
                <a:ea typeface="Calibri" panose="020F0502020204030204" pitchFamily="34" charset="0"/>
                <a:cs typeface="Times New Roman" panose="02020603050405020304" pitchFamily="18" charset="0"/>
              </a:rPr>
              <a:t>7 fiches REX sur les opérations exemplaires, disponibles sur le site centre de ressources</a:t>
            </a:r>
          </a:p>
          <a:p>
            <a:endParaRPr lang="fr-FR" dirty="0"/>
          </a:p>
        </p:txBody>
      </p:sp>
      <p:sp>
        <p:nvSpPr>
          <p:cNvPr id="4" name="Espace réservé du contenu 2">
            <a:extLst>
              <a:ext uri="{FF2B5EF4-FFF2-40B4-BE49-F238E27FC236}">
                <a16:creationId xmlns:a16="http://schemas.microsoft.com/office/drawing/2014/main" id="{BD471A64-C223-3360-61FC-5829FFE54ACD}"/>
              </a:ext>
            </a:extLst>
          </p:cNvPr>
          <p:cNvSpPr txBox="1">
            <a:spLocks/>
          </p:cNvSpPr>
          <p:nvPr/>
        </p:nvSpPr>
        <p:spPr>
          <a:xfrm>
            <a:off x="1979628" y="1073856"/>
            <a:ext cx="10212372" cy="53355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latin typeface="DM Sans" pitchFamily="2" charset="0"/>
              <a:cs typeface="Arial" panose="020B0604020202020204" pitchFamily="34" charset="0"/>
            </a:endParaRPr>
          </a:p>
          <a:p>
            <a:endParaRPr lang="fr-FR" dirty="0">
              <a:latin typeface="DM Sans" pitchFamily="2" charset="0"/>
              <a:cs typeface="Arial" panose="020B0604020202020204" pitchFamily="34" charset="0"/>
            </a:endParaRPr>
          </a:p>
          <a:p>
            <a:endParaRPr lang="fr-FR" dirty="0">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E4F2C300-E8F3-9F59-11FB-E823AEA7B8AF}"/>
              </a:ext>
            </a:extLst>
          </p:cNvPr>
          <p:cNvPicPr>
            <a:picLocks noChangeAspect="1"/>
          </p:cNvPicPr>
          <p:nvPr/>
        </p:nvPicPr>
        <p:blipFill>
          <a:blip r:embed="rId2"/>
          <a:srcRect l="42661" t="21651" r="27742"/>
          <a:stretch/>
        </p:blipFill>
        <p:spPr>
          <a:xfrm>
            <a:off x="7733757" y="1334752"/>
            <a:ext cx="3608439" cy="507467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Image 8">
            <a:extLst>
              <a:ext uri="{FF2B5EF4-FFF2-40B4-BE49-F238E27FC236}">
                <a16:creationId xmlns:a16="http://schemas.microsoft.com/office/drawing/2014/main" id="{5C186F3E-5616-3790-CF90-EC943F2C093C}"/>
              </a:ext>
            </a:extLst>
          </p:cNvPr>
          <p:cNvPicPr>
            <a:picLocks noChangeAspect="1"/>
          </p:cNvPicPr>
          <p:nvPr/>
        </p:nvPicPr>
        <p:blipFill>
          <a:blip r:embed="rId3"/>
          <a:srcRect l="42419" t="10417" r="27984" b="10038"/>
          <a:stretch/>
        </p:blipFill>
        <p:spPr>
          <a:xfrm>
            <a:off x="3946897" y="2241754"/>
            <a:ext cx="2918960" cy="41676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64212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8D0356-E4E6-3A8E-9AA6-6FDFB1843355}"/>
              </a:ext>
            </a:extLst>
          </p:cNvPr>
          <p:cNvSpPr>
            <a:spLocks noGrp="1"/>
          </p:cNvSpPr>
          <p:nvPr>
            <p:ph type="title" idx="4294967295"/>
          </p:nvPr>
        </p:nvSpPr>
        <p:spPr>
          <a:xfrm>
            <a:off x="1993041" y="133676"/>
            <a:ext cx="9097962" cy="1325563"/>
          </a:xfrm>
        </p:spPr>
        <p:txBody>
          <a:bodyPr/>
          <a:lstStyle/>
          <a:p>
            <a:r>
              <a:rPr lang="fr-FR" sz="3600" dirty="0">
                <a:latin typeface="DM Sans" pitchFamily="2" charset="0"/>
              </a:rPr>
              <a:t>6/ Accompagnement / sollicitations </a:t>
            </a:r>
          </a:p>
        </p:txBody>
      </p:sp>
      <p:sp>
        <p:nvSpPr>
          <p:cNvPr id="3" name="Espace réservé du contenu 2">
            <a:extLst>
              <a:ext uri="{FF2B5EF4-FFF2-40B4-BE49-F238E27FC236}">
                <a16:creationId xmlns:a16="http://schemas.microsoft.com/office/drawing/2014/main" id="{C7B3F0D2-E84A-1CB1-7975-6393090515D9}"/>
              </a:ext>
            </a:extLst>
          </p:cNvPr>
          <p:cNvSpPr>
            <a:spLocks noGrp="1"/>
          </p:cNvSpPr>
          <p:nvPr>
            <p:ph idx="4294967295"/>
          </p:nvPr>
        </p:nvSpPr>
        <p:spPr>
          <a:xfrm>
            <a:off x="2349910" y="1358546"/>
            <a:ext cx="9788850" cy="3990202"/>
          </a:xfrm>
        </p:spPr>
        <p:txBody>
          <a:bodyPr>
            <a:normAutofit/>
          </a:bodyPr>
          <a:lstStyle/>
          <a:p>
            <a:pPr marL="0" indent="0">
              <a:buNone/>
            </a:pPr>
            <a:r>
              <a:rPr lang="fr-FR" sz="3600" dirty="0">
                <a:latin typeface="DM Sans" pitchFamily="2" charset="0"/>
              </a:rPr>
              <a:t>+ de 300 sollicitations / demandes de conseil vers l’animation régionale</a:t>
            </a:r>
            <a:endParaRPr lang="fr-FR" sz="1800" dirty="0">
              <a:latin typeface="DM Sans" pitchFamily="2" charset="0"/>
            </a:endParaRPr>
          </a:p>
          <a:p>
            <a:endParaRPr lang="fr-FR" dirty="0">
              <a:latin typeface="DM Sans" pitchFamily="2" charset="0"/>
            </a:endParaRPr>
          </a:p>
          <a:p>
            <a:endParaRPr lang="fr-FR" dirty="0">
              <a:latin typeface="DM Sans" pitchFamily="2" charset="0"/>
            </a:endParaRPr>
          </a:p>
          <a:p>
            <a:endParaRPr lang="fr-FR" dirty="0">
              <a:latin typeface="DM Sans" pitchFamily="2" charset="0"/>
            </a:endParaRPr>
          </a:p>
          <a:p>
            <a:pPr lvl="1"/>
            <a:endParaRPr lang="fr-FR" dirty="0">
              <a:latin typeface="DM Sans" pitchFamily="2" charset="0"/>
            </a:endParaRPr>
          </a:p>
          <a:p>
            <a:pPr marL="0" indent="0">
              <a:buNone/>
            </a:pPr>
            <a:endParaRPr lang="fr-FR" dirty="0">
              <a:latin typeface="DM Sans" pitchFamily="2" charset="0"/>
            </a:endParaRPr>
          </a:p>
        </p:txBody>
      </p:sp>
      <p:graphicFrame>
        <p:nvGraphicFramePr>
          <p:cNvPr id="4" name="Graphique 3">
            <a:extLst>
              <a:ext uri="{FF2B5EF4-FFF2-40B4-BE49-F238E27FC236}">
                <a16:creationId xmlns:a16="http://schemas.microsoft.com/office/drawing/2014/main" id="{7E8B6524-D105-B46A-EA0E-86CD1F2B266C}"/>
              </a:ext>
            </a:extLst>
          </p:cNvPr>
          <p:cNvGraphicFramePr>
            <a:graphicFrameLocks/>
          </p:cNvGraphicFramePr>
          <p:nvPr>
            <p:extLst>
              <p:ext uri="{D42A27DB-BD31-4B8C-83A1-F6EECF244321}">
                <p14:modId xmlns:p14="http://schemas.microsoft.com/office/powerpoint/2010/main" val="3249989526"/>
              </p:ext>
            </p:extLst>
          </p:nvPr>
        </p:nvGraphicFramePr>
        <p:xfrm>
          <a:off x="7459154" y="2705348"/>
          <a:ext cx="4732846" cy="302685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a:extLst>
              <a:ext uri="{FF2B5EF4-FFF2-40B4-BE49-F238E27FC236}">
                <a16:creationId xmlns:a16="http://schemas.microsoft.com/office/drawing/2014/main" id="{285D0EBD-F16E-0A50-7DD1-AACFB98EC077}"/>
              </a:ext>
            </a:extLst>
          </p:cNvPr>
          <p:cNvGraphicFramePr>
            <a:graphicFrameLocks/>
          </p:cNvGraphicFramePr>
          <p:nvPr>
            <p:extLst>
              <p:ext uri="{D42A27DB-BD31-4B8C-83A1-F6EECF244321}">
                <p14:modId xmlns:p14="http://schemas.microsoft.com/office/powerpoint/2010/main" val="3287304156"/>
              </p:ext>
            </p:extLst>
          </p:nvPr>
        </p:nvGraphicFramePr>
        <p:xfrm>
          <a:off x="1993041" y="2564888"/>
          <a:ext cx="5466113" cy="347211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66189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FCF6DBA7-BD53-032D-4D2D-BBDCAE1C0157}"/>
              </a:ext>
            </a:extLst>
          </p:cNvPr>
          <p:cNvSpPr txBox="1">
            <a:spLocks/>
          </p:cNvSpPr>
          <p:nvPr/>
        </p:nvSpPr>
        <p:spPr>
          <a:xfrm>
            <a:off x="2253006" y="96927"/>
            <a:ext cx="7748883" cy="1325563"/>
          </a:xfr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latin typeface="DM Sans"/>
                <a:cs typeface="Arial"/>
              </a:rPr>
              <a:t>7/ Webinaires</a:t>
            </a:r>
          </a:p>
          <a:p>
            <a:endParaRPr lang="fr-FR" sz="3600" dirty="0">
              <a:latin typeface="DM Sans"/>
              <a:cs typeface="Arial"/>
            </a:endParaRPr>
          </a:p>
          <a:p>
            <a:endParaRPr lang="fr-FR" sz="3600" dirty="0">
              <a:latin typeface="DM Sans"/>
              <a:cs typeface="Arial"/>
            </a:endParaRPr>
          </a:p>
        </p:txBody>
      </p:sp>
      <p:sp>
        <p:nvSpPr>
          <p:cNvPr id="4" name="ZoneTexte 3">
            <a:extLst>
              <a:ext uri="{FF2B5EF4-FFF2-40B4-BE49-F238E27FC236}">
                <a16:creationId xmlns:a16="http://schemas.microsoft.com/office/drawing/2014/main" id="{C92E5BDC-008A-473C-B409-4AEE1698A1FD}"/>
              </a:ext>
            </a:extLst>
          </p:cNvPr>
          <p:cNvSpPr txBox="1"/>
          <p:nvPr/>
        </p:nvSpPr>
        <p:spPr>
          <a:xfrm>
            <a:off x="2253672" y="1168399"/>
            <a:ext cx="993601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fr-FR" sz="2400" dirty="0">
                <a:latin typeface="DM Sans"/>
                <a:cs typeface="Arial"/>
              </a:rPr>
              <a:t>9 webinaires, 500 participants, 9000 vues sur </a:t>
            </a:r>
            <a:r>
              <a:rPr lang="fr-FR" sz="2400" dirty="0" err="1">
                <a:latin typeface="DM Sans"/>
                <a:cs typeface="Arial"/>
              </a:rPr>
              <a:t>youtube</a:t>
            </a:r>
            <a:endParaRPr lang="fr-FR" sz="2400" dirty="0">
              <a:latin typeface="DM Sans"/>
              <a:cs typeface="Arial"/>
            </a:endParaRPr>
          </a:p>
          <a:p>
            <a:pPr marL="342900" indent="-342900">
              <a:buFont typeface="Arial"/>
              <a:buChar char="•"/>
            </a:pPr>
            <a:endParaRPr lang="fr-FR" sz="2400" dirty="0">
              <a:latin typeface="DM Sans"/>
              <a:cs typeface="Arial"/>
            </a:endParaRPr>
          </a:p>
          <a:p>
            <a:pPr marL="342900" indent="-342900">
              <a:buFont typeface="Arial"/>
              <a:buChar char="•"/>
            </a:pPr>
            <a:endParaRPr lang="fr-FR" sz="2400" dirty="0">
              <a:latin typeface="DM Sans"/>
              <a:cs typeface="Arial"/>
            </a:endParaRPr>
          </a:p>
          <a:p>
            <a:pPr marL="342900" indent="-342900">
              <a:buFont typeface="Arial"/>
              <a:buChar char="•"/>
            </a:pPr>
            <a:endParaRPr lang="fr-FR" sz="2400" dirty="0">
              <a:latin typeface="DM Sans"/>
              <a:cs typeface="Arial"/>
            </a:endParaRPr>
          </a:p>
        </p:txBody>
      </p:sp>
      <p:pic>
        <p:nvPicPr>
          <p:cNvPr id="5" name="Image 4">
            <a:extLst>
              <a:ext uri="{FF2B5EF4-FFF2-40B4-BE49-F238E27FC236}">
                <a16:creationId xmlns:a16="http://schemas.microsoft.com/office/drawing/2014/main" id="{2A16720C-DDA7-9225-B78A-AB9DE69E174B}"/>
              </a:ext>
            </a:extLst>
          </p:cNvPr>
          <p:cNvPicPr>
            <a:picLocks noChangeAspect="1"/>
          </p:cNvPicPr>
          <p:nvPr/>
        </p:nvPicPr>
        <p:blipFill>
          <a:blip r:embed="rId2"/>
          <a:srcRect t="10417" r="1936" b="5635"/>
          <a:stretch/>
        </p:blipFill>
        <p:spPr>
          <a:xfrm>
            <a:off x="2182760" y="1857892"/>
            <a:ext cx="9773265" cy="4444585"/>
          </a:xfrm>
          <a:prstGeom prst="rect">
            <a:avLst/>
          </a:prstGeom>
        </p:spPr>
      </p:pic>
    </p:spTree>
    <p:extLst>
      <p:ext uri="{BB962C8B-B14F-4D97-AF65-F5344CB8AC3E}">
        <p14:creationId xmlns:p14="http://schemas.microsoft.com/office/powerpoint/2010/main" val="12995563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D3D177E3-03B9-7E05-ED54-F1B66E716293}"/>
              </a:ext>
            </a:extLst>
          </p:cNvPr>
          <p:cNvSpPr txBox="1">
            <a:spLocks/>
          </p:cNvSpPr>
          <p:nvPr/>
        </p:nvSpPr>
        <p:spPr>
          <a:xfrm>
            <a:off x="2177592" y="883763"/>
            <a:ext cx="10014408" cy="509047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endParaRPr lang="fr-FR" sz="2400" dirty="0">
              <a:latin typeface="DM Sans" pitchFamily="2" charset="0"/>
            </a:endParaRPr>
          </a:p>
          <a:p>
            <a:pPr marL="0" indent="0">
              <a:buNone/>
            </a:pPr>
            <a:endParaRPr lang="fr-FR" sz="2000" dirty="0">
              <a:latin typeface="DM Sans" pitchFamily="2" charset="0"/>
            </a:endParaRPr>
          </a:p>
          <a:p>
            <a:pPr marL="0" indent="0">
              <a:buNone/>
            </a:pPr>
            <a:endParaRPr lang="fr-FR" sz="2000" dirty="0">
              <a:latin typeface="DM Sans"/>
            </a:endParaRPr>
          </a:p>
          <a:p>
            <a:pPr marL="0" indent="0">
              <a:buNone/>
            </a:pPr>
            <a:endParaRPr lang="fr-FR" sz="2000" dirty="0">
              <a:latin typeface="DM Sans"/>
            </a:endParaRPr>
          </a:p>
          <a:p>
            <a:pPr>
              <a:buAutoNum type="arabicPeriod"/>
            </a:pPr>
            <a:endParaRPr lang="fr-FR" sz="2000" dirty="0">
              <a:latin typeface="DM Sans" pitchFamily="2" charset="0"/>
            </a:endParaRPr>
          </a:p>
          <a:p>
            <a:pPr>
              <a:buAutoNum type="arabicPeriod"/>
            </a:pPr>
            <a:endParaRPr lang="fr-FR" sz="2000" dirty="0">
              <a:latin typeface="DM Sans" pitchFamily="2" charset="0"/>
            </a:endParaRPr>
          </a:p>
          <a:p>
            <a:pPr>
              <a:buAutoNum type="arabicPeriod"/>
            </a:pPr>
            <a:endParaRPr lang="fr-FR" sz="2000" dirty="0">
              <a:latin typeface="DM Sans" pitchFamily="2" charset="0"/>
              <a:ea typeface="Calibri"/>
              <a:cs typeface="Calibri"/>
            </a:endParaRPr>
          </a:p>
          <a:p>
            <a:pPr marL="0" indent="0">
              <a:buNone/>
            </a:pPr>
            <a:endParaRPr lang="fr-FR" sz="2000" dirty="0">
              <a:ea typeface="Calibri"/>
              <a:cs typeface="Calibri"/>
            </a:endParaRPr>
          </a:p>
          <a:p>
            <a:pPr lvl="1"/>
            <a:endParaRPr lang="fr-FR" sz="2000" dirty="0">
              <a:ea typeface="Calibri"/>
              <a:cs typeface="Calibri"/>
            </a:endParaRPr>
          </a:p>
        </p:txBody>
      </p:sp>
      <p:sp>
        <p:nvSpPr>
          <p:cNvPr id="7" name="Titre 1">
            <a:extLst>
              <a:ext uri="{FF2B5EF4-FFF2-40B4-BE49-F238E27FC236}">
                <a16:creationId xmlns:a16="http://schemas.microsoft.com/office/drawing/2014/main" id="{89612162-5CC2-DB51-0570-B68EA1F50E61}"/>
              </a:ext>
            </a:extLst>
          </p:cNvPr>
          <p:cNvSpPr txBox="1">
            <a:spLocks/>
          </p:cNvSpPr>
          <p:nvPr/>
        </p:nvSpPr>
        <p:spPr>
          <a:xfrm>
            <a:off x="2223294" y="133676"/>
            <a:ext cx="9097962" cy="1325563"/>
          </a:xfr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dirty="0">
                <a:latin typeface="DM Sans"/>
              </a:rPr>
              <a:t>8/ GT Formation/Compétences</a:t>
            </a:r>
            <a:endParaRPr lang="fr-FR" dirty="0"/>
          </a:p>
        </p:txBody>
      </p:sp>
      <p:sp>
        <p:nvSpPr>
          <p:cNvPr id="3" name="ZoneTexte 2">
            <a:extLst>
              <a:ext uri="{FF2B5EF4-FFF2-40B4-BE49-F238E27FC236}">
                <a16:creationId xmlns:a16="http://schemas.microsoft.com/office/drawing/2014/main" id="{52E9687F-6117-2AC1-FDE3-FC17F42E7256}"/>
              </a:ext>
            </a:extLst>
          </p:cNvPr>
          <p:cNvSpPr txBox="1"/>
          <p:nvPr/>
        </p:nvSpPr>
        <p:spPr>
          <a:xfrm>
            <a:off x="2253672" y="1168399"/>
            <a:ext cx="9936016"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fr-FR" sz="2400" dirty="0">
                <a:latin typeface="DM Sans"/>
                <a:cs typeface="Arial"/>
              </a:rPr>
              <a:t>En cours: état des lieux des besoins en recrutement et formation des entreprises avec France Travail</a:t>
            </a:r>
          </a:p>
          <a:p>
            <a:r>
              <a:rPr lang="fr-FR" sz="2400" b="1" dirty="0">
                <a:latin typeface="DM Sans"/>
                <a:cs typeface="Arial"/>
              </a:rPr>
              <a:t>Action 1: </a:t>
            </a:r>
            <a:r>
              <a:rPr lang="fr-FR" sz="2400" dirty="0">
                <a:latin typeface="DM Sans"/>
                <a:cs typeface="Arial"/>
              </a:rPr>
              <a:t>Sondage en Septembre 2024 </a:t>
            </a:r>
          </a:p>
          <a:p>
            <a:r>
              <a:rPr lang="fr-FR" sz="2400" dirty="0">
                <a:latin typeface="DM Sans"/>
                <a:cs typeface="Arial"/>
              </a:rPr>
              <a:t>&gt;&gt; perspectives de recrutement 2025, catégories de métiers avec fort besoin en recrutement, profil de postes recherchés, localisation, besoin en formation...</a:t>
            </a:r>
          </a:p>
          <a:p>
            <a:r>
              <a:rPr lang="fr-FR" sz="2400" dirty="0">
                <a:latin typeface="DM Sans"/>
                <a:cs typeface="Arial"/>
              </a:rPr>
              <a:t>&gt;&gt; peu de réponses </a:t>
            </a:r>
          </a:p>
          <a:p>
            <a:r>
              <a:rPr lang="fr-FR" sz="2400" b="1" dirty="0">
                <a:latin typeface="DM Sans"/>
                <a:cs typeface="Arial"/>
              </a:rPr>
              <a:t>Action 2:</a:t>
            </a:r>
            <a:r>
              <a:rPr lang="fr-FR" sz="2400" dirty="0">
                <a:latin typeface="DM Sans"/>
                <a:cs typeface="Arial"/>
              </a:rPr>
              <a:t> Webinaire France Travail le 27, 28, 29 janvier (doodle à suivre)</a:t>
            </a:r>
          </a:p>
          <a:p>
            <a:r>
              <a:rPr lang="fr-FR" sz="2400" dirty="0">
                <a:latin typeface="DM Sans"/>
                <a:cs typeface="Arial"/>
              </a:rPr>
              <a:t>&gt;&gt; Présentation de l'offre de services France Travail Pro</a:t>
            </a:r>
          </a:p>
          <a:p>
            <a:r>
              <a:rPr lang="fr-FR" sz="2400" dirty="0">
                <a:latin typeface="DM Sans"/>
                <a:cs typeface="Arial"/>
              </a:rPr>
              <a:t>&gt;&gt; Atelier en ligne besoin des entreprises</a:t>
            </a:r>
          </a:p>
          <a:p>
            <a:r>
              <a:rPr lang="fr-FR" sz="2400" dirty="0">
                <a:latin typeface="DM Sans"/>
                <a:cs typeface="Arial"/>
              </a:rPr>
              <a:t>Objectif : réaliser un diagnostic approfondie </a:t>
            </a:r>
          </a:p>
          <a:p>
            <a:endParaRPr lang="fr-FR" sz="2400" dirty="0">
              <a:latin typeface="DM Sans"/>
              <a:cs typeface="Arial"/>
            </a:endParaRPr>
          </a:p>
        </p:txBody>
      </p:sp>
    </p:spTree>
    <p:extLst>
      <p:ext uri="{BB962C8B-B14F-4D97-AF65-F5344CB8AC3E}">
        <p14:creationId xmlns:p14="http://schemas.microsoft.com/office/powerpoint/2010/main" val="3325348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44AB562-7AB2-E9C4-1FCF-72507A1AD50B}"/>
              </a:ext>
            </a:extLst>
          </p:cNvPr>
          <p:cNvSpPr txBox="1"/>
          <p:nvPr/>
        </p:nvSpPr>
        <p:spPr>
          <a:xfrm>
            <a:off x="1602557" y="2454681"/>
            <a:ext cx="10137159" cy="1077218"/>
          </a:xfrm>
          <a:prstGeom prst="rect">
            <a:avLst/>
          </a:prstGeom>
          <a:noFill/>
        </p:spPr>
        <p:txBody>
          <a:bodyPr wrap="square" lIns="91440" tIns="45720" rIns="91440" bIns="45720" anchor="t">
            <a:spAutoFit/>
          </a:bodyPr>
          <a:lstStyle/>
          <a:p>
            <a:pPr marL="0" indent="0">
              <a:buNone/>
            </a:pPr>
            <a:r>
              <a:rPr lang="fr-FR" sz="3200" dirty="0">
                <a:solidFill>
                  <a:schemeClr val="bg1"/>
                </a:solidFill>
                <a:latin typeface="DM Sans"/>
              </a:rPr>
              <a:t>La géothermie en Suisse, ça va loin !</a:t>
            </a:r>
          </a:p>
          <a:p>
            <a:pPr marL="0" indent="0">
              <a:buNone/>
            </a:pPr>
            <a:r>
              <a:rPr lang="fr-FR" sz="3200" i="1" dirty="0">
                <a:solidFill>
                  <a:schemeClr val="bg1"/>
                </a:solidFill>
                <a:latin typeface="DM Sans"/>
              </a:rPr>
              <a:t>Géothermie Suisse / Services Industriels de Genève</a:t>
            </a:r>
          </a:p>
        </p:txBody>
      </p:sp>
    </p:spTree>
    <p:extLst>
      <p:ext uri="{BB962C8B-B14F-4D97-AF65-F5344CB8AC3E}">
        <p14:creationId xmlns:p14="http://schemas.microsoft.com/office/powerpoint/2010/main" val="2662072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2">
            <a:extLst>
              <a:ext uri="{FF2B5EF4-FFF2-40B4-BE49-F238E27FC236}">
                <a16:creationId xmlns:a16="http://schemas.microsoft.com/office/drawing/2014/main" id="{DA7D7C5F-33B2-378A-8839-287D0F181D25}"/>
              </a:ext>
            </a:extLst>
          </p:cNvPr>
          <p:cNvSpPr txBox="1"/>
          <p:nvPr/>
        </p:nvSpPr>
        <p:spPr bwMode="auto">
          <a:xfrm>
            <a:off x="914585" y="1762627"/>
            <a:ext cx="8280000" cy="1547489"/>
          </a:xfrm>
          <a:prstGeom prst="rect">
            <a:avLst/>
          </a:prstGeom>
        </p:spPr>
        <p:txBody>
          <a:bodyPr/>
          <a:lstStyle>
            <a:lvl1pPr marL="228594" indent="-228594" algn="l" defTabSz="914377">
              <a:lnSpc>
                <a:spcPct val="90000"/>
              </a:lnSpc>
              <a:spcBef>
                <a:spcPts val="1000"/>
              </a:spcBef>
              <a:buClr>
                <a:schemeClr val="accent1"/>
              </a:buClr>
              <a:buFont typeface="Arial"/>
              <a:buChar char="•"/>
              <a:defRPr sz="2400">
                <a:solidFill>
                  <a:schemeClr val="tx2">
                    <a:lumMod val="75000"/>
                  </a:schemeClr>
                </a:solidFill>
                <a:latin typeface="+mn-lt"/>
                <a:ea typeface="+mn-ea"/>
                <a:cs typeface="+mn-cs"/>
              </a:defRPr>
            </a:lvl1pPr>
            <a:lvl2pPr marL="685783" indent="-228594" algn="l" defTabSz="914377">
              <a:lnSpc>
                <a:spcPct val="90000"/>
              </a:lnSpc>
              <a:spcBef>
                <a:spcPts val="500"/>
              </a:spcBef>
              <a:buClr>
                <a:schemeClr val="accent2"/>
              </a:buClr>
              <a:buFont typeface="Arial"/>
              <a:buChar char="•"/>
              <a:defRPr sz="2000">
                <a:solidFill>
                  <a:schemeClr val="tx2">
                    <a:lumMod val="75000"/>
                  </a:schemeClr>
                </a:solidFill>
                <a:latin typeface="+mn-lt"/>
                <a:ea typeface="+mn-ea"/>
                <a:cs typeface="+mn-cs"/>
              </a:defRPr>
            </a:lvl2pPr>
            <a:lvl3pPr marL="1142971" indent="-228594" algn="l" defTabSz="914377">
              <a:lnSpc>
                <a:spcPct val="90000"/>
              </a:lnSpc>
              <a:spcBef>
                <a:spcPts val="500"/>
              </a:spcBef>
              <a:buFont typeface="Arial"/>
              <a:buChar char="•"/>
              <a:defRPr sz="1800">
                <a:solidFill>
                  <a:schemeClr val="tx2">
                    <a:lumMod val="75000"/>
                  </a:schemeClr>
                </a:solidFill>
                <a:latin typeface="+mn-lt"/>
                <a:ea typeface="+mn-ea"/>
                <a:cs typeface="+mn-cs"/>
              </a:defRPr>
            </a:lvl3pPr>
            <a:lvl4pPr marL="1600160" indent="-228594" algn="l" defTabSz="914377">
              <a:lnSpc>
                <a:spcPct val="90000"/>
              </a:lnSpc>
              <a:spcBef>
                <a:spcPts val="500"/>
              </a:spcBef>
              <a:buFont typeface="Arial"/>
              <a:buChar char="•"/>
              <a:defRPr sz="1600">
                <a:solidFill>
                  <a:schemeClr val="tx2">
                    <a:lumMod val="75000"/>
                  </a:schemeClr>
                </a:solidFill>
                <a:latin typeface="+mn-lt"/>
                <a:ea typeface="+mn-ea"/>
                <a:cs typeface="+mn-cs"/>
              </a:defRPr>
            </a:lvl4pPr>
            <a:lvl5pPr marL="2057349" indent="-228594" algn="l" defTabSz="914377">
              <a:lnSpc>
                <a:spcPct val="90000"/>
              </a:lnSpc>
              <a:spcBef>
                <a:spcPts val="500"/>
              </a:spcBef>
              <a:buFont typeface="Arial"/>
              <a:buChar char="•"/>
              <a:defRPr sz="1600">
                <a:solidFill>
                  <a:schemeClr val="tx2">
                    <a:lumMod val="75000"/>
                  </a:schemeClr>
                </a:solidFill>
                <a:latin typeface="+mn-lt"/>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nSpc>
                <a:spcPct val="100000"/>
              </a:lnSpc>
              <a:spcBef>
                <a:spcPts val="3400"/>
              </a:spcBef>
              <a:buNone/>
              <a:defRPr/>
            </a:pPr>
            <a:br>
              <a:rPr lang="fr-CH" sz="3200" b="1" dirty="0">
                <a:solidFill>
                  <a:schemeClr val="tx2"/>
                </a:solidFill>
              </a:rPr>
            </a:br>
            <a:r>
              <a:rPr lang="fr-CH" sz="3200" b="1" dirty="0">
                <a:solidFill>
                  <a:schemeClr val="tx2"/>
                </a:solidFill>
              </a:rPr>
              <a:t>La géothermie en Suisse, ça va loin!</a:t>
            </a:r>
          </a:p>
          <a:p>
            <a:pPr marL="0" indent="0">
              <a:lnSpc>
                <a:spcPct val="100000"/>
              </a:lnSpc>
              <a:spcBef>
                <a:spcPts val="3400"/>
              </a:spcBef>
              <a:spcAft>
                <a:spcPts val="0"/>
              </a:spcAft>
              <a:buNone/>
              <a:defRPr/>
            </a:pPr>
            <a:br>
              <a:rPr lang="fr-CH" sz="3200" b="1" dirty="0">
                <a:solidFill>
                  <a:schemeClr val="tx2"/>
                </a:solidFill>
              </a:rPr>
            </a:br>
            <a:endParaRPr lang="fr-CH" sz="3200" b="1" dirty="0">
              <a:solidFill>
                <a:schemeClr val="tx2"/>
              </a:solidFill>
            </a:endParaRPr>
          </a:p>
        </p:txBody>
      </p:sp>
      <p:sp>
        <p:nvSpPr>
          <p:cNvPr id="5" name="Forme libre 4">
            <a:extLst>
              <a:ext uri="{FF2B5EF4-FFF2-40B4-BE49-F238E27FC236}">
                <a16:creationId xmlns:a16="http://schemas.microsoft.com/office/drawing/2014/main" id="{9DCEDA3B-3396-1DA8-B22E-73565D016D60}"/>
              </a:ext>
            </a:extLst>
          </p:cNvPr>
          <p:cNvSpPr/>
          <p:nvPr/>
        </p:nvSpPr>
        <p:spPr bwMode="auto">
          <a:xfrm>
            <a:off x="8539831" y="3203726"/>
            <a:ext cx="3652169" cy="3654274"/>
          </a:xfrm>
          <a:custGeom>
            <a:avLst/>
            <a:gdLst>
              <a:gd name="connsiteX0" fmla="*/ 3053444 w 4560476"/>
              <a:gd name="connsiteY0" fmla="*/ 0 h 4724510"/>
              <a:gd name="connsiteX1" fmla="*/ 4508897 w 4560476"/>
              <a:gd name="connsiteY1" fmla="*/ 369191 h 4724510"/>
              <a:gd name="connsiteX2" fmla="*/ 4560476 w 4560476"/>
              <a:gd name="connsiteY2" fmla="*/ 400582 h 4724510"/>
              <a:gd name="connsiteX3" fmla="*/ 4560476 w 4560476"/>
              <a:gd name="connsiteY3" fmla="*/ 4724510 h 4724510"/>
              <a:gd name="connsiteX4" fmla="*/ 494416 w 4560476"/>
              <a:gd name="connsiteY4" fmla="*/ 4724510 h 4724510"/>
              <a:gd name="connsiteX5" fmla="*/ 368534 w 4560476"/>
              <a:gd name="connsiteY5" fmla="*/ 4516933 h 4724510"/>
              <a:gd name="connsiteX6" fmla="*/ 0 w 4560476"/>
              <a:gd name="connsiteY6" fmla="*/ 3058886 h 4724510"/>
              <a:gd name="connsiteX7" fmla="*/ 3053444 w 4560476"/>
              <a:gd name="connsiteY7" fmla="*/ 0 h 472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0476" h="4724510" extrusionOk="0">
                <a:moveTo>
                  <a:pt x="3053444" y="0"/>
                </a:moveTo>
                <a:cubicBezTo>
                  <a:pt x="3580435" y="0"/>
                  <a:pt x="4076244" y="133741"/>
                  <a:pt x="4508897" y="369191"/>
                </a:cubicBezTo>
                <a:lnTo>
                  <a:pt x="4560476" y="400582"/>
                </a:lnTo>
                <a:lnTo>
                  <a:pt x="4560476" y="4724510"/>
                </a:lnTo>
                <a:lnTo>
                  <a:pt x="494416" y="4724510"/>
                </a:lnTo>
                <a:lnTo>
                  <a:pt x="368534" y="4516933"/>
                </a:lnTo>
                <a:cubicBezTo>
                  <a:pt x="133504" y="4083509"/>
                  <a:pt x="0" y="3586816"/>
                  <a:pt x="0" y="3058886"/>
                </a:cubicBezTo>
                <a:cubicBezTo>
                  <a:pt x="0" y="1369510"/>
                  <a:pt x="1367073" y="0"/>
                  <a:pt x="30534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fr-FR"/>
          </a:p>
        </p:txBody>
      </p:sp>
      <p:sp>
        <p:nvSpPr>
          <p:cNvPr id="6" name="Sous-titre 2">
            <a:extLst>
              <a:ext uri="{FF2B5EF4-FFF2-40B4-BE49-F238E27FC236}">
                <a16:creationId xmlns:a16="http://schemas.microsoft.com/office/drawing/2014/main" id="{0B3A302E-7FF9-1634-1FB5-2DCB80958CCC}"/>
              </a:ext>
            </a:extLst>
          </p:cNvPr>
          <p:cNvSpPr txBox="1"/>
          <p:nvPr/>
        </p:nvSpPr>
        <p:spPr bwMode="auto">
          <a:xfrm>
            <a:off x="923292" y="3871266"/>
            <a:ext cx="7200000" cy="834546"/>
          </a:xfrm>
          <a:prstGeom prst="rect">
            <a:avLst/>
          </a:prstGeom>
        </p:spPr>
        <p:txBody>
          <a:bodyPr/>
          <a:lstStyle>
            <a:lvl1pPr marL="228594" indent="-228594" algn="l" defTabSz="914377">
              <a:lnSpc>
                <a:spcPct val="90000"/>
              </a:lnSpc>
              <a:spcBef>
                <a:spcPts val="1000"/>
              </a:spcBef>
              <a:buClr>
                <a:schemeClr val="accent1"/>
              </a:buClr>
              <a:buFont typeface="Arial"/>
              <a:buChar char="•"/>
              <a:defRPr sz="2400">
                <a:solidFill>
                  <a:schemeClr val="tx2">
                    <a:lumMod val="75000"/>
                  </a:schemeClr>
                </a:solidFill>
                <a:latin typeface="+mn-lt"/>
                <a:ea typeface="+mn-ea"/>
                <a:cs typeface="+mn-cs"/>
              </a:defRPr>
            </a:lvl1pPr>
            <a:lvl2pPr marL="685783" indent="-228594" algn="l" defTabSz="914377">
              <a:lnSpc>
                <a:spcPct val="90000"/>
              </a:lnSpc>
              <a:spcBef>
                <a:spcPts val="500"/>
              </a:spcBef>
              <a:buClr>
                <a:schemeClr val="accent2"/>
              </a:buClr>
              <a:buFont typeface="Arial"/>
              <a:buChar char="•"/>
              <a:defRPr sz="2000">
                <a:solidFill>
                  <a:schemeClr val="tx2">
                    <a:lumMod val="75000"/>
                  </a:schemeClr>
                </a:solidFill>
                <a:latin typeface="+mn-lt"/>
                <a:ea typeface="+mn-ea"/>
                <a:cs typeface="+mn-cs"/>
              </a:defRPr>
            </a:lvl2pPr>
            <a:lvl3pPr marL="1142971" indent="-228594" algn="l" defTabSz="914377">
              <a:lnSpc>
                <a:spcPct val="90000"/>
              </a:lnSpc>
              <a:spcBef>
                <a:spcPts val="500"/>
              </a:spcBef>
              <a:buFont typeface="Arial"/>
              <a:buChar char="•"/>
              <a:defRPr sz="1800">
                <a:solidFill>
                  <a:schemeClr val="tx2">
                    <a:lumMod val="75000"/>
                  </a:schemeClr>
                </a:solidFill>
                <a:latin typeface="+mn-lt"/>
                <a:ea typeface="+mn-ea"/>
                <a:cs typeface="+mn-cs"/>
              </a:defRPr>
            </a:lvl3pPr>
            <a:lvl4pPr marL="1600160" indent="-228594" algn="l" defTabSz="914377">
              <a:lnSpc>
                <a:spcPct val="90000"/>
              </a:lnSpc>
              <a:spcBef>
                <a:spcPts val="500"/>
              </a:spcBef>
              <a:buFont typeface="Arial"/>
              <a:buChar char="•"/>
              <a:defRPr sz="1600">
                <a:solidFill>
                  <a:schemeClr val="tx2">
                    <a:lumMod val="75000"/>
                  </a:schemeClr>
                </a:solidFill>
                <a:latin typeface="+mn-lt"/>
                <a:ea typeface="+mn-ea"/>
                <a:cs typeface="+mn-cs"/>
              </a:defRPr>
            </a:lvl4pPr>
            <a:lvl5pPr marL="2057349" indent="-228594" algn="l" defTabSz="914377">
              <a:lnSpc>
                <a:spcPct val="90000"/>
              </a:lnSpc>
              <a:spcBef>
                <a:spcPts val="500"/>
              </a:spcBef>
              <a:buFont typeface="Arial"/>
              <a:buChar char="•"/>
              <a:defRPr sz="1600">
                <a:solidFill>
                  <a:schemeClr val="tx2">
                    <a:lumMod val="75000"/>
                  </a:schemeClr>
                </a:solidFill>
                <a:latin typeface="+mn-lt"/>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lnSpc>
                <a:spcPct val="100000"/>
              </a:lnSpc>
              <a:spcAft>
                <a:spcPts val="0"/>
              </a:spcAft>
              <a:buNone/>
              <a:defRPr/>
            </a:pPr>
            <a:r>
              <a:rPr lang="fr-CH" dirty="0">
                <a:solidFill>
                  <a:schemeClr val="tx2"/>
                </a:solidFill>
              </a:rPr>
              <a:t>Comité régional géothermie / Annecy, 20.03.2025</a:t>
            </a:r>
          </a:p>
        </p:txBody>
      </p:sp>
      <p:sp>
        <p:nvSpPr>
          <p:cNvPr id="7" name="Sous-titre 2">
            <a:extLst>
              <a:ext uri="{FF2B5EF4-FFF2-40B4-BE49-F238E27FC236}">
                <a16:creationId xmlns:a16="http://schemas.microsoft.com/office/drawing/2014/main" id="{875CEA18-C9AA-FC76-84E9-82CE0571B664}"/>
              </a:ext>
            </a:extLst>
          </p:cNvPr>
          <p:cNvSpPr txBox="1"/>
          <p:nvPr/>
        </p:nvSpPr>
        <p:spPr bwMode="auto">
          <a:xfrm>
            <a:off x="931998" y="5254413"/>
            <a:ext cx="7200000" cy="701898"/>
          </a:xfrm>
          <a:prstGeom prst="rect">
            <a:avLst/>
          </a:prstGeom>
        </p:spPr>
        <p:txBody>
          <a:bodyPr/>
          <a:lstStyle>
            <a:lvl1pPr marL="228594" indent="-228594" algn="l" defTabSz="914377">
              <a:lnSpc>
                <a:spcPct val="90000"/>
              </a:lnSpc>
              <a:spcBef>
                <a:spcPts val="1000"/>
              </a:spcBef>
              <a:buClr>
                <a:schemeClr val="accent1"/>
              </a:buClr>
              <a:buFont typeface="Arial"/>
              <a:buChar char="•"/>
              <a:defRPr sz="2400">
                <a:solidFill>
                  <a:schemeClr val="tx2">
                    <a:lumMod val="75000"/>
                  </a:schemeClr>
                </a:solidFill>
                <a:latin typeface="+mn-lt"/>
                <a:ea typeface="+mn-ea"/>
                <a:cs typeface="+mn-cs"/>
              </a:defRPr>
            </a:lvl1pPr>
            <a:lvl2pPr marL="685783" indent="-228594" algn="l" defTabSz="914377">
              <a:lnSpc>
                <a:spcPct val="90000"/>
              </a:lnSpc>
              <a:spcBef>
                <a:spcPts val="500"/>
              </a:spcBef>
              <a:buClr>
                <a:schemeClr val="accent2"/>
              </a:buClr>
              <a:buFont typeface="Arial"/>
              <a:buChar char="•"/>
              <a:defRPr sz="2000">
                <a:solidFill>
                  <a:schemeClr val="tx2">
                    <a:lumMod val="75000"/>
                  </a:schemeClr>
                </a:solidFill>
                <a:latin typeface="+mn-lt"/>
                <a:ea typeface="+mn-ea"/>
                <a:cs typeface="+mn-cs"/>
              </a:defRPr>
            </a:lvl2pPr>
            <a:lvl3pPr marL="1142971" indent="-228594" algn="l" defTabSz="914377">
              <a:lnSpc>
                <a:spcPct val="90000"/>
              </a:lnSpc>
              <a:spcBef>
                <a:spcPts val="500"/>
              </a:spcBef>
              <a:buFont typeface="Arial"/>
              <a:buChar char="•"/>
              <a:defRPr sz="1800">
                <a:solidFill>
                  <a:schemeClr val="tx2">
                    <a:lumMod val="75000"/>
                  </a:schemeClr>
                </a:solidFill>
                <a:latin typeface="+mn-lt"/>
                <a:ea typeface="+mn-ea"/>
                <a:cs typeface="+mn-cs"/>
              </a:defRPr>
            </a:lvl3pPr>
            <a:lvl4pPr marL="1600160" indent="-228594" algn="l" defTabSz="914377">
              <a:lnSpc>
                <a:spcPct val="90000"/>
              </a:lnSpc>
              <a:spcBef>
                <a:spcPts val="500"/>
              </a:spcBef>
              <a:buFont typeface="Arial"/>
              <a:buChar char="•"/>
              <a:defRPr sz="1600">
                <a:solidFill>
                  <a:schemeClr val="tx2">
                    <a:lumMod val="75000"/>
                  </a:schemeClr>
                </a:solidFill>
                <a:latin typeface="+mn-lt"/>
                <a:ea typeface="+mn-ea"/>
                <a:cs typeface="+mn-cs"/>
              </a:defRPr>
            </a:lvl4pPr>
            <a:lvl5pPr marL="2057349" indent="-228594" algn="l" defTabSz="914377">
              <a:lnSpc>
                <a:spcPct val="90000"/>
              </a:lnSpc>
              <a:spcBef>
                <a:spcPts val="500"/>
              </a:spcBef>
              <a:buFont typeface="Arial"/>
              <a:buChar char="•"/>
              <a:defRPr sz="1600">
                <a:solidFill>
                  <a:schemeClr val="tx2">
                    <a:lumMod val="75000"/>
                  </a:schemeClr>
                </a:solidFill>
                <a:latin typeface="+mn-lt"/>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spcAft>
                <a:spcPts val="0"/>
              </a:spcAft>
              <a:buNone/>
              <a:defRPr/>
            </a:pPr>
            <a:r>
              <a:rPr lang="fr-CH" sz="1800" dirty="0">
                <a:solidFill>
                  <a:schemeClr val="tx2"/>
                </a:solidFill>
              </a:rPr>
              <a:t>Badoux Vincent ¦ Andenmatten Nathalie</a:t>
            </a:r>
            <a:br>
              <a:rPr lang="fr-CH" sz="1800" dirty="0">
                <a:solidFill>
                  <a:schemeClr val="tx2"/>
                </a:solidFill>
              </a:rPr>
            </a:br>
            <a:r>
              <a:rPr lang="fr-CH" sz="1800" dirty="0">
                <a:solidFill>
                  <a:schemeClr val="tx2"/>
                </a:solidFill>
              </a:rPr>
              <a:t>Géothermie-Suisse ¦ Services industriels de Genève – SIG</a:t>
            </a:r>
            <a:endParaRPr lang="fr-CH" sz="1800" dirty="0"/>
          </a:p>
        </p:txBody>
      </p:sp>
      <p:sp>
        <p:nvSpPr>
          <p:cNvPr id="8" name="Titre 4">
            <a:extLst>
              <a:ext uri="{FF2B5EF4-FFF2-40B4-BE49-F238E27FC236}">
                <a16:creationId xmlns:a16="http://schemas.microsoft.com/office/drawing/2014/main" id="{7A62733F-91C0-0ACE-F979-B33DCCE12C7A}"/>
              </a:ext>
            </a:extLst>
          </p:cNvPr>
          <p:cNvSpPr txBox="1">
            <a:spLocks/>
          </p:cNvSpPr>
          <p:nvPr/>
        </p:nvSpPr>
        <p:spPr bwMode="auto">
          <a:xfrm>
            <a:off x="8647598" y="4013384"/>
            <a:ext cx="3809234" cy="2476796"/>
          </a:xfrm>
          <a:prstGeom prst="rect">
            <a:avLst/>
          </a:prstGeom>
        </p:spPr>
        <p:txBody>
          <a:bodyPr vert="horz" lIns="91440" tIns="45720" rIns="91440" bIns="45720" rtlCol="0" anchor="t">
            <a:noAutofit/>
          </a:bodyPr>
          <a:lstStyle>
            <a:lvl1pPr algn="l" defTabSz="914377">
              <a:lnSpc>
                <a:spcPct val="90000"/>
              </a:lnSpc>
              <a:spcBef>
                <a:spcPts val="0"/>
              </a:spcBef>
              <a:buNone/>
              <a:defRPr lang="fr-FR" sz="3200" b="1" i="0">
                <a:solidFill>
                  <a:schemeClr val="tx2"/>
                </a:solidFill>
                <a:latin typeface="Avenir Heavy"/>
                <a:ea typeface="Palatino"/>
                <a:cs typeface="Abhaya Libre Medium"/>
              </a:defRPr>
            </a:lvl1pPr>
          </a:lstStyle>
          <a:p>
            <a:pPr>
              <a:defRPr/>
            </a:pPr>
            <a:r>
              <a:rPr lang="fr-CH" sz="3600" b="0">
                <a:solidFill>
                  <a:schemeClr val="bg1"/>
                </a:solidFill>
              </a:rPr>
              <a:t>    Valoriser la </a:t>
            </a:r>
            <a:br>
              <a:rPr lang="fr-CH" sz="3600" b="0">
                <a:solidFill>
                  <a:schemeClr val="bg1"/>
                </a:solidFill>
              </a:rPr>
            </a:br>
            <a:r>
              <a:rPr lang="fr-CH" sz="3600" b="0">
                <a:solidFill>
                  <a:schemeClr val="bg1"/>
                </a:solidFill>
              </a:rPr>
              <a:t> </a:t>
            </a:r>
            <a:r>
              <a:rPr lang="fr-CH" sz="6600" b="0">
                <a:solidFill>
                  <a:schemeClr val="bg1"/>
                </a:solidFill>
              </a:rPr>
              <a:t>chaleur </a:t>
            </a:r>
            <a:r>
              <a:rPr lang="fr-CH" sz="3600" b="0">
                <a:solidFill>
                  <a:schemeClr val="bg1"/>
                </a:solidFill>
              </a:rPr>
              <a:t>sous nos pieds</a:t>
            </a:r>
          </a:p>
        </p:txBody>
      </p:sp>
    </p:spTree>
    <p:extLst>
      <p:ext uri="{BB962C8B-B14F-4D97-AF65-F5344CB8AC3E}">
        <p14:creationId xmlns:p14="http://schemas.microsoft.com/office/powerpoint/2010/main" val="123454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A2D91206-940D-FCA5-FD69-F72164C57EAD}"/>
              </a:ext>
            </a:extLst>
          </p:cNvPr>
          <p:cNvGrpSpPr/>
          <p:nvPr/>
        </p:nvGrpSpPr>
        <p:grpSpPr>
          <a:xfrm>
            <a:off x="856226" y="2107617"/>
            <a:ext cx="2160000" cy="3989925"/>
            <a:chOff x="816470" y="1988349"/>
            <a:chExt cx="2160000" cy="3989925"/>
          </a:xfrm>
        </p:grpSpPr>
        <p:pic>
          <p:nvPicPr>
            <p:cNvPr id="35" name="Image 34">
              <a:extLst>
                <a:ext uri="{FF2B5EF4-FFF2-40B4-BE49-F238E27FC236}">
                  <a16:creationId xmlns:a16="http://schemas.microsoft.com/office/drawing/2014/main" id="{B53E245B-95AA-3D59-8447-55A876607BCE}"/>
                </a:ext>
              </a:extLst>
            </p:cNvPr>
            <p:cNvPicPr>
              <a:picLocks noChangeAspect="1"/>
            </p:cNvPicPr>
            <p:nvPr/>
          </p:nvPicPr>
          <p:blipFill>
            <a:blip r:embed="rId3" cstate="email">
              <a:extLst>
                <a:ext uri="{28A0092B-C50C-407E-A947-70E740481C1C}">
                  <a14:useLocalDpi xmlns:a14="http://schemas.microsoft.com/office/drawing/2010/main"/>
                </a:ext>
              </a:extLst>
            </a:blip>
            <a:stretch/>
          </p:blipFill>
          <p:spPr bwMode="auto">
            <a:xfrm>
              <a:off x="816470" y="2594066"/>
              <a:ext cx="2160000" cy="2160000"/>
            </a:xfrm>
            <a:custGeom>
              <a:avLst/>
              <a:gdLst>
                <a:gd name="connsiteX0" fmla="*/ 1710002 w 3420000"/>
                <a:gd name="connsiteY0" fmla="*/ 0 h 3420000"/>
                <a:gd name="connsiteX1" fmla="*/ 3420000 w 3420000"/>
                <a:gd name="connsiteY1" fmla="*/ 1710000 h 3420000"/>
                <a:gd name="connsiteX2" fmla="*/ 1710002 w 3420000"/>
                <a:gd name="connsiteY2" fmla="*/ 3420000 h 3420000"/>
                <a:gd name="connsiteX3" fmla="*/ 0 w 3420000"/>
                <a:gd name="connsiteY3" fmla="*/ 1710000 h 3420000"/>
                <a:gd name="connsiteX4" fmla="*/ 1710002 w 3420000"/>
                <a:gd name="connsiteY4" fmla="*/ 0 h 34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000" h="3420000" extrusionOk="0">
                  <a:moveTo>
                    <a:pt x="1710002" y="0"/>
                  </a:moveTo>
                  <a:cubicBezTo>
                    <a:pt x="2654408" y="0"/>
                    <a:pt x="3420000" y="765593"/>
                    <a:pt x="3420000" y="1710000"/>
                  </a:cubicBezTo>
                  <a:cubicBezTo>
                    <a:pt x="3420000" y="2654407"/>
                    <a:pt x="2654408" y="3420000"/>
                    <a:pt x="1710002" y="3420000"/>
                  </a:cubicBezTo>
                  <a:cubicBezTo>
                    <a:pt x="765594" y="3420000"/>
                    <a:pt x="0" y="2654407"/>
                    <a:pt x="0" y="1710000"/>
                  </a:cubicBezTo>
                  <a:cubicBezTo>
                    <a:pt x="0" y="765593"/>
                    <a:pt x="765594" y="0"/>
                    <a:pt x="1710002" y="0"/>
                  </a:cubicBezTo>
                  <a:close/>
                </a:path>
              </a:pathLst>
            </a:custGeom>
          </p:spPr>
        </p:pic>
        <p:sp>
          <p:nvSpPr>
            <p:cNvPr id="37" name="TextBox 6">
              <a:extLst>
                <a:ext uri="{FF2B5EF4-FFF2-40B4-BE49-F238E27FC236}">
                  <a16:creationId xmlns:a16="http://schemas.microsoft.com/office/drawing/2014/main" id="{C611709A-E36C-ADFD-63EF-692170A58AB9}"/>
                </a:ext>
              </a:extLst>
            </p:cNvPr>
            <p:cNvSpPr txBox="1"/>
            <p:nvPr/>
          </p:nvSpPr>
          <p:spPr bwMode="auto">
            <a:xfrm>
              <a:off x="1261522" y="1988349"/>
              <a:ext cx="1269899" cy="461665"/>
            </a:xfrm>
            <a:prstGeom prst="rect">
              <a:avLst/>
            </a:prstGeom>
            <a:noFill/>
          </p:spPr>
          <p:txBody>
            <a:bodyPr wrap="none" numCol="1" rtlCol="0">
              <a:spAutoFit/>
            </a:bodyPr>
            <a:lstStyle/>
            <a:p>
              <a:pPr algn="ctr">
                <a:spcAft>
                  <a:spcPts val="0"/>
                </a:spcAft>
                <a:defRPr/>
              </a:pPr>
              <a:r>
                <a:rPr lang="fr-CH" sz="2400">
                  <a:solidFill>
                    <a:schemeClr val="tx2"/>
                  </a:solidFill>
                  <a:latin typeface="Calibri"/>
                </a:rPr>
                <a:t>Chauffer</a:t>
              </a:r>
              <a:endParaRPr lang="fr-CH"/>
            </a:p>
          </p:txBody>
        </p:sp>
        <p:pic>
          <p:nvPicPr>
            <p:cNvPr id="38" name="Image 37">
              <a:extLst>
                <a:ext uri="{FF2B5EF4-FFF2-40B4-BE49-F238E27FC236}">
                  <a16:creationId xmlns:a16="http://schemas.microsoft.com/office/drawing/2014/main" id="{57346458-CF53-8C00-5756-05D6258D6F71}"/>
                </a:ext>
              </a:extLst>
            </p:cNvPr>
            <p:cNvPicPr>
              <a:picLocks noChangeAspect="1"/>
            </p:cNvPicPr>
            <p:nvPr/>
          </p:nvPicPr>
          <p:blipFill>
            <a:blip r:embed="rId4" cstate="email">
              <a:extLst>
                <a:ext uri="{28A0092B-C50C-407E-A947-70E740481C1C}">
                  <a14:useLocalDpi xmlns:a14="http://schemas.microsoft.com/office/drawing/2010/main"/>
                </a:ext>
              </a:extLst>
            </a:blip>
            <a:stretch/>
          </p:blipFill>
          <p:spPr bwMode="auto">
            <a:xfrm>
              <a:off x="1611151" y="4951126"/>
              <a:ext cx="570638" cy="1027148"/>
            </a:xfrm>
            <a:prstGeom prst="rect">
              <a:avLst/>
            </a:prstGeom>
          </p:spPr>
        </p:pic>
      </p:grpSp>
      <p:grpSp>
        <p:nvGrpSpPr>
          <p:cNvPr id="39" name="Groupe 38">
            <a:extLst>
              <a:ext uri="{FF2B5EF4-FFF2-40B4-BE49-F238E27FC236}">
                <a16:creationId xmlns:a16="http://schemas.microsoft.com/office/drawing/2014/main" id="{395CD063-74BF-CA62-700A-329E51244365}"/>
              </a:ext>
            </a:extLst>
          </p:cNvPr>
          <p:cNvGrpSpPr/>
          <p:nvPr/>
        </p:nvGrpSpPr>
        <p:grpSpPr>
          <a:xfrm>
            <a:off x="3386304" y="2107617"/>
            <a:ext cx="2160000" cy="4009612"/>
            <a:chOff x="3568577" y="1988349"/>
            <a:chExt cx="2160000" cy="4009612"/>
          </a:xfrm>
        </p:grpSpPr>
        <p:pic>
          <p:nvPicPr>
            <p:cNvPr id="40" name="Image 39">
              <a:extLst>
                <a:ext uri="{FF2B5EF4-FFF2-40B4-BE49-F238E27FC236}">
                  <a16:creationId xmlns:a16="http://schemas.microsoft.com/office/drawing/2014/main" id="{92F84A3C-AA5F-3195-DD22-32324A5E511D}"/>
                </a:ext>
              </a:extLst>
            </p:cNvPr>
            <p:cNvPicPr>
              <a:picLocks noChangeAspect="1"/>
            </p:cNvPicPr>
            <p:nvPr/>
          </p:nvPicPr>
          <p:blipFill>
            <a:blip r:embed="rId5" cstate="email">
              <a:extLst>
                <a:ext uri="{28A0092B-C50C-407E-A947-70E740481C1C}">
                  <a14:useLocalDpi xmlns:a14="http://schemas.microsoft.com/office/drawing/2010/main"/>
                </a:ext>
              </a:extLst>
            </a:blip>
            <a:stretch/>
          </p:blipFill>
          <p:spPr bwMode="auto">
            <a:xfrm>
              <a:off x="4159112" y="4951126"/>
              <a:ext cx="978931" cy="1046835"/>
            </a:xfrm>
            <a:prstGeom prst="rect">
              <a:avLst/>
            </a:prstGeom>
          </p:spPr>
        </p:pic>
        <p:pic>
          <p:nvPicPr>
            <p:cNvPr id="43" name="Image 42" descr="Une image contenant nuit&#10;&#10;Description générée automatiquement">
              <a:extLst>
                <a:ext uri="{FF2B5EF4-FFF2-40B4-BE49-F238E27FC236}">
                  <a16:creationId xmlns:a16="http://schemas.microsoft.com/office/drawing/2014/main" id="{E65CDED8-9235-4884-3C68-451F6D8C1FFC}"/>
                </a:ext>
              </a:extLst>
            </p:cNvPr>
            <p:cNvPicPr>
              <a:picLocks noChangeAspect="1"/>
            </p:cNvPicPr>
            <p:nvPr/>
          </p:nvPicPr>
          <p:blipFill>
            <a:blip r:embed="rId6" cstate="email">
              <a:extLst>
                <a:ext uri="{28A0092B-C50C-407E-A947-70E740481C1C}">
                  <a14:useLocalDpi xmlns:a14="http://schemas.microsoft.com/office/drawing/2010/main"/>
                </a:ext>
              </a:extLst>
            </a:blip>
            <a:stretch/>
          </p:blipFill>
          <p:spPr bwMode="auto">
            <a:xfrm>
              <a:off x="3568577" y="2594066"/>
              <a:ext cx="2160000" cy="2160000"/>
            </a:xfrm>
            <a:custGeom>
              <a:avLst/>
              <a:gdLst>
                <a:gd name="connsiteX0" fmla="*/ 1710000 w 3420000"/>
                <a:gd name="connsiteY0" fmla="*/ 0 h 3420000"/>
                <a:gd name="connsiteX1" fmla="*/ 3420000 w 3420000"/>
                <a:gd name="connsiteY1" fmla="*/ 1710000 h 3420000"/>
                <a:gd name="connsiteX2" fmla="*/ 1710000 w 3420000"/>
                <a:gd name="connsiteY2" fmla="*/ 3420000 h 3420000"/>
                <a:gd name="connsiteX3" fmla="*/ 0 w 3420000"/>
                <a:gd name="connsiteY3" fmla="*/ 1710000 h 3420000"/>
                <a:gd name="connsiteX4" fmla="*/ 1710000 w 3420000"/>
                <a:gd name="connsiteY4" fmla="*/ 0 h 34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000" h="3420000" extrusionOk="0">
                  <a:moveTo>
                    <a:pt x="1710000" y="0"/>
                  </a:moveTo>
                  <a:cubicBezTo>
                    <a:pt x="2654407" y="0"/>
                    <a:pt x="3420000" y="765593"/>
                    <a:pt x="3420000" y="1710000"/>
                  </a:cubicBezTo>
                  <a:cubicBezTo>
                    <a:pt x="3420000" y="2654407"/>
                    <a:pt x="2654407" y="3420000"/>
                    <a:pt x="1710000" y="3420000"/>
                  </a:cubicBezTo>
                  <a:cubicBezTo>
                    <a:pt x="765593" y="3420000"/>
                    <a:pt x="0" y="2654407"/>
                    <a:pt x="0" y="1710000"/>
                  </a:cubicBezTo>
                  <a:cubicBezTo>
                    <a:pt x="0" y="765593"/>
                    <a:pt x="765593" y="0"/>
                    <a:pt x="1710000" y="0"/>
                  </a:cubicBezTo>
                  <a:close/>
                </a:path>
              </a:pathLst>
            </a:custGeom>
          </p:spPr>
        </p:pic>
        <p:sp>
          <p:nvSpPr>
            <p:cNvPr id="44" name="TextBox 10">
              <a:extLst>
                <a:ext uri="{FF2B5EF4-FFF2-40B4-BE49-F238E27FC236}">
                  <a16:creationId xmlns:a16="http://schemas.microsoft.com/office/drawing/2014/main" id="{A074557C-331F-0D1D-CD68-0A6297265B3A}"/>
                </a:ext>
              </a:extLst>
            </p:cNvPr>
            <p:cNvSpPr txBox="1"/>
            <p:nvPr/>
          </p:nvSpPr>
          <p:spPr bwMode="auto">
            <a:xfrm>
              <a:off x="3954318" y="1988349"/>
              <a:ext cx="1388522" cy="461665"/>
            </a:xfrm>
            <a:prstGeom prst="rect">
              <a:avLst/>
            </a:prstGeom>
            <a:noFill/>
          </p:spPr>
          <p:txBody>
            <a:bodyPr wrap="none" numCol="1" rtlCol="0">
              <a:spAutoFit/>
            </a:bodyPr>
            <a:lstStyle/>
            <a:p>
              <a:pPr algn="ctr">
                <a:spcAft>
                  <a:spcPts val="0"/>
                </a:spcAft>
                <a:defRPr/>
              </a:pPr>
              <a:r>
                <a:rPr lang="fr-CH" sz="2400">
                  <a:solidFill>
                    <a:schemeClr val="tx2"/>
                  </a:solidFill>
                  <a:latin typeface="Calibri"/>
                </a:rPr>
                <a:t>Rafraichir</a:t>
              </a:r>
              <a:endParaRPr lang="fr-CH"/>
            </a:p>
          </p:txBody>
        </p:sp>
      </p:grpSp>
      <p:grpSp>
        <p:nvGrpSpPr>
          <p:cNvPr id="45" name="Groupe 44">
            <a:extLst>
              <a:ext uri="{FF2B5EF4-FFF2-40B4-BE49-F238E27FC236}">
                <a16:creationId xmlns:a16="http://schemas.microsoft.com/office/drawing/2014/main" id="{E9CCE617-E6B2-DA26-1DA6-4763DC17EAA2}"/>
              </a:ext>
            </a:extLst>
          </p:cNvPr>
          <p:cNvGrpSpPr/>
          <p:nvPr/>
        </p:nvGrpSpPr>
        <p:grpSpPr>
          <a:xfrm>
            <a:off x="5916382" y="2107617"/>
            <a:ext cx="2605515" cy="3955948"/>
            <a:chOff x="6059904" y="1988349"/>
            <a:chExt cx="2605515" cy="3955948"/>
          </a:xfrm>
        </p:grpSpPr>
        <p:pic>
          <p:nvPicPr>
            <p:cNvPr id="46" name="Image 45" descr="Une image contenant ciel, extérieur, arbre, cité&#10;&#10;Description générée automatiquement">
              <a:extLst>
                <a:ext uri="{FF2B5EF4-FFF2-40B4-BE49-F238E27FC236}">
                  <a16:creationId xmlns:a16="http://schemas.microsoft.com/office/drawing/2014/main" id="{9246E66A-42C7-127A-40C6-41585524AE86}"/>
                </a:ext>
              </a:extLst>
            </p:cNvPr>
            <p:cNvPicPr>
              <a:picLocks noChangeAspect="1"/>
            </p:cNvPicPr>
            <p:nvPr/>
          </p:nvPicPr>
          <p:blipFill>
            <a:blip r:embed="rId7" cstate="email">
              <a:extLst>
                <a:ext uri="{28A0092B-C50C-407E-A947-70E740481C1C}">
                  <a14:useLocalDpi xmlns:a14="http://schemas.microsoft.com/office/drawing/2010/main"/>
                </a:ext>
              </a:extLst>
            </a:blip>
            <a:stretch/>
          </p:blipFill>
          <p:spPr bwMode="auto">
            <a:xfrm>
              <a:off x="6282661" y="2594066"/>
              <a:ext cx="2160000" cy="2160000"/>
            </a:xfrm>
            <a:custGeom>
              <a:avLst/>
              <a:gdLst>
                <a:gd name="connsiteX0" fmla="*/ 1710000 w 3420000"/>
                <a:gd name="connsiteY0" fmla="*/ 0 h 3420000"/>
                <a:gd name="connsiteX1" fmla="*/ 3420000 w 3420000"/>
                <a:gd name="connsiteY1" fmla="*/ 1710000 h 3420000"/>
                <a:gd name="connsiteX2" fmla="*/ 1710000 w 3420000"/>
                <a:gd name="connsiteY2" fmla="*/ 3420000 h 3420000"/>
                <a:gd name="connsiteX3" fmla="*/ 0 w 3420000"/>
                <a:gd name="connsiteY3" fmla="*/ 1710000 h 3420000"/>
                <a:gd name="connsiteX4" fmla="*/ 1710000 w 3420000"/>
                <a:gd name="connsiteY4" fmla="*/ 0 h 34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000" h="3420000" extrusionOk="0">
                  <a:moveTo>
                    <a:pt x="1710000" y="0"/>
                  </a:moveTo>
                  <a:cubicBezTo>
                    <a:pt x="2654407" y="0"/>
                    <a:pt x="3420000" y="765593"/>
                    <a:pt x="3420000" y="1710000"/>
                  </a:cubicBezTo>
                  <a:cubicBezTo>
                    <a:pt x="3420000" y="2654407"/>
                    <a:pt x="2654407" y="3420000"/>
                    <a:pt x="1710000" y="3420000"/>
                  </a:cubicBezTo>
                  <a:cubicBezTo>
                    <a:pt x="765593" y="3420000"/>
                    <a:pt x="0" y="2654407"/>
                    <a:pt x="0" y="1710000"/>
                  </a:cubicBezTo>
                  <a:cubicBezTo>
                    <a:pt x="0" y="765593"/>
                    <a:pt x="765593" y="0"/>
                    <a:pt x="1710000" y="0"/>
                  </a:cubicBezTo>
                  <a:close/>
                </a:path>
              </a:pathLst>
            </a:custGeom>
          </p:spPr>
        </p:pic>
        <p:sp>
          <p:nvSpPr>
            <p:cNvPr id="47" name="TextBox 9">
              <a:extLst>
                <a:ext uri="{FF2B5EF4-FFF2-40B4-BE49-F238E27FC236}">
                  <a16:creationId xmlns:a16="http://schemas.microsoft.com/office/drawing/2014/main" id="{C741C4EE-63A0-B15B-7680-B4BD252997A6}"/>
                </a:ext>
              </a:extLst>
            </p:cNvPr>
            <p:cNvSpPr txBox="1"/>
            <p:nvPr/>
          </p:nvSpPr>
          <p:spPr bwMode="auto">
            <a:xfrm>
              <a:off x="6059904" y="1988349"/>
              <a:ext cx="2605515" cy="461665"/>
            </a:xfrm>
            <a:prstGeom prst="rect">
              <a:avLst/>
            </a:prstGeom>
            <a:noFill/>
          </p:spPr>
          <p:txBody>
            <a:bodyPr wrap="square" numCol="1" rtlCol="0">
              <a:spAutoFit/>
            </a:bodyPr>
            <a:lstStyle/>
            <a:p>
              <a:pPr algn="ctr">
                <a:spcAft>
                  <a:spcPts val="0"/>
                </a:spcAft>
                <a:defRPr/>
              </a:pPr>
              <a:r>
                <a:rPr lang="fr-CH" sz="2400">
                  <a:solidFill>
                    <a:schemeClr val="tx2"/>
                  </a:solidFill>
                  <a:latin typeface="Calibri"/>
                </a:rPr>
                <a:t>Stocker l’énergie</a:t>
              </a:r>
              <a:endParaRPr lang="fr-CH"/>
            </a:p>
          </p:txBody>
        </p:sp>
        <p:pic>
          <p:nvPicPr>
            <p:cNvPr id="49" name="Image 48" descr="Une image contenant texte, clipart, graphiques vectoriels&#10;&#10;Description générée automatiquement">
              <a:extLst>
                <a:ext uri="{FF2B5EF4-FFF2-40B4-BE49-F238E27FC236}">
                  <a16:creationId xmlns:a16="http://schemas.microsoft.com/office/drawing/2014/main" id="{6E6B97CA-84CA-C67A-B1AB-A83C5F41DF74}"/>
                </a:ext>
              </a:extLst>
            </p:cNvPr>
            <p:cNvPicPr>
              <a:picLocks noChangeAspect="1"/>
            </p:cNvPicPr>
            <p:nvPr/>
          </p:nvPicPr>
          <p:blipFill>
            <a:blip r:embed="rId8" cstate="email">
              <a:extLst>
                <a:ext uri="{28A0092B-C50C-407E-A947-70E740481C1C}">
                  <a14:useLocalDpi xmlns:a14="http://schemas.microsoft.com/office/drawing/2010/main"/>
                </a:ext>
              </a:extLst>
            </a:blip>
            <a:stretch/>
          </p:blipFill>
          <p:spPr bwMode="auto">
            <a:xfrm>
              <a:off x="7052295" y="4951126"/>
              <a:ext cx="620732" cy="993171"/>
            </a:xfrm>
            <a:prstGeom prst="rect">
              <a:avLst/>
            </a:prstGeom>
          </p:spPr>
        </p:pic>
      </p:grpSp>
      <p:sp>
        <p:nvSpPr>
          <p:cNvPr id="50" name="Titre 4">
            <a:extLst>
              <a:ext uri="{FF2B5EF4-FFF2-40B4-BE49-F238E27FC236}">
                <a16:creationId xmlns:a16="http://schemas.microsoft.com/office/drawing/2014/main" id="{5ECF9DC8-A6F2-CA80-9652-F2C39427D497}"/>
              </a:ext>
            </a:extLst>
          </p:cNvPr>
          <p:cNvSpPr>
            <a:spLocks noGrp="1"/>
          </p:cNvSpPr>
          <p:nvPr>
            <p:ph type="title"/>
          </p:nvPr>
        </p:nvSpPr>
        <p:spPr bwMode="auto">
          <a:xfrm>
            <a:off x="566822" y="228600"/>
            <a:ext cx="11197389" cy="901930"/>
          </a:xfrm>
        </p:spPr>
        <p:txBody>
          <a:bodyPr/>
          <a:lstStyle/>
          <a:p>
            <a:pPr>
              <a:defRPr/>
            </a:pPr>
            <a:r>
              <a:rPr lang="fr-CH">
                <a:solidFill>
                  <a:schemeClr val="accent2"/>
                </a:solidFill>
              </a:rPr>
              <a:t>Une énergie de ruban régionale et</a:t>
            </a:r>
            <a:br>
              <a:rPr lang="fr-CH">
                <a:solidFill>
                  <a:schemeClr val="accent2"/>
                </a:solidFill>
              </a:rPr>
            </a:br>
            <a:r>
              <a:rPr lang="fr-CH">
                <a:solidFill>
                  <a:schemeClr val="accent2"/>
                </a:solidFill>
              </a:rPr>
              <a:t>renouvelable, aux multiples facettes</a:t>
            </a:r>
            <a:br>
              <a:rPr lang="fr-CH">
                <a:solidFill>
                  <a:schemeClr val="accent2"/>
                </a:solidFill>
              </a:rPr>
            </a:br>
            <a:br>
              <a:rPr lang="fr-CH">
                <a:solidFill>
                  <a:schemeClr val="accent2"/>
                </a:solidFill>
              </a:rPr>
            </a:br>
            <a:endParaRPr lang="fr-CH">
              <a:solidFill>
                <a:schemeClr val="accent2"/>
              </a:solidFill>
            </a:endParaRPr>
          </a:p>
        </p:txBody>
      </p:sp>
      <p:grpSp>
        <p:nvGrpSpPr>
          <p:cNvPr id="51" name="Groupe 50">
            <a:extLst>
              <a:ext uri="{FF2B5EF4-FFF2-40B4-BE49-F238E27FC236}">
                <a16:creationId xmlns:a16="http://schemas.microsoft.com/office/drawing/2014/main" id="{B92D7EF9-0DB1-D83C-1DBB-70A0A4573EC6}"/>
              </a:ext>
            </a:extLst>
          </p:cNvPr>
          <p:cNvGrpSpPr/>
          <p:nvPr/>
        </p:nvGrpSpPr>
        <p:grpSpPr>
          <a:xfrm>
            <a:off x="8593020" y="2107617"/>
            <a:ext cx="3114955" cy="3955948"/>
            <a:chOff x="8553264" y="1988349"/>
            <a:chExt cx="3114955" cy="3955948"/>
          </a:xfrm>
        </p:grpSpPr>
        <p:pic>
          <p:nvPicPr>
            <p:cNvPr id="52" name="Image 51">
              <a:extLst>
                <a:ext uri="{FF2B5EF4-FFF2-40B4-BE49-F238E27FC236}">
                  <a16:creationId xmlns:a16="http://schemas.microsoft.com/office/drawing/2014/main" id="{4955034F-CAF7-F0D9-B7EE-E3FAA6D055BB}"/>
                </a:ext>
              </a:extLst>
            </p:cNvPr>
            <p:cNvPicPr>
              <a:picLocks noChangeAspect="1"/>
            </p:cNvPicPr>
            <p:nvPr/>
          </p:nvPicPr>
          <p:blipFill>
            <a:blip r:embed="rId9" cstate="email">
              <a:extLst>
                <a:ext uri="{28A0092B-C50C-407E-A947-70E740481C1C}">
                  <a14:useLocalDpi xmlns:a14="http://schemas.microsoft.com/office/drawing/2010/main"/>
                </a:ext>
              </a:extLst>
            </a:blip>
            <a:stretch/>
          </p:blipFill>
          <p:spPr bwMode="auto">
            <a:xfrm>
              <a:off x="9030738" y="2594066"/>
              <a:ext cx="2160000" cy="2160000"/>
            </a:xfrm>
            <a:custGeom>
              <a:avLst/>
              <a:gdLst>
                <a:gd name="connsiteX0" fmla="*/ 1710000 w 3420000"/>
                <a:gd name="connsiteY0" fmla="*/ 0 h 3420000"/>
                <a:gd name="connsiteX1" fmla="*/ 3420000 w 3420000"/>
                <a:gd name="connsiteY1" fmla="*/ 1710000 h 3420000"/>
                <a:gd name="connsiteX2" fmla="*/ 1710000 w 3420000"/>
                <a:gd name="connsiteY2" fmla="*/ 3420000 h 3420000"/>
                <a:gd name="connsiteX3" fmla="*/ 0 w 3420000"/>
                <a:gd name="connsiteY3" fmla="*/ 1710000 h 3420000"/>
                <a:gd name="connsiteX4" fmla="*/ 1710000 w 3420000"/>
                <a:gd name="connsiteY4" fmla="*/ 0 h 34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0000" h="3420000" extrusionOk="0">
                  <a:moveTo>
                    <a:pt x="1710000" y="0"/>
                  </a:moveTo>
                  <a:cubicBezTo>
                    <a:pt x="2654407" y="0"/>
                    <a:pt x="3420000" y="765593"/>
                    <a:pt x="3420000" y="1710000"/>
                  </a:cubicBezTo>
                  <a:cubicBezTo>
                    <a:pt x="3420000" y="2654407"/>
                    <a:pt x="2654407" y="3420000"/>
                    <a:pt x="1710000" y="3420000"/>
                  </a:cubicBezTo>
                  <a:cubicBezTo>
                    <a:pt x="765593" y="3420000"/>
                    <a:pt x="0" y="2654407"/>
                    <a:pt x="0" y="1710000"/>
                  </a:cubicBezTo>
                  <a:cubicBezTo>
                    <a:pt x="0" y="765593"/>
                    <a:pt x="765593" y="0"/>
                    <a:pt x="1710000" y="0"/>
                  </a:cubicBezTo>
                  <a:close/>
                </a:path>
              </a:pathLst>
            </a:custGeom>
          </p:spPr>
        </p:pic>
        <p:sp>
          <p:nvSpPr>
            <p:cNvPr id="53" name="TextBox 7">
              <a:extLst>
                <a:ext uri="{FF2B5EF4-FFF2-40B4-BE49-F238E27FC236}">
                  <a16:creationId xmlns:a16="http://schemas.microsoft.com/office/drawing/2014/main" id="{B40231F7-58AC-CB5C-A617-D68BA3BDB100}"/>
                </a:ext>
              </a:extLst>
            </p:cNvPr>
            <p:cNvSpPr txBox="1"/>
            <p:nvPr/>
          </p:nvSpPr>
          <p:spPr bwMode="auto">
            <a:xfrm>
              <a:off x="8553264" y="1988349"/>
              <a:ext cx="3114955" cy="461665"/>
            </a:xfrm>
            <a:prstGeom prst="rect">
              <a:avLst/>
            </a:prstGeom>
            <a:noFill/>
          </p:spPr>
          <p:txBody>
            <a:bodyPr wrap="none" numCol="1" rtlCol="0">
              <a:spAutoFit/>
            </a:bodyPr>
            <a:lstStyle/>
            <a:p>
              <a:pPr algn="ctr">
                <a:spcAft>
                  <a:spcPts val="0"/>
                </a:spcAft>
                <a:defRPr/>
              </a:pPr>
              <a:r>
                <a:rPr lang="fr-CH" sz="2400">
                  <a:solidFill>
                    <a:schemeClr val="tx2"/>
                  </a:solidFill>
                  <a:latin typeface="Calibri"/>
                </a:rPr>
                <a:t>Produire de l’électricité</a:t>
              </a:r>
              <a:endParaRPr lang="fr-CH"/>
            </a:p>
          </p:txBody>
        </p:sp>
        <p:grpSp>
          <p:nvGrpSpPr>
            <p:cNvPr id="56" name="Groupe 55">
              <a:extLst>
                <a:ext uri="{FF2B5EF4-FFF2-40B4-BE49-F238E27FC236}">
                  <a16:creationId xmlns:a16="http://schemas.microsoft.com/office/drawing/2014/main" id="{56E27AD3-BDAF-0D46-3392-1411E6116B82}"/>
                </a:ext>
              </a:extLst>
            </p:cNvPr>
            <p:cNvGrpSpPr/>
            <p:nvPr/>
          </p:nvGrpSpPr>
          <p:grpSpPr bwMode="auto">
            <a:xfrm>
              <a:off x="9617289" y="4951126"/>
              <a:ext cx="986899" cy="993171"/>
              <a:chOff x="2369876" y="5222929"/>
              <a:chExt cx="834093" cy="950360"/>
            </a:xfrm>
          </p:grpSpPr>
          <p:sp>
            <p:nvSpPr>
              <p:cNvPr id="57" name="Rectangle 56">
                <a:extLst>
                  <a:ext uri="{FF2B5EF4-FFF2-40B4-BE49-F238E27FC236}">
                    <a16:creationId xmlns:a16="http://schemas.microsoft.com/office/drawing/2014/main" id="{499E66D1-6676-7B23-DAEC-34C9A98701B8}"/>
                  </a:ext>
                </a:extLst>
              </p:cNvPr>
              <p:cNvSpPr/>
              <p:nvPr/>
            </p:nvSpPr>
            <p:spPr bwMode="auto">
              <a:xfrm>
                <a:off x="2653386" y="5262840"/>
                <a:ext cx="267074" cy="347196"/>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H"/>
              </a:p>
            </p:txBody>
          </p:sp>
          <p:sp>
            <p:nvSpPr>
              <p:cNvPr id="58" name="Rectangle 5">
                <a:extLst>
                  <a:ext uri="{FF2B5EF4-FFF2-40B4-BE49-F238E27FC236}">
                    <a16:creationId xmlns:a16="http://schemas.microsoft.com/office/drawing/2014/main" id="{4EFCCB8C-BA46-6E00-BAC4-75F7E4C08F9F}"/>
                  </a:ext>
                </a:extLst>
              </p:cNvPr>
              <p:cNvSpPr/>
              <p:nvPr/>
            </p:nvSpPr>
            <p:spPr bwMode="auto">
              <a:xfrm>
                <a:off x="2565388" y="5612434"/>
                <a:ext cx="437591" cy="560855"/>
              </a:xfrm>
              <a:custGeom>
                <a:avLst/>
                <a:gdLst>
                  <a:gd name="connsiteX0" fmla="*/ 0 w 1033668"/>
                  <a:gd name="connsiteY0" fmla="*/ 0 h 1343770"/>
                  <a:gd name="connsiteX1" fmla="*/ 1033668 w 1033668"/>
                  <a:gd name="connsiteY1" fmla="*/ 0 h 1343770"/>
                  <a:gd name="connsiteX2" fmla="*/ 1033668 w 1033668"/>
                  <a:gd name="connsiteY2" fmla="*/ 1343770 h 1343770"/>
                  <a:gd name="connsiteX3" fmla="*/ 0 w 1033668"/>
                  <a:gd name="connsiteY3" fmla="*/ 1343770 h 1343770"/>
                  <a:gd name="connsiteX4" fmla="*/ 0 w 1033668"/>
                  <a:gd name="connsiteY4" fmla="*/ 0 h 1343770"/>
                  <a:gd name="connsiteX0" fmla="*/ 0 w 1351721"/>
                  <a:gd name="connsiteY0" fmla="*/ 0 h 2162754"/>
                  <a:gd name="connsiteX1" fmla="*/ 1033668 w 1351721"/>
                  <a:gd name="connsiteY1" fmla="*/ 0 h 2162754"/>
                  <a:gd name="connsiteX2" fmla="*/ 1351721 w 1351721"/>
                  <a:gd name="connsiteY2" fmla="*/ 2162754 h 2162754"/>
                  <a:gd name="connsiteX3" fmla="*/ 0 w 1351721"/>
                  <a:gd name="connsiteY3" fmla="*/ 1343770 h 2162754"/>
                  <a:gd name="connsiteX4" fmla="*/ 0 w 1351721"/>
                  <a:gd name="connsiteY4" fmla="*/ 0 h 2162754"/>
                  <a:gd name="connsiteX0" fmla="*/ 341906 w 1693627"/>
                  <a:gd name="connsiteY0" fmla="*/ 0 h 2170706"/>
                  <a:gd name="connsiteX1" fmla="*/ 1375574 w 1693627"/>
                  <a:gd name="connsiteY1" fmla="*/ 0 h 2170706"/>
                  <a:gd name="connsiteX2" fmla="*/ 1693627 w 1693627"/>
                  <a:gd name="connsiteY2" fmla="*/ 2162754 h 2170706"/>
                  <a:gd name="connsiteX3" fmla="*/ 0 w 1693627"/>
                  <a:gd name="connsiteY3" fmla="*/ 2170706 h 2170706"/>
                  <a:gd name="connsiteX4" fmla="*/ 341906 w 1693627"/>
                  <a:gd name="connsiteY4" fmla="*/ 0 h 2170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627" h="2170706" extrusionOk="0">
                    <a:moveTo>
                      <a:pt x="341906" y="0"/>
                    </a:moveTo>
                    <a:lnTo>
                      <a:pt x="1375574" y="0"/>
                    </a:lnTo>
                    <a:lnTo>
                      <a:pt x="1693627" y="2162754"/>
                    </a:lnTo>
                    <a:lnTo>
                      <a:pt x="0" y="2170706"/>
                    </a:lnTo>
                    <a:lnTo>
                      <a:pt x="341906" y="0"/>
                    </a:lnTo>
                    <a:close/>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H"/>
              </a:p>
            </p:txBody>
          </p:sp>
          <p:cxnSp>
            <p:nvCxnSpPr>
              <p:cNvPr id="59" name="Connecteur droit 58">
                <a:extLst>
                  <a:ext uri="{FF2B5EF4-FFF2-40B4-BE49-F238E27FC236}">
                    <a16:creationId xmlns:a16="http://schemas.microsoft.com/office/drawing/2014/main" id="{755ACFD2-F6F5-8A98-63EE-DA65E0074E2C}"/>
                  </a:ext>
                </a:extLst>
              </p:cNvPr>
              <p:cNvCxnSpPr>
                <a:cxnSpLocks/>
              </p:cNvCxnSpPr>
              <p:nvPr/>
            </p:nvCxnSpPr>
            <p:spPr bwMode="auto">
              <a:xfrm>
                <a:off x="2369876" y="6172946"/>
                <a:ext cx="83409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0" name="Triangle 9">
                <a:extLst>
                  <a:ext uri="{FF2B5EF4-FFF2-40B4-BE49-F238E27FC236}">
                    <a16:creationId xmlns:a16="http://schemas.microsoft.com/office/drawing/2014/main" id="{95DCA195-1F5F-8E3C-B8FA-2D0BE532E343}"/>
                  </a:ext>
                </a:extLst>
              </p:cNvPr>
              <p:cNvSpPr/>
              <p:nvPr/>
            </p:nvSpPr>
            <p:spPr bwMode="auto">
              <a:xfrm>
                <a:off x="2923541" y="5317624"/>
                <a:ext cx="270156" cy="129428"/>
              </a:xfrm>
              <a:custGeom>
                <a:avLst/>
                <a:gdLst>
                  <a:gd name="connsiteX0" fmla="*/ 0 w 1073426"/>
                  <a:gd name="connsiteY0" fmla="*/ 413468 h 413468"/>
                  <a:gd name="connsiteX1" fmla="*/ 536713 w 1073426"/>
                  <a:gd name="connsiteY1" fmla="*/ 0 h 413468"/>
                  <a:gd name="connsiteX2" fmla="*/ 1073426 w 1073426"/>
                  <a:gd name="connsiteY2" fmla="*/ 413468 h 413468"/>
                  <a:gd name="connsiteX3" fmla="*/ 0 w 1073426"/>
                  <a:gd name="connsiteY3" fmla="*/ 413468 h 413468"/>
                  <a:gd name="connsiteX0" fmla="*/ 99391 w 1172817"/>
                  <a:gd name="connsiteY0" fmla="*/ 477079 h 477079"/>
                  <a:gd name="connsiteX1" fmla="*/ 0 w 1172817"/>
                  <a:gd name="connsiteY1" fmla="*/ 0 h 477079"/>
                  <a:gd name="connsiteX2" fmla="*/ 1172817 w 1172817"/>
                  <a:gd name="connsiteY2" fmla="*/ 477079 h 477079"/>
                  <a:gd name="connsiteX3" fmla="*/ 99391 w 1172817"/>
                  <a:gd name="connsiteY3" fmla="*/ 477079 h 477079"/>
                  <a:gd name="connsiteX0" fmla="*/ 3976 w 1172817"/>
                  <a:gd name="connsiteY0" fmla="*/ 485030 h 485030"/>
                  <a:gd name="connsiteX1" fmla="*/ 0 w 1172817"/>
                  <a:gd name="connsiteY1" fmla="*/ 0 h 485030"/>
                  <a:gd name="connsiteX2" fmla="*/ 1172817 w 1172817"/>
                  <a:gd name="connsiteY2" fmla="*/ 477079 h 485030"/>
                  <a:gd name="connsiteX3" fmla="*/ 3976 w 1172817"/>
                  <a:gd name="connsiteY3" fmla="*/ 485030 h 485030"/>
                  <a:gd name="connsiteX0" fmla="*/ 3976 w 1172817"/>
                  <a:gd name="connsiteY0" fmla="*/ 485030 h 485030"/>
                  <a:gd name="connsiteX1" fmla="*/ 0 w 1172817"/>
                  <a:gd name="connsiteY1" fmla="*/ 0 h 485030"/>
                  <a:gd name="connsiteX2" fmla="*/ 894523 w 1172817"/>
                  <a:gd name="connsiteY2" fmla="*/ 365761 h 485030"/>
                  <a:gd name="connsiteX3" fmla="*/ 1172817 w 1172817"/>
                  <a:gd name="connsiteY3" fmla="*/ 477079 h 485030"/>
                  <a:gd name="connsiteX4" fmla="*/ 3976 w 1172817"/>
                  <a:gd name="connsiteY4" fmla="*/ 485030 h 485030"/>
                  <a:gd name="connsiteX0" fmla="*/ 3976 w 1172817"/>
                  <a:gd name="connsiteY0" fmla="*/ 485030 h 485030"/>
                  <a:gd name="connsiteX1" fmla="*/ 0 w 1172817"/>
                  <a:gd name="connsiteY1" fmla="*/ 0 h 485030"/>
                  <a:gd name="connsiteX2" fmla="*/ 1045598 w 1172817"/>
                  <a:gd name="connsiteY2" fmla="*/ 333955 h 485030"/>
                  <a:gd name="connsiteX3" fmla="*/ 1172817 w 1172817"/>
                  <a:gd name="connsiteY3" fmla="*/ 477079 h 485030"/>
                  <a:gd name="connsiteX4" fmla="*/ 3976 w 1172817"/>
                  <a:gd name="connsiteY4" fmla="*/ 485030 h 485030"/>
                  <a:gd name="connsiteX0" fmla="*/ 3976 w 1045598"/>
                  <a:gd name="connsiteY0" fmla="*/ 485030 h 500933"/>
                  <a:gd name="connsiteX1" fmla="*/ 0 w 1045598"/>
                  <a:gd name="connsiteY1" fmla="*/ 0 h 500933"/>
                  <a:gd name="connsiteX2" fmla="*/ 1045598 w 1045598"/>
                  <a:gd name="connsiteY2" fmla="*/ 333955 h 500933"/>
                  <a:gd name="connsiteX3" fmla="*/ 1045597 w 1045598"/>
                  <a:gd name="connsiteY3" fmla="*/ 500933 h 500933"/>
                  <a:gd name="connsiteX4" fmla="*/ 3976 w 1045598"/>
                  <a:gd name="connsiteY4" fmla="*/ 485030 h 50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598" h="500933" extrusionOk="0">
                    <a:moveTo>
                      <a:pt x="3976" y="485030"/>
                    </a:moveTo>
                    <a:cubicBezTo>
                      <a:pt x="2651" y="323353"/>
                      <a:pt x="1325" y="161677"/>
                      <a:pt x="0" y="0"/>
                    </a:cubicBezTo>
                    <a:lnTo>
                      <a:pt x="1045598" y="333955"/>
                    </a:lnTo>
                    <a:cubicBezTo>
                      <a:pt x="1045598" y="389614"/>
                      <a:pt x="1045597" y="445274"/>
                      <a:pt x="1045597" y="500933"/>
                    </a:cubicBezTo>
                    <a:lnTo>
                      <a:pt x="3976" y="485030"/>
                    </a:lnTo>
                    <a:close/>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H"/>
              </a:p>
            </p:txBody>
          </p:sp>
          <p:sp>
            <p:nvSpPr>
              <p:cNvPr id="61" name="Triangle 9">
                <a:extLst>
                  <a:ext uri="{FF2B5EF4-FFF2-40B4-BE49-F238E27FC236}">
                    <a16:creationId xmlns:a16="http://schemas.microsoft.com/office/drawing/2014/main" id="{6293BDB8-A64D-0B14-54B0-597365A9B641}"/>
                  </a:ext>
                </a:extLst>
              </p:cNvPr>
              <p:cNvSpPr/>
              <p:nvPr/>
            </p:nvSpPr>
            <p:spPr bwMode="auto">
              <a:xfrm>
                <a:off x="2921836" y="5486429"/>
                <a:ext cx="270156" cy="129428"/>
              </a:xfrm>
              <a:custGeom>
                <a:avLst/>
                <a:gdLst>
                  <a:gd name="connsiteX0" fmla="*/ 0 w 1073426"/>
                  <a:gd name="connsiteY0" fmla="*/ 413468 h 413468"/>
                  <a:gd name="connsiteX1" fmla="*/ 536713 w 1073426"/>
                  <a:gd name="connsiteY1" fmla="*/ 0 h 413468"/>
                  <a:gd name="connsiteX2" fmla="*/ 1073426 w 1073426"/>
                  <a:gd name="connsiteY2" fmla="*/ 413468 h 413468"/>
                  <a:gd name="connsiteX3" fmla="*/ 0 w 1073426"/>
                  <a:gd name="connsiteY3" fmla="*/ 413468 h 413468"/>
                  <a:gd name="connsiteX0" fmla="*/ 99391 w 1172817"/>
                  <a:gd name="connsiteY0" fmla="*/ 477079 h 477079"/>
                  <a:gd name="connsiteX1" fmla="*/ 0 w 1172817"/>
                  <a:gd name="connsiteY1" fmla="*/ 0 h 477079"/>
                  <a:gd name="connsiteX2" fmla="*/ 1172817 w 1172817"/>
                  <a:gd name="connsiteY2" fmla="*/ 477079 h 477079"/>
                  <a:gd name="connsiteX3" fmla="*/ 99391 w 1172817"/>
                  <a:gd name="connsiteY3" fmla="*/ 477079 h 477079"/>
                  <a:gd name="connsiteX0" fmla="*/ 3976 w 1172817"/>
                  <a:gd name="connsiteY0" fmla="*/ 485030 h 485030"/>
                  <a:gd name="connsiteX1" fmla="*/ 0 w 1172817"/>
                  <a:gd name="connsiteY1" fmla="*/ 0 h 485030"/>
                  <a:gd name="connsiteX2" fmla="*/ 1172817 w 1172817"/>
                  <a:gd name="connsiteY2" fmla="*/ 477079 h 485030"/>
                  <a:gd name="connsiteX3" fmla="*/ 3976 w 1172817"/>
                  <a:gd name="connsiteY3" fmla="*/ 485030 h 485030"/>
                  <a:gd name="connsiteX0" fmla="*/ 3976 w 1172817"/>
                  <a:gd name="connsiteY0" fmla="*/ 485030 h 485030"/>
                  <a:gd name="connsiteX1" fmla="*/ 0 w 1172817"/>
                  <a:gd name="connsiteY1" fmla="*/ 0 h 485030"/>
                  <a:gd name="connsiteX2" fmla="*/ 894523 w 1172817"/>
                  <a:gd name="connsiteY2" fmla="*/ 365761 h 485030"/>
                  <a:gd name="connsiteX3" fmla="*/ 1172817 w 1172817"/>
                  <a:gd name="connsiteY3" fmla="*/ 477079 h 485030"/>
                  <a:gd name="connsiteX4" fmla="*/ 3976 w 1172817"/>
                  <a:gd name="connsiteY4" fmla="*/ 485030 h 485030"/>
                  <a:gd name="connsiteX0" fmla="*/ 3976 w 1172817"/>
                  <a:gd name="connsiteY0" fmla="*/ 485030 h 485030"/>
                  <a:gd name="connsiteX1" fmla="*/ 0 w 1172817"/>
                  <a:gd name="connsiteY1" fmla="*/ 0 h 485030"/>
                  <a:gd name="connsiteX2" fmla="*/ 1045598 w 1172817"/>
                  <a:gd name="connsiteY2" fmla="*/ 333955 h 485030"/>
                  <a:gd name="connsiteX3" fmla="*/ 1172817 w 1172817"/>
                  <a:gd name="connsiteY3" fmla="*/ 477079 h 485030"/>
                  <a:gd name="connsiteX4" fmla="*/ 3976 w 1172817"/>
                  <a:gd name="connsiteY4" fmla="*/ 485030 h 485030"/>
                  <a:gd name="connsiteX0" fmla="*/ 3976 w 1045598"/>
                  <a:gd name="connsiteY0" fmla="*/ 485030 h 500933"/>
                  <a:gd name="connsiteX1" fmla="*/ 0 w 1045598"/>
                  <a:gd name="connsiteY1" fmla="*/ 0 h 500933"/>
                  <a:gd name="connsiteX2" fmla="*/ 1045598 w 1045598"/>
                  <a:gd name="connsiteY2" fmla="*/ 333955 h 500933"/>
                  <a:gd name="connsiteX3" fmla="*/ 1045597 w 1045598"/>
                  <a:gd name="connsiteY3" fmla="*/ 500933 h 500933"/>
                  <a:gd name="connsiteX4" fmla="*/ 3976 w 1045598"/>
                  <a:gd name="connsiteY4" fmla="*/ 485030 h 50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598" h="500933" extrusionOk="0">
                    <a:moveTo>
                      <a:pt x="3976" y="485030"/>
                    </a:moveTo>
                    <a:cubicBezTo>
                      <a:pt x="2651" y="323353"/>
                      <a:pt x="1325" y="161677"/>
                      <a:pt x="0" y="0"/>
                    </a:cubicBezTo>
                    <a:lnTo>
                      <a:pt x="1045598" y="333955"/>
                    </a:lnTo>
                    <a:cubicBezTo>
                      <a:pt x="1045598" y="389614"/>
                      <a:pt x="1045597" y="445274"/>
                      <a:pt x="1045597" y="500933"/>
                    </a:cubicBezTo>
                    <a:lnTo>
                      <a:pt x="3976" y="485030"/>
                    </a:lnTo>
                    <a:close/>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H"/>
              </a:p>
            </p:txBody>
          </p:sp>
          <p:sp>
            <p:nvSpPr>
              <p:cNvPr id="62" name="Triangle 9">
                <a:extLst>
                  <a:ext uri="{FF2B5EF4-FFF2-40B4-BE49-F238E27FC236}">
                    <a16:creationId xmlns:a16="http://schemas.microsoft.com/office/drawing/2014/main" id="{ACD002F2-C9FF-9F13-3D98-4AE0AEF39058}"/>
                  </a:ext>
                </a:extLst>
              </p:cNvPr>
              <p:cNvSpPr/>
              <p:nvPr/>
            </p:nvSpPr>
            <p:spPr bwMode="auto">
              <a:xfrm flipH="1">
                <a:off x="2383913" y="5317624"/>
                <a:ext cx="270156" cy="129428"/>
              </a:xfrm>
              <a:custGeom>
                <a:avLst/>
                <a:gdLst>
                  <a:gd name="connsiteX0" fmla="*/ 0 w 1073426"/>
                  <a:gd name="connsiteY0" fmla="*/ 413468 h 413468"/>
                  <a:gd name="connsiteX1" fmla="*/ 536713 w 1073426"/>
                  <a:gd name="connsiteY1" fmla="*/ 0 h 413468"/>
                  <a:gd name="connsiteX2" fmla="*/ 1073426 w 1073426"/>
                  <a:gd name="connsiteY2" fmla="*/ 413468 h 413468"/>
                  <a:gd name="connsiteX3" fmla="*/ 0 w 1073426"/>
                  <a:gd name="connsiteY3" fmla="*/ 413468 h 413468"/>
                  <a:gd name="connsiteX0" fmla="*/ 99391 w 1172817"/>
                  <a:gd name="connsiteY0" fmla="*/ 477079 h 477079"/>
                  <a:gd name="connsiteX1" fmla="*/ 0 w 1172817"/>
                  <a:gd name="connsiteY1" fmla="*/ 0 h 477079"/>
                  <a:gd name="connsiteX2" fmla="*/ 1172817 w 1172817"/>
                  <a:gd name="connsiteY2" fmla="*/ 477079 h 477079"/>
                  <a:gd name="connsiteX3" fmla="*/ 99391 w 1172817"/>
                  <a:gd name="connsiteY3" fmla="*/ 477079 h 477079"/>
                  <a:gd name="connsiteX0" fmla="*/ 3976 w 1172817"/>
                  <a:gd name="connsiteY0" fmla="*/ 485030 h 485030"/>
                  <a:gd name="connsiteX1" fmla="*/ 0 w 1172817"/>
                  <a:gd name="connsiteY1" fmla="*/ 0 h 485030"/>
                  <a:gd name="connsiteX2" fmla="*/ 1172817 w 1172817"/>
                  <a:gd name="connsiteY2" fmla="*/ 477079 h 485030"/>
                  <a:gd name="connsiteX3" fmla="*/ 3976 w 1172817"/>
                  <a:gd name="connsiteY3" fmla="*/ 485030 h 485030"/>
                  <a:gd name="connsiteX0" fmla="*/ 3976 w 1172817"/>
                  <a:gd name="connsiteY0" fmla="*/ 485030 h 485030"/>
                  <a:gd name="connsiteX1" fmla="*/ 0 w 1172817"/>
                  <a:gd name="connsiteY1" fmla="*/ 0 h 485030"/>
                  <a:gd name="connsiteX2" fmla="*/ 894523 w 1172817"/>
                  <a:gd name="connsiteY2" fmla="*/ 365761 h 485030"/>
                  <a:gd name="connsiteX3" fmla="*/ 1172817 w 1172817"/>
                  <a:gd name="connsiteY3" fmla="*/ 477079 h 485030"/>
                  <a:gd name="connsiteX4" fmla="*/ 3976 w 1172817"/>
                  <a:gd name="connsiteY4" fmla="*/ 485030 h 485030"/>
                  <a:gd name="connsiteX0" fmla="*/ 3976 w 1172817"/>
                  <a:gd name="connsiteY0" fmla="*/ 485030 h 485030"/>
                  <a:gd name="connsiteX1" fmla="*/ 0 w 1172817"/>
                  <a:gd name="connsiteY1" fmla="*/ 0 h 485030"/>
                  <a:gd name="connsiteX2" fmla="*/ 1045598 w 1172817"/>
                  <a:gd name="connsiteY2" fmla="*/ 333955 h 485030"/>
                  <a:gd name="connsiteX3" fmla="*/ 1172817 w 1172817"/>
                  <a:gd name="connsiteY3" fmla="*/ 477079 h 485030"/>
                  <a:gd name="connsiteX4" fmla="*/ 3976 w 1172817"/>
                  <a:gd name="connsiteY4" fmla="*/ 485030 h 485030"/>
                  <a:gd name="connsiteX0" fmla="*/ 3976 w 1045598"/>
                  <a:gd name="connsiteY0" fmla="*/ 485030 h 500933"/>
                  <a:gd name="connsiteX1" fmla="*/ 0 w 1045598"/>
                  <a:gd name="connsiteY1" fmla="*/ 0 h 500933"/>
                  <a:gd name="connsiteX2" fmla="*/ 1045598 w 1045598"/>
                  <a:gd name="connsiteY2" fmla="*/ 333955 h 500933"/>
                  <a:gd name="connsiteX3" fmla="*/ 1045597 w 1045598"/>
                  <a:gd name="connsiteY3" fmla="*/ 500933 h 500933"/>
                  <a:gd name="connsiteX4" fmla="*/ 3976 w 1045598"/>
                  <a:gd name="connsiteY4" fmla="*/ 485030 h 50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598" h="500933" extrusionOk="0">
                    <a:moveTo>
                      <a:pt x="3976" y="485030"/>
                    </a:moveTo>
                    <a:cubicBezTo>
                      <a:pt x="2651" y="323353"/>
                      <a:pt x="1325" y="161677"/>
                      <a:pt x="0" y="0"/>
                    </a:cubicBezTo>
                    <a:lnTo>
                      <a:pt x="1045598" y="333955"/>
                    </a:lnTo>
                    <a:cubicBezTo>
                      <a:pt x="1045598" y="389614"/>
                      <a:pt x="1045597" y="445274"/>
                      <a:pt x="1045597" y="500933"/>
                    </a:cubicBezTo>
                    <a:lnTo>
                      <a:pt x="3976" y="485030"/>
                    </a:lnTo>
                    <a:close/>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H"/>
              </a:p>
            </p:txBody>
          </p:sp>
          <p:sp>
            <p:nvSpPr>
              <p:cNvPr id="63" name="Triangle 9">
                <a:extLst>
                  <a:ext uri="{FF2B5EF4-FFF2-40B4-BE49-F238E27FC236}">
                    <a16:creationId xmlns:a16="http://schemas.microsoft.com/office/drawing/2014/main" id="{2CD17570-FBC7-9B39-9FF3-B552234AC52D}"/>
                  </a:ext>
                </a:extLst>
              </p:cNvPr>
              <p:cNvSpPr/>
              <p:nvPr/>
            </p:nvSpPr>
            <p:spPr bwMode="auto">
              <a:xfrm flipH="1">
                <a:off x="2381389" y="5486429"/>
                <a:ext cx="270156" cy="129428"/>
              </a:xfrm>
              <a:custGeom>
                <a:avLst/>
                <a:gdLst>
                  <a:gd name="connsiteX0" fmla="*/ 0 w 1073426"/>
                  <a:gd name="connsiteY0" fmla="*/ 413468 h 413468"/>
                  <a:gd name="connsiteX1" fmla="*/ 536713 w 1073426"/>
                  <a:gd name="connsiteY1" fmla="*/ 0 h 413468"/>
                  <a:gd name="connsiteX2" fmla="*/ 1073426 w 1073426"/>
                  <a:gd name="connsiteY2" fmla="*/ 413468 h 413468"/>
                  <a:gd name="connsiteX3" fmla="*/ 0 w 1073426"/>
                  <a:gd name="connsiteY3" fmla="*/ 413468 h 413468"/>
                  <a:gd name="connsiteX0" fmla="*/ 99391 w 1172817"/>
                  <a:gd name="connsiteY0" fmla="*/ 477079 h 477079"/>
                  <a:gd name="connsiteX1" fmla="*/ 0 w 1172817"/>
                  <a:gd name="connsiteY1" fmla="*/ 0 h 477079"/>
                  <a:gd name="connsiteX2" fmla="*/ 1172817 w 1172817"/>
                  <a:gd name="connsiteY2" fmla="*/ 477079 h 477079"/>
                  <a:gd name="connsiteX3" fmla="*/ 99391 w 1172817"/>
                  <a:gd name="connsiteY3" fmla="*/ 477079 h 477079"/>
                  <a:gd name="connsiteX0" fmla="*/ 3976 w 1172817"/>
                  <a:gd name="connsiteY0" fmla="*/ 485030 h 485030"/>
                  <a:gd name="connsiteX1" fmla="*/ 0 w 1172817"/>
                  <a:gd name="connsiteY1" fmla="*/ 0 h 485030"/>
                  <a:gd name="connsiteX2" fmla="*/ 1172817 w 1172817"/>
                  <a:gd name="connsiteY2" fmla="*/ 477079 h 485030"/>
                  <a:gd name="connsiteX3" fmla="*/ 3976 w 1172817"/>
                  <a:gd name="connsiteY3" fmla="*/ 485030 h 485030"/>
                  <a:gd name="connsiteX0" fmla="*/ 3976 w 1172817"/>
                  <a:gd name="connsiteY0" fmla="*/ 485030 h 485030"/>
                  <a:gd name="connsiteX1" fmla="*/ 0 w 1172817"/>
                  <a:gd name="connsiteY1" fmla="*/ 0 h 485030"/>
                  <a:gd name="connsiteX2" fmla="*/ 894523 w 1172817"/>
                  <a:gd name="connsiteY2" fmla="*/ 365761 h 485030"/>
                  <a:gd name="connsiteX3" fmla="*/ 1172817 w 1172817"/>
                  <a:gd name="connsiteY3" fmla="*/ 477079 h 485030"/>
                  <a:gd name="connsiteX4" fmla="*/ 3976 w 1172817"/>
                  <a:gd name="connsiteY4" fmla="*/ 485030 h 485030"/>
                  <a:gd name="connsiteX0" fmla="*/ 3976 w 1172817"/>
                  <a:gd name="connsiteY0" fmla="*/ 485030 h 485030"/>
                  <a:gd name="connsiteX1" fmla="*/ 0 w 1172817"/>
                  <a:gd name="connsiteY1" fmla="*/ 0 h 485030"/>
                  <a:gd name="connsiteX2" fmla="*/ 1045598 w 1172817"/>
                  <a:gd name="connsiteY2" fmla="*/ 333955 h 485030"/>
                  <a:gd name="connsiteX3" fmla="*/ 1172817 w 1172817"/>
                  <a:gd name="connsiteY3" fmla="*/ 477079 h 485030"/>
                  <a:gd name="connsiteX4" fmla="*/ 3976 w 1172817"/>
                  <a:gd name="connsiteY4" fmla="*/ 485030 h 485030"/>
                  <a:gd name="connsiteX0" fmla="*/ 3976 w 1045598"/>
                  <a:gd name="connsiteY0" fmla="*/ 485030 h 500933"/>
                  <a:gd name="connsiteX1" fmla="*/ 0 w 1045598"/>
                  <a:gd name="connsiteY1" fmla="*/ 0 h 500933"/>
                  <a:gd name="connsiteX2" fmla="*/ 1045598 w 1045598"/>
                  <a:gd name="connsiteY2" fmla="*/ 333955 h 500933"/>
                  <a:gd name="connsiteX3" fmla="*/ 1045597 w 1045598"/>
                  <a:gd name="connsiteY3" fmla="*/ 500933 h 500933"/>
                  <a:gd name="connsiteX4" fmla="*/ 3976 w 1045598"/>
                  <a:gd name="connsiteY4" fmla="*/ 485030 h 50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598" h="500933" extrusionOk="0">
                    <a:moveTo>
                      <a:pt x="3976" y="485030"/>
                    </a:moveTo>
                    <a:cubicBezTo>
                      <a:pt x="2651" y="323353"/>
                      <a:pt x="1325" y="161677"/>
                      <a:pt x="0" y="0"/>
                    </a:cubicBezTo>
                    <a:lnTo>
                      <a:pt x="1045598" y="333955"/>
                    </a:lnTo>
                    <a:cubicBezTo>
                      <a:pt x="1045598" y="389614"/>
                      <a:pt x="1045597" y="445274"/>
                      <a:pt x="1045597" y="500933"/>
                    </a:cubicBezTo>
                    <a:lnTo>
                      <a:pt x="3976" y="485030"/>
                    </a:lnTo>
                    <a:close/>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H"/>
              </a:p>
            </p:txBody>
          </p:sp>
          <p:sp>
            <p:nvSpPr>
              <p:cNvPr id="64" name="Corde 63">
                <a:extLst>
                  <a:ext uri="{FF2B5EF4-FFF2-40B4-BE49-F238E27FC236}">
                    <a16:creationId xmlns:a16="http://schemas.microsoft.com/office/drawing/2014/main" id="{7EEB9C61-B6A0-9D14-73B9-AB52FBF69651}"/>
                  </a:ext>
                </a:extLst>
              </p:cNvPr>
              <p:cNvSpPr/>
              <p:nvPr/>
            </p:nvSpPr>
            <p:spPr bwMode="auto">
              <a:xfrm rot="17617543">
                <a:off x="3078649" y="5425967"/>
                <a:ext cx="73959" cy="73959"/>
              </a:xfrm>
              <a:prstGeom prst="chord">
                <a:avLst>
                  <a:gd name="adj1" fmla="val 2700000"/>
                  <a:gd name="adj2" fmla="val 16047317"/>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H"/>
              </a:p>
            </p:txBody>
          </p:sp>
          <p:sp>
            <p:nvSpPr>
              <p:cNvPr id="68" name="Corde 67">
                <a:extLst>
                  <a:ext uri="{FF2B5EF4-FFF2-40B4-BE49-F238E27FC236}">
                    <a16:creationId xmlns:a16="http://schemas.microsoft.com/office/drawing/2014/main" id="{32E0736E-8C96-51B6-6B0E-7592531C8E27}"/>
                  </a:ext>
                </a:extLst>
              </p:cNvPr>
              <p:cNvSpPr/>
              <p:nvPr/>
            </p:nvSpPr>
            <p:spPr bwMode="auto">
              <a:xfrm rot="17617543">
                <a:off x="3081931" y="5594956"/>
                <a:ext cx="73959" cy="73959"/>
              </a:xfrm>
              <a:prstGeom prst="chord">
                <a:avLst>
                  <a:gd name="adj1" fmla="val 2700000"/>
                  <a:gd name="adj2" fmla="val 16047317"/>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H"/>
              </a:p>
            </p:txBody>
          </p:sp>
          <p:sp>
            <p:nvSpPr>
              <p:cNvPr id="69" name="Corde 68">
                <a:extLst>
                  <a:ext uri="{FF2B5EF4-FFF2-40B4-BE49-F238E27FC236}">
                    <a16:creationId xmlns:a16="http://schemas.microsoft.com/office/drawing/2014/main" id="{3AF9AD2F-8F6E-62AE-4821-79DF66797E06}"/>
                  </a:ext>
                </a:extLst>
              </p:cNvPr>
              <p:cNvSpPr/>
              <p:nvPr/>
            </p:nvSpPr>
            <p:spPr bwMode="auto">
              <a:xfrm rot="17617543">
                <a:off x="2419096" y="5425967"/>
                <a:ext cx="73959" cy="73959"/>
              </a:xfrm>
              <a:prstGeom prst="chord">
                <a:avLst>
                  <a:gd name="adj1" fmla="val 2700000"/>
                  <a:gd name="adj2" fmla="val 16047317"/>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H"/>
              </a:p>
            </p:txBody>
          </p:sp>
          <p:sp>
            <p:nvSpPr>
              <p:cNvPr id="70" name="Corde 69">
                <a:extLst>
                  <a:ext uri="{FF2B5EF4-FFF2-40B4-BE49-F238E27FC236}">
                    <a16:creationId xmlns:a16="http://schemas.microsoft.com/office/drawing/2014/main" id="{9376E6DD-B58A-F0BD-A7A9-4FE18FB7A4C0}"/>
                  </a:ext>
                </a:extLst>
              </p:cNvPr>
              <p:cNvSpPr/>
              <p:nvPr/>
            </p:nvSpPr>
            <p:spPr bwMode="auto">
              <a:xfrm rot="17617543">
                <a:off x="2419917" y="5591675"/>
                <a:ext cx="73959" cy="73959"/>
              </a:xfrm>
              <a:prstGeom prst="chord">
                <a:avLst>
                  <a:gd name="adj1" fmla="val 2700000"/>
                  <a:gd name="adj2" fmla="val 16047317"/>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H"/>
              </a:p>
            </p:txBody>
          </p:sp>
          <p:cxnSp>
            <p:nvCxnSpPr>
              <p:cNvPr id="71" name="Connecteur droit 70">
                <a:extLst>
                  <a:ext uri="{FF2B5EF4-FFF2-40B4-BE49-F238E27FC236}">
                    <a16:creationId xmlns:a16="http://schemas.microsoft.com/office/drawing/2014/main" id="{53829646-7CE9-3F18-928C-57DE98FD7674}"/>
                  </a:ext>
                </a:extLst>
              </p:cNvPr>
              <p:cNvCxnSpPr>
                <a:cxnSpLocks/>
                <a:stCxn id="62" idx="1"/>
                <a:endCxn id="60" idx="1"/>
              </p:cNvCxnSpPr>
              <p:nvPr/>
            </p:nvCxnSpPr>
            <p:spPr bwMode="auto">
              <a:xfrm>
                <a:off x="2654070" y="5317624"/>
                <a:ext cx="269471"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69019089-41E9-85D7-1FE1-C007CB94F406}"/>
                  </a:ext>
                </a:extLst>
              </p:cNvPr>
              <p:cNvCxnSpPr>
                <a:cxnSpLocks/>
              </p:cNvCxnSpPr>
              <p:nvPr/>
            </p:nvCxnSpPr>
            <p:spPr bwMode="auto">
              <a:xfrm>
                <a:off x="2657352" y="5444777"/>
                <a:ext cx="269471"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FD3567A4-5748-52BE-5870-51EDE6FDAD80}"/>
                  </a:ext>
                </a:extLst>
              </p:cNvPr>
              <p:cNvCxnSpPr>
                <a:cxnSpLocks/>
              </p:cNvCxnSpPr>
              <p:nvPr/>
            </p:nvCxnSpPr>
            <p:spPr bwMode="auto">
              <a:xfrm>
                <a:off x="2621257" y="5830337"/>
                <a:ext cx="328707"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4AE75823-10EC-17C8-67DB-51CAE88463E6}"/>
                  </a:ext>
                </a:extLst>
              </p:cNvPr>
              <p:cNvCxnSpPr>
                <a:cxnSpLocks/>
              </p:cNvCxnSpPr>
              <p:nvPr/>
            </p:nvCxnSpPr>
            <p:spPr bwMode="auto">
              <a:xfrm>
                <a:off x="2577779" y="6110072"/>
                <a:ext cx="414842"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906B8DE4-F9C2-1679-6312-53CBB6F41CE7}"/>
                  </a:ext>
                </a:extLst>
              </p:cNvPr>
              <p:cNvCxnSpPr>
                <a:cxnSpLocks/>
              </p:cNvCxnSpPr>
              <p:nvPr/>
            </p:nvCxnSpPr>
            <p:spPr bwMode="auto">
              <a:xfrm flipV="1">
                <a:off x="2579419" y="5830801"/>
                <a:ext cx="369724" cy="273529"/>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5CA91EBA-ACAB-534C-7D86-446D7DEA9FE1}"/>
                  </a:ext>
                </a:extLst>
              </p:cNvPr>
              <p:cNvCxnSpPr>
                <a:cxnSpLocks/>
              </p:cNvCxnSpPr>
              <p:nvPr/>
            </p:nvCxnSpPr>
            <p:spPr bwMode="auto">
              <a:xfrm>
                <a:off x="2625109" y="5834902"/>
                <a:ext cx="368333" cy="274814"/>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D8807129-840C-E78A-F7BA-0E555749E223}"/>
                  </a:ext>
                </a:extLst>
              </p:cNvPr>
              <p:cNvCxnSpPr>
                <a:cxnSpLocks/>
              </p:cNvCxnSpPr>
              <p:nvPr/>
            </p:nvCxnSpPr>
            <p:spPr bwMode="auto">
              <a:xfrm>
                <a:off x="2652180" y="5615051"/>
                <a:ext cx="296963" cy="213288"/>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133A5176-843D-FBA6-E1B8-E12EAAC70506}"/>
                  </a:ext>
                </a:extLst>
              </p:cNvPr>
              <p:cNvCxnSpPr>
                <a:cxnSpLocks/>
                <a:endCxn id="61" idx="0"/>
              </p:cNvCxnSpPr>
              <p:nvPr/>
            </p:nvCxnSpPr>
            <p:spPr bwMode="auto">
              <a:xfrm>
                <a:off x="2654641" y="5449343"/>
                <a:ext cx="268222" cy="162406"/>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01EC6FDA-6006-4D2E-B694-7AD45E8D004C}"/>
                  </a:ext>
                </a:extLst>
              </p:cNvPr>
              <p:cNvCxnSpPr>
                <a:cxnSpLocks/>
                <a:endCxn id="57" idx="3"/>
              </p:cNvCxnSpPr>
              <p:nvPr/>
            </p:nvCxnSpPr>
            <p:spPr bwMode="auto">
              <a:xfrm>
                <a:off x="2647258" y="5317268"/>
                <a:ext cx="273202" cy="11917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5D04DA92-FC41-5475-BD08-631B2462C567}"/>
                  </a:ext>
                </a:extLst>
              </p:cNvPr>
              <p:cNvCxnSpPr>
                <a:cxnSpLocks/>
                <a:endCxn id="58" idx="1"/>
              </p:cNvCxnSpPr>
              <p:nvPr/>
            </p:nvCxnSpPr>
            <p:spPr bwMode="auto">
              <a:xfrm flipV="1">
                <a:off x="2617975" y="5612434"/>
                <a:ext cx="302827" cy="214622"/>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4144AC93-8ADA-F367-92B3-F3607B1B1D91}"/>
                  </a:ext>
                </a:extLst>
              </p:cNvPr>
              <p:cNvCxnSpPr>
                <a:cxnSpLocks/>
                <a:endCxn id="57" idx="3"/>
              </p:cNvCxnSpPr>
              <p:nvPr/>
            </p:nvCxnSpPr>
            <p:spPr bwMode="auto">
              <a:xfrm flipV="1">
                <a:off x="2652429" y="5436438"/>
                <a:ext cx="279045" cy="169126"/>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576CA358-FE0A-5566-DD68-68D854ED583B}"/>
                  </a:ext>
                </a:extLst>
              </p:cNvPr>
              <p:cNvCxnSpPr>
                <a:cxnSpLocks/>
              </p:cNvCxnSpPr>
              <p:nvPr/>
            </p:nvCxnSpPr>
            <p:spPr bwMode="auto">
              <a:xfrm flipV="1">
                <a:off x="2652429" y="5326292"/>
                <a:ext cx="262259" cy="11520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42375333-BAFA-B111-5EDB-258AAB51D2DD}"/>
                  </a:ext>
                </a:extLst>
              </p:cNvPr>
              <p:cNvCxnSpPr>
                <a:cxnSpLocks/>
              </p:cNvCxnSpPr>
              <p:nvPr/>
            </p:nvCxnSpPr>
            <p:spPr bwMode="auto">
              <a:xfrm flipV="1">
                <a:off x="2691806" y="5222929"/>
                <a:ext cx="0" cy="36452"/>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2BCE824E-9A9D-2A4F-55D2-B99EB23BF9B5}"/>
                  </a:ext>
                </a:extLst>
              </p:cNvPr>
              <p:cNvCxnSpPr>
                <a:cxnSpLocks/>
              </p:cNvCxnSpPr>
              <p:nvPr/>
            </p:nvCxnSpPr>
            <p:spPr bwMode="auto">
              <a:xfrm flipV="1">
                <a:off x="2878843" y="5222929"/>
                <a:ext cx="0" cy="36452"/>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90" name="Groupe 89">
            <a:extLst>
              <a:ext uri="{FF2B5EF4-FFF2-40B4-BE49-F238E27FC236}">
                <a16:creationId xmlns:a16="http://schemas.microsoft.com/office/drawing/2014/main" id="{79AC9F14-5024-0AC1-B058-479C5CC3D54C}"/>
              </a:ext>
            </a:extLst>
          </p:cNvPr>
          <p:cNvGrpSpPr/>
          <p:nvPr/>
        </p:nvGrpSpPr>
        <p:grpSpPr>
          <a:xfrm>
            <a:off x="7724276" y="113838"/>
            <a:ext cx="4432350" cy="1549486"/>
            <a:chOff x="8057273" y="113838"/>
            <a:chExt cx="4102927" cy="1549486"/>
          </a:xfrm>
        </p:grpSpPr>
        <p:sp>
          <p:nvSpPr>
            <p:cNvPr id="91" name="Rectangle 90">
              <a:extLst>
                <a:ext uri="{FF2B5EF4-FFF2-40B4-BE49-F238E27FC236}">
                  <a16:creationId xmlns:a16="http://schemas.microsoft.com/office/drawing/2014/main" id="{CF5E90BA-4FED-4294-5F00-D459116AFC88}"/>
                </a:ext>
              </a:extLst>
            </p:cNvPr>
            <p:cNvSpPr/>
            <p:nvPr/>
          </p:nvSpPr>
          <p:spPr bwMode="auto">
            <a:xfrm>
              <a:off x="8057273" y="113838"/>
              <a:ext cx="4102927" cy="1549486"/>
            </a:xfrm>
            <a:prstGeom prst="rect">
              <a:avLst/>
            </a:pr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fr-CH" sz="2800"/>
            </a:p>
          </p:txBody>
        </p:sp>
        <p:sp>
          <p:nvSpPr>
            <p:cNvPr id="94" name="Rectangle 93">
              <a:extLst>
                <a:ext uri="{FF2B5EF4-FFF2-40B4-BE49-F238E27FC236}">
                  <a16:creationId xmlns:a16="http://schemas.microsoft.com/office/drawing/2014/main" id="{D349484C-39C7-B374-31C9-1AF7936741CC}"/>
                </a:ext>
              </a:extLst>
            </p:cNvPr>
            <p:cNvSpPr/>
            <p:nvPr/>
          </p:nvSpPr>
          <p:spPr bwMode="auto">
            <a:xfrm>
              <a:off x="8209155" y="150543"/>
              <a:ext cx="3803166" cy="133582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H" sz="2000">
                  <a:solidFill>
                    <a:schemeClr val="accent1"/>
                  </a:solidFill>
                  <a:latin typeface="Calibri"/>
                </a:rPr>
                <a:t>Valorisation </a:t>
              </a:r>
              <a:r>
                <a:rPr lang="fr-CH" sz="2800" b="1">
                  <a:solidFill>
                    <a:schemeClr val="accent1"/>
                  </a:solidFill>
                  <a:latin typeface="Calibri"/>
                </a:rPr>
                <a:t>locale</a:t>
              </a:r>
              <a:br>
                <a:rPr lang="fr-CH" sz="2000">
                  <a:solidFill>
                    <a:schemeClr val="accent1"/>
                  </a:solidFill>
                  <a:latin typeface="Calibri"/>
                </a:rPr>
              </a:br>
              <a:r>
                <a:rPr lang="fr-CH" sz="2800" b="1">
                  <a:solidFill>
                    <a:schemeClr val="accent1"/>
                  </a:solidFill>
                  <a:latin typeface="Calibri"/>
                </a:rPr>
                <a:t>365 jours</a:t>
              </a:r>
              <a:r>
                <a:rPr lang="fr-CH" sz="2000">
                  <a:solidFill>
                    <a:schemeClr val="accent1"/>
                  </a:solidFill>
                  <a:latin typeface="Calibri"/>
                </a:rPr>
                <a:t> par an</a:t>
              </a:r>
              <a:br>
                <a:rPr lang="fr-CH" sz="2000">
                  <a:solidFill>
                    <a:schemeClr val="accent1"/>
                  </a:solidFill>
                  <a:latin typeface="Calibri"/>
                </a:rPr>
              </a:br>
              <a:r>
                <a:rPr lang="fr-CH" sz="2000">
                  <a:solidFill>
                    <a:schemeClr val="accent1"/>
                  </a:solidFill>
                  <a:latin typeface="Calibri"/>
                </a:rPr>
                <a:t>disponible par </a:t>
              </a:r>
              <a:r>
                <a:rPr lang="fr-CH" sz="2800" b="1">
                  <a:solidFill>
                    <a:schemeClr val="accent1"/>
                  </a:solidFill>
                  <a:latin typeface="Calibri"/>
                </a:rPr>
                <a:t>tous les temps</a:t>
              </a:r>
              <a:endParaRPr lang="fr-CH" sz="2000">
                <a:solidFill>
                  <a:schemeClr val="tx2">
                    <a:lumMod val="75000"/>
                  </a:schemeClr>
                </a:solidFill>
              </a:endParaRPr>
            </a:p>
          </p:txBody>
        </p:sp>
      </p:grpSp>
    </p:spTree>
    <p:extLst>
      <p:ext uri="{BB962C8B-B14F-4D97-AF65-F5344CB8AC3E}">
        <p14:creationId xmlns:p14="http://schemas.microsoft.com/office/powerpoint/2010/main" val="246838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E4F06A-A258-984D-985B-E6DC9797FD1A}"/>
              </a:ext>
            </a:extLst>
          </p:cNvPr>
          <p:cNvSpPr>
            <a:spLocks noGrp="1"/>
          </p:cNvSpPr>
          <p:nvPr>
            <p:ph type="title"/>
          </p:nvPr>
        </p:nvSpPr>
        <p:spPr>
          <a:xfrm>
            <a:off x="522426" y="231402"/>
            <a:ext cx="11197389" cy="901930"/>
          </a:xfrm>
        </p:spPr>
        <p:txBody>
          <a:bodyPr/>
          <a:lstStyle/>
          <a:p>
            <a:r>
              <a:rPr lang="fr-CH" dirty="0">
                <a:solidFill>
                  <a:schemeClr val="accent2"/>
                </a:solidFill>
              </a:rPr>
              <a:t>Utilisations en fonction de la température</a:t>
            </a:r>
          </a:p>
        </p:txBody>
      </p:sp>
      <p:sp>
        <p:nvSpPr>
          <p:cNvPr id="4" name="Rectangle 3">
            <a:extLst>
              <a:ext uri="{FF2B5EF4-FFF2-40B4-BE49-F238E27FC236}">
                <a16:creationId xmlns:a16="http://schemas.microsoft.com/office/drawing/2014/main" id="{B948F4C5-6BED-FE5D-A550-4ECADC54836D}"/>
              </a:ext>
            </a:extLst>
          </p:cNvPr>
          <p:cNvSpPr/>
          <p:nvPr/>
        </p:nvSpPr>
        <p:spPr>
          <a:xfrm>
            <a:off x="677405" y="1296021"/>
            <a:ext cx="10800000" cy="508655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 name="Rectangle 2">
            <a:extLst>
              <a:ext uri="{FF2B5EF4-FFF2-40B4-BE49-F238E27FC236}">
                <a16:creationId xmlns:a16="http://schemas.microsoft.com/office/drawing/2014/main" id="{61FAECD6-73C9-0220-CB47-6D541E82711C}"/>
              </a:ext>
            </a:extLst>
          </p:cNvPr>
          <p:cNvSpPr/>
          <p:nvPr/>
        </p:nvSpPr>
        <p:spPr>
          <a:xfrm>
            <a:off x="2988065" y="1289524"/>
            <a:ext cx="851338" cy="5085552"/>
          </a:xfrm>
          <a:prstGeom prst="rect">
            <a:avLst/>
          </a:prstGeom>
          <a:gradFill flip="none" rotWithShape="1">
            <a:gsLst>
              <a:gs pos="14000">
                <a:schemeClr val="accent4"/>
              </a:gs>
              <a:gs pos="66000">
                <a:srgbClr val="FF0000"/>
              </a:gs>
              <a:gs pos="100000">
                <a:srgbClr val="0070C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a:extLst>
              <a:ext uri="{FF2B5EF4-FFF2-40B4-BE49-F238E27FC236}">
                <a16:creationId xmlns:a16="http://schemas.microsoft.com/office/drawing/2014/main" id="{F8BC84F1-BDFE-E8CD-5826-2353F6788862}"/>
              </a:ext>
            </a:extLst>
          </p:cNvPr>
          <p:cNvSpPr/>
          <p:nvPr/>
        </p:nvSpPr>
        <p:spPr>
          <a:xfrm>
            <a:off x="672416" y="5781990"/>
            <a:ext cx="10800000" cy="72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a:extLst>
              <a:ext uri="{FF2B5EF4-FFF2-40B4-BE49-F238E27FC236}">
                <a16:creationId xmlns:a16="http://schemas.microsoft.com/office/drawing/2014/main" id="{6EE9F1CE-3AC7-99FC-9841-71FCCE05CE24}"/>
              </a:ext>
            </a:extLst>
          </p:cNvPr>
          <p:cNvSpPr/>
          <p:nvPr/>
        </p:nvSpPr>
        <p:spPr>
          <a:xfrm>
            <a:off x="672416" y="3506840"/>
            <a:ext cx="10800000" cy="72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a:extLst>
              <a:ext uri="{FF2B5EF4-FFF2-40B4-BE49-F238E27FC236}">
                <a16:creationId xmlns:a16="http://schemas.microsoft.com/office/drawing/2014/main" id="{78D84DC0-C5AC-7930-A445-F0C54A6C5E85}"/>
              </a:ext>
            </a:extLst>
          </p:cNvPr>
          <p:cNvSpPr/>
          <p:nvPr/>
        </p:nvSpPr>
        <p:spPr>
          <a:xfrm>
            <a:off x="672416" y="2369266"/>
            <a:ext cx="10800000" cy="72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a:extLst>
              <a:ext uri="{FF2B5EF4-FFF2-40B4-BE49-F238E27FC236}">
                <a16:creationId xmlns:a16="http://schemas.microsoft.com/office/drawing/2014/main" id="{9BAF8D6A-C08B-ED76-1569-5C05E5D25086}"/>
              </a:ext>
            </a:extLst>
          </p:cNvPr>
          <p:cNvSpPr/>
          <p:nvPr/>
        </p:nvSpPr>
        <p:spPr>
          <a:xfrm>
            <a:off x="672416" y="2938053"/>
            <a:ext cx="10800000" cy="72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ectangle 10">
            <a:extLst>
              <a:ext uri="{FF2B5EF4-FFF2-40B4-BE49-F238E27FC236}">
                <a16:creationId xmlns:a16="http://schemas.microsoft.com/office/drawing/2014/main" id="{CBD6ABCB-2A8D-1023-CA44-95CC6F4E38E0}"/>
              </a:ext>
            </a:extLst>
          </p:cNvPr>
          <p:cNvSpPr/>
          <p:nvPr/>
        </p:nvSpPr>
        <p:spPr>
          <a:xfrm>
            <a:off x="672416" y="4644414"/>
            <a:ext cx="10800000" cy="72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a:extLst>
              <a:ext uri="{FF2B5EF4-FFF2-40B4-BE49-F238E27FC236}">
                <a16:creationId xmlns:a16="http://schemas.microsoft.com/office/drawing/2014/main" id="{265A4FB4-232D-16AB-74C0-1FBCF971F90E}"/>
              </a:ext>
            </a:extLst>
          </p:cNvPr>
          <p:cNvSpPr/>
          <p:nvPr/>
        </p:nvSpPr>
        <p:spPr>
          <a:xfrm>
            <a:off x="672416" y="5213201"/>
            <a:ext cx="10800000" cy="72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ectangle 12">
            <a:extLst>
              <a:ext uri="{FF2B5EF4-FFF2-40B4-BE49-F238E27FC236}">
                <a16:creationId xmlns:a16="http://schemas.microsoft.com/office/drawing/2014/main" id="{EE444B78-51A6-46AC-2D3D-83CA39B4FD35}"/>
              </a:ext>
            </a:extLst>
          </p:cNvPr>
          <p:cNvSpPr/>
          <p:nvPr/>
        </p:nvSpPr>
        <p:spPr>
          <a:xfrm>
            <a:off x="672416" y="1800479"/>
            <a:ext cx="10800000" cy="72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ZoneTexte 13">
            <a:extLst>
              <a:ext uri="{FF2B5EF4-FFF2-40B4-BE49-F238E27FC236}">
                <a16:creationId xmlns:a16="http://schemas.microsoft.com/office/drawing/2014/main" id="{BBA07232-80AB-4CC0-F209-34BDE0CA5D58}"/>
              </a:ext>
            </a:extLst>
          </p:cNvPr>
          <p:cNvSpPr txBox="1"/>
          <p:nvPr/>
        </p:nvSpPr>
        <p:spPr>
          <a:xfrm>
            <a:off x="2976980" y="3649709"/>
            <a:ext cx="851338" cy="338554"/>
          </a:xfrm>
          <a:prstGeom prst="rect">
            <a:avLst/>
          </a:prstGeom>
          <a:noFill/>
        </p:spPr>
        <p:txBody>
          <a:bodyPr wrap="square" rtlCol="0">
            <a:spAutoFit/>
          </a:bodyPr>
          <a:lstStyle/>
          <a:p>
            <a:pPr algn="ctr"/>
            <a:r>
              <a:rPr lang="fr-CH" sz="1600" b="1">
                <a:solidFill>
                  <a:schemeClr val="bg1"/>
                </a:solidFill>
                <a:latin typeface="+mn-lt"/>
              </a:rPr>
              <a:t>130</a:t>
            </a:r>
            <a:r>
              <a:rPr lang="fr-CH" sz="2000" b="1" baseline="30000">
                <a:solidFill>
                  <a:schemeClr val="bg1"/>
                </a:solidFill>
                <a:latin typeface="+mn-lt"/>
              </a:rPr>
              <a:t>◦</a:t>
            </a:r>
            <a:r>
              <a:rPr lang="fr-CH" sz="1600" b="1">
                <a:solidFill>
                  <a:schemeClr val="bg1"/>
                </a:solidFill>
                <a:latin typeface="+mn-lt"/>
              </a:rPr>
              <a:t>C</a:t>
            </a:r>
          </a:p>
        </p:txBody>
      </p:sp>
      <p:sp>
        <p:nvSpPr>
          <p:cNvPr id="15" name="ZoneTexte 14">
            <a:extLst>
              <a:ext uri="{FF2B5EF4-FFF2-40B4-BE49-F238E27FC236}">
                <a16:creationId xmlns:a16="http://schemas.microsoft.com/office/drawing/2014/main" id="{EA0F3597-F909-73F3-BE38-D482442BCEF9}"/>
              </a:ext>
            </a:extLst>
          </p:cNvPr>
          <p:cNvSpPr txBox="1"/>
          <p:nvPr/>
        </p:nvSpPr>
        <p:spPr>
          <a:xfrm>
            <a:off x="2976980" y="4217745"/>
            <a:ext cx="851338" cy="338554"/>
          </a:xfrm>
          <a:prstGeom prst="rect">
            <a:avLst/>
          </a:prstGeom>
          <a:noFill/>
        </p:spPr>
        <p:txBody>
          <a:bodyPr wrap="square" rtlCol="0">
            <a:spAutoFit/>
          </a:bodyPr>
          <a:lstStyle/>
          <a:p>
            <a:pPr algn="ctr"/>
            <a:r>
              <a:rPr lang="fr-CH" sz="1600" b="1">
                <a:solidFill>
                  <a:schemeClr val="bg1"/>
                </a:solidFill>
                <a:latin typeface="+mn-lt"/>
              </a:rPr>
              <a:t>100</a:t>
            </a:r>
            <a:r>
              <a:rPr lang="fr-CH" sz="2000" b="1" baseline="30000">
                <a:solidFill>
                  <a:schemeClr val="bg1"/>
                </a:solidFill>
                <a:latin typeface="+mn-lt"/>
              </a:rPr>
              <a:t>◦</a:t>
            </a:r>
            <a:r>
              <a:rPr lang="fr-CH" sz="1600" b="1">
                <a:solidFill>
                  <a:schemeClr val="bg1"/>
                </a:solidFill>
                <a:latin typeface="+mn-lt"/>
              </a:rPr>
              <a:t>C</a:t>
            </a:r>
          </a:p>
        </p:txBody>
      </p:sp>
      <p:sp>
        <p:nvSpPr>
          <p:cNvPr id="16" name="ZoneTexte 15">
            <a:extLst>
              <a:ext uri="{FF2B5EF4-FFF2-40B4-BE49-F238E27FC236}">
                <a16:creationId xmlns:a16="http://schemas.microsoft.com/office/drawing/2014/main" id="{5B8B6C11-9F72-CF35-3002-46AD51F8777C}"/>
              </a:ext>
            </a:extLst>
          </p:cNvPr>
          <p:cNvSpPr txBox="1"/>
          <p:nvPr/>
        </p:nvSpPr>
        <p:spPr>
          <a:xfrm>
            <a:off x="2976980" y="4785781"/>
            <a:ext cx="851338" cy="338554"/>
          </a:xfrm>
          <a:prstGeom prst="rect">
            <a:avLst/>
          </a:prstGeom>
          <a:noFill/>
        </p:spPr>
        <p:txBody>
          <a:bodyPr wrap="square" rtlCol="0">
            <a:spAutoFit/>
          </a:bodyPr>
          <a:lstStyle/>
          <a:p>
            <a:pPr algn="ctr"/>
            <a:r>
              <a:rPr lang="fr-CH" sz="1600" b="1">
                <a:solidFill>
                  <a:schemeClr val="bg1"/>
                </a:solidFill>
                <a:latin typeface="+mn-lt"/>
              </a:rPr>
              <a:t>70</a:t>
            </a:r>
            <a:r>
              <a:rPr lang="fr-CH" sz="2000" b="1" baseline="30000">
                <a:solidFill>
                  <a:schemeClr val="bg1"/>
                </a:solidFill>
                <a:latin typeface="+mn-lt"/>
              </a:rPr>
              <a:t>◦</a:t>
            </a:r>
            <a:r>
              <a:rPr lang="fr-CH" sz="1600" b="1">
                <a:solidFill>
                  <a:schemeClr val="bg1"/>
                </a:solidFill>
                <a:latin typeface="+mn-lt"/>
              </a:rPr>
              <a:t>C</a:t>
            </a:r>
          </a:p>
        </p:txBody>
      </p:sp>
      <p:sp>
        <p:nvSpPr>
          <p:cNvPr id="17" name="ZoneTexte 16">
            <a:extLst>
              <a:ext uri="{FF2B5EF4-FFF2-40B4-BE49-F238E27FC236}">
                <a16:creationId xmlns:a16="http://schemas.microsoft.com/office/drawing/2014/main" id="{A56D3360-7A0D-2C02-792D-10F08CDB9CBC}"/>
              </a:ext>
            </a:extLst>
          </p:cNvPr>
          <p:cNvSpPr txBox="1"/>
          <p:nvPr/>
        </p:nvSpPr>
        <p:spPr>
          <a:xfrm>
            <a:off x="2976980" y="3081673"/>
            <a:ext cx="851338" cy="338554"/>
          </a:xfrm>
          <a:prstGeom prst="rect">
            <a:avLst/>
          </a:prstGeom>
          <a:noFill/>
        </p:spPr>
        <p:txBody>
          <a:bodyPr wrap="square" rtlCol="0">
            <a:spAutoFit/>
          </a:bodyPr>
          <a:lstStyle/>
          <a:p>
            <a:pPr algn="ctr"/>
            <a:r>
              <a:rPr lang="fr-CH" sz="1600" b="1">
                <a:solidFill>
                  <a:schemeClr val="bg1"/>
                </a:solidFill>
                <a:latin typeface="+mn-lt"/>
              </a:rPr>
              <a:t>150</a:t>
            </a:r>
            <a:r>
              <a:rPr lang="fr-CH" sz="2000" b="1" baseline="30000">
                <a:solidFill>
                  <a:schemeClr val="bg1"/>
                </a:solidFill>
                <a:latin typeface="+mn-lt"/>
              </a:rPr>
              <a:t>◦</a:t>
            </a:r>
            <a:r>
              <a:rPr lang="fr-CH" sz="1600" b="1">
                <a:solidFill>
                  <a:schemeClr val="bg1"/>
                </a:solidFill>
                <a:latin typeface="+mn-lt"/>
              </a:rPr>
              <a:t>C</a:t>
            </a:r>
          </a:p>
        </p:txBody>
      </p:sp>
      <p:sp>
        <p:nvSpPr>
          <p:cNvPr id="18" name="ZoneTexte 17">
            <a:extLst>
              <a:ext uri="{FF2B5EF4-FFF2-40B4-BE49-F238E27FC236}">
                <a16:creationId xmlns:a16="http://schemas.microsoft.com/office/drawing/2014/main" id="{B5C7E946-2E82-2A8D-2835-3D48D3CA0F2D}"/>
              </a:ext>
            </a:extLst>
          </p:cNvPr>
          <p:cNvSpPr txBox="1"/>
          <p:nvPr/>
        </p:nvSpPr>
        <p:spPr>
          <a:xfrm>
            <a:off x="2976980" y="5353817"/>
            <a:ext cx="851338" cy="338554"/>
          </a:xfrm>
          <a:prstGeom prst="rect">
            <a:avLst/>
          </a:prstGeom>
          <a:noFill/>
        </p:spPr>
        <p:txBody>
          <a:bodyPr wrap="square" rtlCol="0">
            <a:spAutoFit/>
          </a:bodyPr>
          <a:lstStyle/>
          <a:p>
            <a:pPr algn="ctr"/>
            <a:r>
              <a:rPr lang="fr-CH" sz="1600" b="1">
                <a:solidFill>
                  <a:schemeClr val="bg1"/>
                </a:solidFill>
                <a:latin typeface="+mn-lt"/>
              </a:rPr>
              <a:t>40</a:t>
            </a:r>
            <a:r>
              <a:rPr lang="fr-CH" sz="2000" b="1" baseline="30000">
                <a:solidFill>
                  <a:schemeClr val="bg1"/>
                </a:solidFill>
                <a:latin typeface="+mn-lt"/>
              </a:rPr>
              <a:t>◦</a:t>
            </a:r>
            <a:r>
              <a:rPr lang="fr-CH" sz="1600" b="1">
                <a:solidFill>
                  <a:schemeClr val="bg1"/>
                </a:solidFill>
                <a:latin typeface="+mn-lt"/>
              </a:rPr>
              <a:t>C</a:t>
            </a:r>
          </a:p>
        </p:txBody>
      </p:sp>
      <p:sp>
        <p:nvSpPr>
          <p:cNvPr id="19" name="ZoneTexte 18">
            <a:extLst>
              <a:ext uri="{FF2B5EF4-FFF2-40B4-BE49-F238E27FC236}">
                <a16:creationId xmlns:a16="http://schemas.microsoft.com/office/drawing/2014/main" id="{187DEE79-9FFA-DB76-23CB-C1A0A30F0456}"/>
              </a:ext>
            </a:extLst>
          </p:cNvPr>
          <p:cNvSpPr txBox="1"/>
          <p:nvPr/>
        </p:nvSpPr>
        <p:spPr>
          <a:xfrm>
            <a:off x="2976980" y="5921852"/>
            <a:ext cx="851338" cy="338554"/>
          </a:xfrm>
          <a:prstGeom prst="rect">
            <a:avLst/>
          </a:prstGeom>
          <a:noFill/>
        </p:spPr>
        <p:txBody>
          <a:bodyPr wrap="square" rtlCol="0">
            <a:spAutoFit/>
          </a:bodyPr>
          <a:lstStyle/>
          <a:p>
            <a:pPr algn="ctr"/>
            <a:r>
              <a:rPr lang="fr-CH" sz="1600" b="1">
                <a:solidFill>
                  <a:schemeClr val="bg1"/>
                </a:solidFill>
                <a:latin typeface="+mn-lt"/>
              </a:rPr>
              <a:t>10</a:t>
            </a:r>
            <a:r>
              <a:rPr lang="fr-CH" sz="2000" b="1" baseline="30000">
                <a:solidFill>
                  <a:schemeClr val="bg1"/>
                </a:solidFill>
                <a:latin typeface="+mn-lt"/>
              </a:rPr>
              <a:t>◦</a:t>
            </a:r>
            <a:r>
              <a:rPr lang="fr-CH" sz="1600" b="1">
                <a:solidFill>
                  <a:schemeClr val="bg1"/>
                </a:solidFill>
                <a:latin typeface="+mn-lt"/>
              </a:rPr>
              <a:t>C</a:t>
            </a:r>
          </a:p>
        </p:txBody>
      </p:sp>
      <p:sp>
        <p:nvSpPr>
          <p:cNvPr id="20" name="ZoneTexte 19">
            <a:extLst>
              <a:ext uri="{FF2B5EF4-FFF2-40B4-BE49-F238E27FC236}">
                <a16:creationId xmlns:a16="http://schemas.microsoft.com/office/drawing/2014/main" id="{9A9E80E1-24A7-F7B4-A06A-71B78D0E7558}"/>
              </a:ext>
            </a:extLst>
          </p:cNvPr>
          <p:cNvSpPr txBox="1"/>
          <p:nvPr/>
        </p:nvSpPr>
        <p:spPr>
          <a:xfrm>
            <a:off x="2976980" y="2513637"/>
            <a:ext cx="851338" cy="338554"/>
          </a:xfrm>
          <a:prstGeom prst="rect">
            <a:avLst/>
          </a:prstGeom>
          <a:noFill/>
        </p:spPr>
        <p:txBody>
          <a:bodyPr wrap="square" rtlCol="0">
            <a:spAutoFit/>
          </a:bodyPr>
          <a:lstStyle/>
          <a:p>
            <a:pPr algn="ctr"/>
            <a:r>
              <a:rPr lang="fr-CH" sz="1600" b="1">
                <a:solidFill>
                  <a:schemeClr val="bg1"/>
                </a:solidFill>
                <a:latin typeface="+mn-lt"/>
              </a:rPr>
              <a:t>180</a:t>
            </a:r>
            <a:r>
              <a:rPr lang="fr-CH" sz="2000" b="1" baseline="30000">
                <a:solidFill>
                  <a:schemeClr val="bg1"/>
                </a:solidFill>
                <a:latin typeface="+mn-lt"/>
              </a:rPr>
              <a:t>◦</a:t>
            </a:r>
            <a:r>
              <a:rPr lang="fr-CH" sz="1600" b="1">
                <a:solidFill>
                  <a:schemeClr val="bg1"/>
                </a:solidFill>
                <a:latin typeface="+mn-lt"/>
              </a:rPr>
              <a:t>C</a:t>
            </a:r>
          </a:p>
        </p:txBody>
      </p:sp>
      <p:sp>
        <p:nvSpPr>
          <p:cNvPr id="21" name="ZoneTexte 20">
            <a:extLst>
              <a:ext uri="{FF2B5EF4-FFF2-40B4-BE49-F238E27FC236}">
                <a16:creationId xmlns:a16="http://schemas.microsoft.com/office/drawing/2014/main" id="{2EC97047-61D5-3EEB-C31A-ABF154C36D6A}"/>
              </a:ext>
            </a:extLst>
          </p:cNvPr>
          <p:cNvSpPr txBox="1"/>
          <p:nvPr/>
        </p:nvSpPr>
        <p:spPr>
          <a:xfrm>
            <a:off x="2976980" y="1945601"/>
            <a:ext cx="851338" cy="338554"/>
          </a:xfrm>
          <a:prstGeom prst="rect">
            <a:avLst/>
          </a:prstGeom>
          <a:noFill/>
        </p:spPr>
        <p:txBody>
          <a:bodyPr wrap="square" rtlCol="0">
            <a:spAutoFit/>
          </a:bodyPr>
          <a:lstStyle/>
          <a:p>
            <a:pPr algn="ctr"/>
            <a:r>
              <a:rPr lang="fr-CH" sz="1600" b="1">
                <a:solidFill>
                  <a:schemeClr val="bg1"/>
                </a:solidFill>
                <a:latin typeface="+mn-lt"/>
              </a:rPr>
              <a:t>210</a:t>
            </a:r>
            <a:r>
              <a:rPr lang="fr-CH" sz="2000" b="1" baseline="30000">
                <a:solidFill>
                  <a:schemeClr val="bg1"/>
                </a:solidFill>
                <a:latin typeface="+mn-lt"/>
              </a:rPr>
              <a:t>◦</a:t>
            </a:r>
            <a:r>
              <a:rPr lang="fr-CH" sz="1600" b="1">
                <a:solidFill>
                  <a:schemeClr val="bg1"/>
                </a:solidFill>
                <a:latin typeface="+mn-lt"/>
              </a:rPr>
              <a:t>C</a:t>
            </a:r>
          </a:p>
        </p:txBody>
      </p:sp>
      <p:sp>
        <p:nvSpPr>
          <p:cNvPr id="22" name="ZoneTexte 21">
            <a:extLst>
              <a:ext uri="{FF2B5EF4-FFF2-40B4-BE49-F238E27FC236}">
                <a16:creationId xmlns:a16="http://schemas.microsoft.com/office/drawing/2014/main" id="{C824312F-014A-3071-4E53-E36A536AD300}"/>
              </a:ext>
            </a:extLst>
          </p:cNvPr>
          <p:cNvSpPr txBox="1"/>
          <p:nvPr/>
        </p:nvSpPr>
        <p:spPr>
          <a:xfrm>
            <a:off x="2976980" y="1377565"/>
            <a:ext cx="851338" cy="338554"/>
          </a:xfrm>
          <a:prstGeom prst="rect">
            <a:avLst/>
          </a:prstGeom>
          <a:noFill/>
        </p:spPr>
        <p:txBody>
          <a:bodyPr wrap="square" rtlCol="0">
            <a:spAutoFit/>
          </a:bodyPr>
          <a:lstStyle/>
          <a:p>
            <a:pPr algn="ctr"/>
            <a:r>
              <a:rPr lang="fr-CH" sz="1600" b="1">
                <a:solidFill>
                  <a:schemeClr val="bg1"/>
                </a:solidFill>
                <a:latin typeface="+mn-lt"/>
              </a:rPr>
              <a:t>350</a:t>
            </a:r>
            <a:r>
              <a:rPr lang="fr-CH" sz="2000" b="1" baseline="30000">
                <a:solidFill>
                  <a:schemeClr val="bg1"/>
                </a:solidFill>
                <a:latin typeface="+mn-lt"/>
              </a:rPr>
              <a:t>◦</a:t>
            </a:r>
            <a:r>
              <a:rPr lang="fr-CH" sz="1600" b="1">
                <a:solidFill>
                  <a:schemeClr val="bg1"/>
                </a:solidFill>
                <a:latin typeface="+mn-lt"/>
              </a:rPr>
              <a:t>C</a:t>
            </a:r>
          </a:p>
        </p:txBody>
      </p:sp>
      <p:sp>
        <p:nvSpPr>
          <p:cNvPr id="23" name="Rectangle 22">
            <a:extLst>
              <a:ext uri="{FF2B5EF4-FFF2-40B4-BE49-F238E27FC236}">
                <a16:creationId xmlns:a16="http://schemas.microsoft.com/office/drawing/2014/main" id="{6B873434-4930-54A7-0CCA-3111E074795F}"/>
              </a:ext>
            </a:extLst>
          </p:cNvPr>
          <p:cNvSpPr/>
          <p:nvPr/>
        </p:nvSpPr>
        <p:spPr>
          <a:xfrm>
            <a:off x="672416" y="4075627"/>
            <a:ext cx="10800000" cy="72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4" name="Rectangle 23">
            <a:extLst>
              <a:ext uri="{FF2B5EF4-FFF2-40B4-BE49-F238E27FC236}">
                <a16:creationId xmlns:a16="http://schemas.microsoft.com/office/drawing/2014/main" id="{9D34FBC8-91F6-A6FE-6F7F-4678EEC47DB6}"/>
              </a:ext>
            </a:extLst>
          </p:cNvPr>
          <p:cNvSpPr/>
          <p:nvPr/>
        </p:nvSpPr>
        <p:spPr>
          <a:xfrm rot="18012937">
            <a:off x="3224751" y="1816130"/>
            <a:ext cx="216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5" name="Rectangle 24">
            <a:extLst>
              <a:ext uri="{FF2B5EF4-FFF2-40B4-BE49-F238E27FC236}">
                <a16:creationId xmlns:a16="http://schemas.microsoft.com/office/drawing/2014/main" id="{E481CBB5-500F-F5A6-BA52-F5C103A528F2}"/>
              </a:ext>
            </a:extLst>
          </p:cNvPr>
          <p:cNvSpPr/>
          <p:nvPr/>
        </p:nvSpPr>
        <p:spPr>
          <a:xfrm rot="18012937">
            <a:off x="3302776" y="1815403"/>
            <a:ext cx="216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29" name="Graphique 28" descr="Plante avec un remplissage uni">
            <a:extLst>
              <a:ext uri="{FF2B5EF4-FFF2-40B4-BE49-F238E27FC236}">
                <a16:creationId xmlns:a16="http://schemas.microsoft.com/office/drawing/2014/main" id="{8B9D05E5-BDB4-4911-BCFA-6831BDDCA3F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30307" y="4964375"/>
            <a:ext cx="360000" cy="360000"/>
          </a:xfrm>
          <a:prstGeom prst="rect">
            <a:avLst/>
          </a:prstGeom>
        </p:spPr>
      </p:pic>
      <p:pic>
        <p:nvPicPr>
          <p:cNvPr id="31" name="Graphique 30" descr="Poisson avec un remplissage uni">
            <a:extLst>
              <a:ext uri="{FF2B5EF4-FFF2-40B4-BE49-F238E27FC236}">
                <a16:creationId xmlns:a16="http://schemas.microsoft.com/office/drawing/2014/main" id="{93DC76AA-EE76-4571-5E10-C69F7144BD3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357564" y="5476914"/>
            <a:ext cx="360000" cy="360000"/>
          </a:xfrm>
          <a:prstGeom prst="rect">
            <a:avLst/>
          </a:prstGeom>
        </p:spPr>
      </p:pic>
      <p:cxnSp>
        <p:nvCxnSpPr>
          <p:cNvPr id="33" name="Connecteur droit avec flèche 32">
            <a:extLst>
              <a:ext uri="{FF2B5EF4-FFF2-40B4-BE49-F238E27FC236}">
                <a16:creationId xmlns:a16="http://schemas.microsoft.com/office/drawing/2014/main" id="{153A7889-0702-9E87-775C-FA32B39F2CA2}"/>
              </a:ext>
            </a:extLst>
          </p:cNvPr>
          <p:cNvCxnSpPr>
            <a:cxnSpLocks/>
            <a:stCxn id="27" idx="2"/>
          </p:cNvCxnSpPr>
          <p:nvPr/>
        </p:nvCxnSpPr>
        <p:spPr>
          <a:xfrm>
            <a:off x="7577061" y="4608858"/>
            <a:ext cx="0" cy="943682"/>
          </a:xfrm>
          <a:prstGeom prst="straightConnector1">
            <a:avLst/>
          </a:prstGeom>
          <a:ln w="28575">
            <a:solidFill>
              <a:srgbClr val="00B050"/>
            </a:solidFill>
            <a:headEnd type="none"/>
            <a:tailEnd type="diamond"/>
          </a:ln>
        </p:spPr>
        <p:style>
          <a:lnRef idx="1">
            <a:schemeClr val="accent1"/>
          </a:lnRef>
          <a:fillRef idx="0">
            <a:schemeClr val="accent1"/>
          </a:fillRef>
          <a:effectRef idx="0">
            <a:schemeClr val="accent1"/>
          </a:effectRef>
          <a:fontRef idx="minor">
            <a:schemeClr val="tx1"/>
          </a:fontRef>
        </p:style>
      </p:cxnSp>
      <p:pic>
        <p:nvPicPr>
          <p:cNvPr id="27" name="Graphique 26" descr="Maïs avec un remplissage uni">
            <a:extLst>
              <a:ext uri="{FF2B5EF4-FFF2-40B4-BE49-F238E27FC236}">
                <a16:creationId xmlns:a16="http://schemas.microsoft.com/office/drawing/2014/main" id="{3D021B74-2E56-E4C9-C88C-3087EF8DA3D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397061" y="4248858"/>
            <a:ext cx="360000" cy="360000"/>
          </a:xfrm>
          <a:prstGeom prst="rect">
            <a:avLst/>
          </a:prstGeom>
        </p:spPr>
      </p:pic>
      <p:cxnSp>
        <p:nvCxnSpPr>
          <p:cNvPr id="36" name="Connecteur droit avec flèche 35">
            <a:extLst>
              <a:ext uri="{FF2B5EF4-FFF2-40B4-BE49-F238E27FC236}">
                <a16:creationId xmlns:a16="http://schemas.microsoft.com/office/drawing/2014/main" id="{41FCAE56-4551-251A-D63F-3A4AF5CA2812}"/>
              </a:ext>
            </a:extLst>
          </p:cNvPr>
          <p:cNvCxnSpPr>
            <a:cxnSpLocks/>
            <a:stCxn id="27" idx="0"/>
          </p:cNvCxnSpPr>
          <p:nvPr/>
        </p:nvCxnSpPr>
        <p:spPr>
          <a:xfrm flipV="1">
            <a:off x="7577061" y="3809848"/>
            <a:ext cx="0" cy="439010"/>
          </a:xfrm>
          <a:prstGeom prst="straightConnector1">
            <a:avLst/>
          </a:prstGeom>
          <a:ln w="28575">
            <a:solidFill>
              <a:srgbClr val="00B050"/>
            </a:solidFill>
            <a:headEnd type="none"/>
            <a:tailEnd type="diamond"/>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586D8D25-E9F6-797D-ECAF-CC3512AF1C43}"/>
              </a:ext>
            </a:extLst>
          </p:cNvPr>
          <p:cNvCxnSpPr>
            <a:cxnSpLocks/>
            <a:stCxn id="29" idx="2"/>
          </p:cNvCxnSpPr>
          <p:nvPr/>
        </p:nvCxnSpPr>
        <p:spPr>
          <a:xfrm>
            <a:off x="8010307" y="5324375"/>
            <a:ext cx="0" cy="457615"/>
          </a:xfrm>
          <a:prstGeom prst="straightConnector1">
            <a:avLst/>
          </a:prstGeom>
          <a:ln w="28575">
            <a:solidFill>
              <a:srgbClr val="00B050"/>
            </a:solidFill>
            <a:headEnd type="none"/>
            <a:tailEnd type="diamond"/>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2B8BDF41-0BBB-F9A6-9840-2EBFB194039D}"/>
              </a:ext>
            </a:extLst>
          </p:cNvPr>
          <p:cNvCxnSpPr>
            <a:cxnSpLocks/>
            <a:stCxn id="29" idx="0"/>
          </p:cNvCxnSpPr>
          <p:nvPr/>
        </p:nvCxnSpPr>
        <p:spPr>
          <a:xfrm flipV="1">
            <a:off x="8010307" y="4745882"/>
            <a:ext cx="0" cy="218493"/>
          </a:xfrm>
          <a:prstGeom prst="straightConnector1">
            <a:avLst/>
          </a:prstGeom>
          <a:ln w="28575">
            <a:solidFill>
              <a:srgbClr val="00B050"/>
            </a:solidFill>
            <a:headEnd type="none"/>
            <a:tailEnd type="diamond"/>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1DFDB6FF-30A0-9821-5999-B2B9BC8D4376}"/>
              </a:ext>
            </a:extLst>
          </p:cNvPr>
          <p:cNvCxnSpPr>
            <a:cxnSpLocks/>
            <a:stCxn id="31" idx="2"/>
          </p:cNvCxnSpPr>
          <p:nvPr/>
        </p:nvCxnSpPr>
        <p:spPr>
          <a:xfrm>
            <a:off x="8537564" y="5836914"/>
            <a:ext cx="0" cy="457615"/>
          </a:xfrm>
          <a:prstGeom prst="straightConnector1">
            <a:avLst/>
          </a:prstGeom>
          <a:ln w="28575">
            <a:solidFill>
              <a:srgbClr val="00B050"/>
            </a:solidFill>
            <a:headEnd type="none"/>
            <a:tailEnd type="diamond"/>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98E513F4-C923-C6E9-0676-9C5D50C68754}"/>
              </a:ext>
            </a:extLst>
          </p:cNvPr>
          <p:cNvCxnSpPr>
            <a:cxnSpLocks/>
            <a:stCxn id="31" idx="0"/>
          </p:cNvCxnSpPr>
          <p:nvPr/>
        </p:nvCxnSpPr>
        <p:spPr>
          <a:xfrm flipV="1">
            <a:off x="8537564" y="5232941"/>
            <a:ext cx="0" cy="243973"/>
          </a:xfrm>
          <a:prstGeom prst="straightConnector1">
            <a:avLst/>
          </a:prstGeom>
          <a:ln w="28575">
            <a:solidFill>
              <a:srgbClr val="00B050"/>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65" name="ZoneTexte 64">
            <a:extLst>
              <a:ext uri="{FF2B5EF4-FFF2-40B4-BE49-F238E27FC236}">
                <a16:creationId xmlns:a16="http://schemas.microsoft.com/office/drawing/2014/main" id="{06E10BB2-1297-C812-638F-2271CA1C7097}"/>
              </a:ext>
            </a:extLst>
          </p:cNvPr>
          <p:cNvSpPr txBox="1"/>
          <p:nvPr/>
        </p:nvSpPr>
        <p:spPr>
          <a:xfrm>
            <a:off x="7755572" y="4304894"/>
            <a:ext cx="2194583" cy="432088"/>
          </a:xfrm>
          <a:prstGeom prst="rect">
            <a:avLst/>
          </a:prstGeom>
          <a:noFill/>
        </p:spPr>
        <p:txBody>
          <a:bodyPr wrap="square" lIns="36000" tIns="36000" rIns="36000" bIns="36000" rtlCol="0">
            <a:noAutofit/>
          </a:bodyPr>
          <a:lstStyle/>
          <a:p>
            <a:pPr>
              <a:lnSpc>
                <a:spcPts val="1200"/>
              </a:lnSpc>
            </a:pPr>
            <a:r>
              <a:rPr lang="fr-CH" sz="1400" b="1">
                <a:solidFill>
                  <a:srgbClr val="00B050"/>
                </a:solidFill>
                <a:latin typeface="+mn-lt"/>
              </a:rPr>
              <a:t>Transformation alimentaire</a:t>
            </a:r>
          </a:p>
        </p:txBody>
      </p:sp>
      <p:sp>
        <p:nvSpPr>
          <p:cNvPr id="66" name="ZoneTexte 65">
            <a:extLst>
              <a:ext uri="{FF2B5EF4-FFF2-40B4-BE49-F238E27FC236}">
                <a16:creationId xmlns:a16="http://schemas.microsoft.com/office/drawing/2014/main" id="{B9D40130-6BFC-1598-D0B7-86248EE2350C}"/>
              </a:ext>
            </a:extLst>
          </p:cNvPr>
          <p:cNvSpPr txBox="1"/>
          <p:nvPr/>
        </p:nvSpPr>
        <p:spPr>
          <a:xfrm>
            <a:off x="8121478" y="4846459"/>
            <a:ext cx="1509788" cy="432088"/>
          </a:xfrm>
          <a:prstGeom prst="rect">
            <a:avLst/>
          </a:prstGeom>
          <a:noFill/>
        </p:spPr>
        <p:txBody>
          <a:bodyPr wrap="square" lIns="36000" tIns="36000" rIns="36000" bIns="36000" rtlCol="0">
            <a:noAutofit/>
          </a:bodyPr>
          <a:lstStyle/>
          <a:p>
            <a:pPr>
              <a:lnSpc>
                <a:spcPts val="1200"/>
              </a:lnSpc>
            </a:pPr>
            <a:r>
              <a:rPr lang="fr-CH" sz="1400" b="1">
                <a:solidFill>
                  <a:srgbClr val="00B050"/>
                </a:solidFill>
                <a:latin typeface="+mn-lt"/>
              </a:rPr>
              <a:t>Serres</a:t>
            </a:r>
          </a:p>
        </p:txBody>
      </p:sp>
      <p:sp>
        <p:nvSpPr>
          <p:cNvPr id="67" name="ZoneTexte 66">
            <a:extLst>
              <a:ext uri="{FF2B5EF4-FFF2-40B4-BE49-F238E27FC236}">
                <a16:creationId xmlns:a16="http://schemas.microsoft.com/office/drawing/2014/main" id="{7DD47378-200A-7AB3-AD5E-E7DE4F3D92B7}"/>
              </a:ext>
            </a:extLst>
          </p:cNvPr>
          <p:cNvSpPr txBox="1"/>
          <p:nvPr/>
        </p:nvSpPr>
        <p:spPr>
          <a:xfrm>
            <a:off x="8733132" y="5547525"/>
            <a:ext cx="1082349" cy="432088"/>
          </a:xfrm>
          <a:prstGeom prst="rect">
            <a:avLst/>
          </a:prstGeom>
          <a:noFill/>
        </p:spPr>
        <p:txBody>
          <a:bodyPr wrap="square" lIns="36000" tIns="36000" rIns="36000" bIns="36000" rtlCol="0">
            <a:noAutofit/>
          </a:bodyPr>
          <a:lstStyle/>
          <a:p>
            <a:pPr>
              <a:lnSpc>
                <a:spcPts val="1200"/>
              </a:lnSpc>
            </a:pPr>
            <a:r>
              <a:rPr lang="fr-CH" sz="1400" b="1">
                <a:solidFill>
                  <a:srgbClr val="00B050"/>
                </a:solidFill>
                <a:latin typeface="+mn-lt"/>
              </a:rPr>
              <a:t>Pisciculture</a:t>
            </a:r>
          </a:p>
        </p:txBody>
      </p:sp>
      <p:pic>
        <p:nvPicPr>
          <p:cNvPr id="73" name="Graphique 72" descr="Mur de briques en construction avec un remplissage uni">
            <a:extLst>
              <a:ext uri="{FF2B5EF4-FFF2-40B4-BE49-F238E27FC236}">
                <a16:creationId xmlns:a16="http://schemas.microsoft.com/office/drawing/2014/main" id="{68FA93F2-20C1-783D-FE7C-27EFF3898E7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256151" y="5110468"/>
            <a:ext cx="360000" cy="360000"/>
          </a:xfrm>
          <a:prstGeom prst="rect">
            <a:avLst/>
          </a:prstGeom>
        </p:spPr>
      </p:pic>
      <p:pic>
        <p:nvPicPr>
          <p:cNvPr id="75" name="Graphique 74" descr="Logement avec un remplissage uni">
            <a:extLst>
              <a:ext uri="{FF2B5EF4-FFF2-40B4-BE49-F238E27FC236}">
                <a16:creationId xmlns:a16="http://schemas.microsoft.com/office/drawing/2014/main" id="{DFC81A52-B70D-666A-65EE-58090E1F0256}"/>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525056" y="5432100"/>
            <a:ext cx="360000" cy="360000"/>
          </a:xfrm>
          <a:prstGeom prst="rect">
            <a:avLst/>
          </a:prstGeom>
        </p:spPr>
      </p:pic>
      <p:cxnSp>
        <p:nvCxnSpPr>
          <p:cNvPr id="80" name="Connecteur droit avec flèche 79">
            <a:extLst>
              <a:ext uri="{FF2B5EF4-FFF2-40B4-BE49-F238E27FC236}">
                <a16:creationId xmlns:a16="http://schemas.microsoft.com/office/drawing/2014/main" id="{9708F452-6E59-837B-2FCD-7F204B736442}"/>
              </a:ext>
            </a:extLst>
          </p:cNvPr>
          <p:cNvCxnSpPr>
            <a:cxnSpLocks/>
            <a:stCxn id="73" idx="2"/>
          </p:cNvCxnSpPr>
          <p:nvPr/>
        </p:nvCxnSpPr>
        <p:spPr>
          <a:xfrm>
            <a:off x="10436151" y="5470468"/>
            <a:ext cx="0" cy="218172"/>
          </a:xfrm>
          <a:prstGeom prst="straightConnector1">
            <a:avLst/>
          </a:prstGeom>
          <a:ln w="28575">
            <a:solidFill>
              <a:schemeClr val="accent2">
                <a:lumMod val="75000"/>
              </a:schemeClr>
            </a:solidFill>
            <a:headEnd type="none"/>
            <a:tailEnd type="diamond"/>
          </a:ln>
        </p:spPr>
        <p:style>
          <a:lnRef idx="1">
            <a:schemeClr val="accent1"/>
          </a:lnRef>
          <a:fillRef idx="0">
            <a:schemeClr val="accent1"/>
          </a:fillRef>
          <a:effectRef idx="0">
            <a:schemeClr val="accent1"/>
          </a:effectRef>
          <a:fontRef idx="minor">
            <a:schemeClr val="tx1"/>
          </a:fontRef>
        </p:style>
      </p:cxnSp>
      <p:cxnSp>
        <p:nvCxnSpPr>
          <p:cNvPr id="81" name="Connecteur droit avec flèche 80">
            <a:extLst>
              <a:ext uri="{FF2B5EF4-FFF2-40B4-BE49-F238E27FC236}">
                <a16:creationId xmlns:a16="http://schemas.microsoft.com/office/drawing/2014/main" id="{1B4999F5-A9AC-4C5F-CB10-A1334D5043DE}"/>
              </a:ext>
            </a:extLst>
          </p:cNvPr>
          <p:cNvCxnSpPr>
            <a:cxnSpLocks/>
            <a:stCxn id="73" idx="0"/>
          </p:cNvCxnSpPr>
          <p:nvPr/>
        </p:nvCxnSpPr>
        <p:spPr>
          <a:xfrm flipV="1">
            <a:off x="10436151" y="4838367"/>
            <a:ext cx="0" cy="272101"/>
          </a:xfrm>
          <a:prstGeom prst="straightConnector1">
            <a:avLst/>
          </a:prstGeom>
          <a:ln w="28575">
            <a:solidFill>
              <a:schemeClr val="accent2">
                <a:lumMod val="75000"/>
              </a:schemeClr>
            </a:solidFill>
            <a:headEnd type="none"/>
            <a:tailEnd type="diamond"/>
          </a:ln>
        </p:spPr>
        <p:style>
          <a:lnRef idx="1">
            <a:schemeClr val="accent1"/>
          </a:lnRef>
          <a:fillRef idx="0">
            <a:schemeClr val="accent1"/>
          </a:fillRef>
          <a:effectRef idx="0">
            <a:schemeClr val="accent1"/>
          </a:effectRef>
          <a:fontRef idx="minor">
            <a:schemeClr val="tx1"/>
          </a:fontRef>
        </p:style>
      </p:cxnSp>
      <p:cxnSp>
        <p:nvCxnSpPr>
          <p:cNvPr id="92" name="Connecteur droit avec flèche 91">
            <a:extLst>
              <a:ext uri="{FF2B5EF4-FFF2-40B4-BE49-F238E27FC236}">
                <a16:creationId xmlns:a16="http://schemas.microsoft.com/office/drawing/2014/main" id="{E5DC63F7-2762-876A-5EA4-3352905B16BA}"/>
              </a:ext>
            </a:extLst>
          </p:cNvPr>
          <p:cNvCxnSpPr>
            <a:cxnSpLocks/>
          </p:cNvCxnSpPr>
          <p:nvPr/>
        </p:nvCxnSpPr>
        <p:spPr>
          <a:xfrm>
            <a:off x="10080907" y="3961548"/>
            <a:ext cx="0" cy="1055712"/>
          </a:xfrm>
          <a:prstGeom prst="straightConnector1">
            <a:avLst/>
          </a:prstGeom>
          <a:ln w="28575">
            <a:solidFill>
              <a:schemeClr val="accent2">
                <a:lumMod val="75000"/>
              </a:schemeClr>
            </a:solidFill>
            <a:headEnd type="none"/>
            <a:tailEnd type="diamond"/>
          </a:ln>
        </p:spPr>
        <p:style>
          <a:lnRef idx="1">
            <a:schemeClr val="accent1"/>
          </a:lnRef>
          <a:fillRef idx="0">
            <a:schemeClr val="accent1"/>
          </a:fillRef>
          <a:effectRef idx="0">
            <a:schemeClr val="accent1"/>
          </a:effectRef>
          <a:fontRef idx="minor">
            <a:schemeClr val="tx1"/>
          </a:fontRef>
        </p:style>
      </p:cxnSp>
      <p:cxnSp>
        <p:nvCxnSpPr>
          <p:cNvPr id="93" name="Connecteur droit avec flèche 92">
            <a:extLst>
              <a:ext uri="{FF2B5EF4-FFF2-40B4-BE49-F238E27FC236}">
                <a16:creationId xmlns:a16="http://schemas.microsoft.com/office/drawing/2014/main" id="{15E9FE76-7785-E21C-99D7-B78575C10C18}"/>
              </a:ext>
            </a:extLst>
          </p:cNvPr>
          <p:cNvCxnSpPr>
            <a:cxnSpLocks/>
          </p:cNvCxnSpPr>
          <p:nvPr/>
        </p:nvCxnSpPr>
        <p:spPr>
          <a:xfrm flipV="1">
            <a:off x="10080907" y="2399844"/>
            <a:ext cx="0" cy="1190381"/>
          </a:xfrm>
          <a:prstGeom prst="straightConnector1">
            <a:avLst/>
          </a:prstGeom>
          <a:ln w="28575">
            <a:solidFill>
              <a:schemeClr val="accent2">
                <a:lumMod val="75000"/>
              </a:schemeClr>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106" name="ZoneTexte 105">
            <a:extLst>
              <a:ext uri="{FF2B5EF4-FFF2-40B4-BE49-F238E27FC236}">
                <a16:creationId xmlns:a16="http://schemas.microsoft.com/office/drawing/2014/main" id="{6B60C653-BEAB-C7F9-B3EE-6650658884FD}"/>
              </a:ext>
            </a:extLst>
          </p:cNvPr>
          <p:cNvSpPr txBox="1"/>
          <p:nvPr/>
        </p:nvSpPr>
        <p:spPr>
          <a:xfrm>
            <a:off x="10586513" y="5253248"/>
            <a:ext cx="932964" cy="432088"/>
          </a:xfrm>
          <a:prstGeom prst="rect">
            <a:avLst/>
          </a:prstGeom>
          <a:noFill/>
        </p:spPr>
        <p:txBody>
          <a:bodyPr wrap="square" lIns="36000" tIns="36000" rIns="36000" bIns="36000" rtlCol="0">
            <a:noAutofit/>
          </a:bodyPr>
          <a:lstStyle/>
          <a:p>
            <a:pPr>
              <a:lnSpc>
                <a:spcPts val="1200"/>
              </a:lnSpc>
            </a:pPr>
            <a:r>
              <a:rPr lang="fr-CH" sz="1400" b="1">
                <a:solidFill>
                  <a:schemeClr val="accent2">
                    <a:lumMod val="75000"/>
                  </a:schemeClr>
                </a:solidFill>
                <a:latin typeface="+mn-lt"/>
              </a:rPr>
              <a:t>Céramique</a:t>
            </a:r>
          </a:p>
        </p:txBody>
      </p:sp>
      <p:sp>
        <p:nvSpPr>
          <p:cNvPr id="107" name="ZoneTexte 106">
            <a:extLst>
              <a:ext uri="{FF2B5EF4-FFF2-40B4-BE49-F238E27FC236}">
                <a16:creationId xmlns:a16="http://schemas.microsoft.com/office/drawing/2014/main" id="{0CEFF14B-EBBB-8B3B-152C-F066F267A0BA}"/>
              </a:ext>
            </a:extLst>
          </p:cNvPr>
          <p:cNvSpPr txBox="1"/>
          <p:nvPr/>
        </p:nvSpPr>
        <p:spPr>
          <a:xfrm>
            <a:off x="10323578" y="3606963"/>
            <a:ext cx="1589330" cy="432088"/>
          </a:xfrm>
          <a:prstGeom prst="rect">
            <a:avLst/>
          </a:prstGeom>
          <a:noFill/>
        </p:spPr>
        <p:txBody>
          <a:bodyPr wrap="square" lIns="36000" tIns="36000" rIns="36000" bIns="36000" rtlCol="0">
            <a:noAutofit/>
          </a:bodyPr>
          <a:lstStyle/>
          <a:p>
            <a:pPr>
              <a:lnSpc>
                <a:spcPts val="1200"/>
              </a:lnSpc>
            </a:pPr>
            <a:r>
              <a:rPr lang="fr-CH" sz="1400" b="1">
                <a:solidFill>
                  <a:schemeClr val="accent2">
                    <a:lumMod val="75000"/>
                  </a:schemeClr>
                </a:solidFill>
                <a:latin typeface="+mn-lt"/>
              </a:rPr>
              <a:t>Processus industriels</a:t>
            </a:r>
          </a:p>
        </p:txBody>
      </p:sp>
      <p:cxnSp>
        <p:nvCxnSpPr>
          <p:cNvPr id="135" name="Connecteur droit avec flèche 134">
            <a:extLst>
              <a:ext uri="{FF2B5EF4-FFF2-40B4-BE49-F238E27FC236}">
                <a16:creationId xmlns:a16="http://schemas.microsoft.com/office/drawing/2014/main" id="{528F74EB-3E57-5D14-8A10-BFD91C928E26}"/>
              </a:ext>
            </a:extLst>
          </p:cNvPr>
          <p:cNvCxnSpPr>
            <a:cxnSpLocks/>
            <a:stCxn id="145" idx="2"/>
          </p:cNvCxnSpPr>
          <p:nvPr/>
        </p:nvCxnSpPr>
        <p:spPr>
          <a:xfrm>
            <a:off x="10369592" y="2335429"/>
            <a:ext cx="2039" cy="867147"/>
          </a:xfrm>
          <a:prstGeom prst="straightConnector1">
            <a:avLst/>
          </a:prstGeom>
          <a:ln w="28575">
            <a:solidFill>
              <a:schemeClr val="accent2">
                <a:lumMod val="75000"/>
              </a:schemeClr>
            </a:solidFill>
            <a:headEnd type="none"/>
            <a:tailEnd type="diamond"/>
          </a:ln>
        </p:spPr>
        <p:style>
          <a:lnRef idx="1">
            <a:schemeClr val="accent1"/>
          </a:lnRef>
          <a:fillRef idx="0">
            <a:schemeClr val="accent1"/>
          </a:fillRef>
          <a:effectRef idx="0">
            <a:schemeClr val="accent1"/>
          </a:effectRef>
          <a:fontRef idx="minor">
            <a:schemeClr val="tx1"/>
          </a:fontRef>
        </p:style>
      </p:cxnSp>
      <p:cxnSp>
        <p:nvCxnSpPr>
          <p:cNvPr id="136" name="Connecteur droit avec flèche 135">
            <a:extLst>
              <a:ext uri="{FF2B5EF4-FFF2-40B4-BE49-F238E27FC236}">
                <a16:creationId xmlns:a16="http://schemas.microsoft.com/office/drawing/2014/main" id="{ABAADCFA-8279-3F0D-7DBB-8B4AD046CAA9}"/>
              </a:ext>
            </a:extLst>
          </p:cNvPr>
          <p:cNvCxnSpPr>
            <a:cxnSpLocks/>
            <a:stCxn id="145" idx="0"/>
          </p:cNvCxnSpPr>
          <p:nvPr/>
        </p:nvCxnSpPr>
        <p:spPr>
          <a:xfrm flipV="1">
            <a:off x="10369592" y="1446314"/>
            <a:ext cx="2039" cy="519783"/>
          </a:xfrm>
          <a:prstGeom prst="straightConnector1">
            <a:avLst/>
          </a:prstGeom>
          <a:ln w="28575">
            <a:solidFill>
              <a:schemeClr val="accent2">
                <a:lumMod val="75000"/>
              </a:schemeClr>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145" name="ZoneTexte 144">
            <a:extLst>
              <a:ext uri="{FF2B5EF4-FFF2-40B4-BE49-F238E27FC236}">
                <a16:creationId xmlns:a16="http://schemas.microsoft.com/office/drawing/2014/main" id="{38A9CDE6-A8AE-6112-86B8-5565216DA577}"/>
              </a:ext>
            </a:extLst>
          </p:cNvPr>
          <p:cNvSpPr txBox="1"/>
          <p:nvPr/>
        </p:nvSpPr>
        <p:spPr>
          <a:xfrm>
            <a:off x="10119209" y="1966097"/>
            <a:ext cx="500765" cy="369332"/>
          </a:xfrm>
          <a:prstGeom prst="rect">
            <a:avLst/>
          </a:prstGeom>
          <a:noFill/>
        </p:spPr>
        <p:txBody>
          <a:bodyPr wrap="square" rtlCol="0">
            <a:spAutoFit/>
          </a:bodyPr>
          <a:lstStyle/>
          <a:p>
            <a:pPr algn="ctr"/>
            <a:r>
              <a:rPr lang="fr-CH" b="1">
                <a:solidFill>
                  <a:schemeClr val="accent2">
                    <a:lumMod val="75000"/>
                  </a:schemeClr>
                </a:solidFill>
                <a:latin typeface="+mn-lt"/>
              </a:rPr>
              <a:t>H2</a:t>
            </a:r>
            <a:endParaRPr lang="fr-CH" b="1" baseline="-25000">
              <a:solidFill>
                <a:schemeClr val="accent2">
                  <a:lumMod val="75000"/>
                </a:schemeClr>
              </a:solidFill>
              <a:latin typeface="+mn-lt"/>
            </a:endParaRPr>
          </a:p>
        </p:txBody>
      </p:sp>
      <p:grpSp>
        <p:nvGrpSpPr>
          <p:cNvPr id="206" name="Groupe 205">
            <a:extLst>
              <a:ext uri="{FF2B5EF4-FFF2-40B4-BE49-F238E27FC236}">
                <a16:creationId xmlns:a16="http://schemas.microsoft.com/office/drawing/2014/main" id="{66CB8AFE-7A65-3FBA-BF5C-A8D726D6B904}"/>
              </a:ext>
            </a:extLst>
          </p:cNvPr>
          <p:cNvGrpSpPr/>
          <p:nvPr/>
        </p:nvGrpSpPr>
        <p:grpSpPr>
          <a:xfrm>
            <a:off x="4250839" y="5490633"/>
            <a:ext cx="282054" cy="477055"/>
            <a:chOff x="5865780" y="5476316"/>
            <a:chExt cx="282054" cy="477055"/>
          </a:xfrm>
        </p:grpSpPr>
        <p:sp>
          <p:nvSpPr>
            <p:cNvPr id="181" name="Rectangle 180">
              <a:extLst>
                <a:ext uri="{FF2B5EF4-FFF2-40B4-BE49-F238E27FC236}">
                  <a16:creationId xmlns:a16="http://schemas.microsoft.com/office/drawing/2014/main" id="{0868C576-C942-88A0-A172-007C7A4459D5}"/>
                </a:ext>
              </a:extLst>
            </p:cNvPr>
            <p:cNvSpPr/>
            <p:nvPr/>
          </p:nvSpPr>
          <p:spPr>
            <a:xfrm>
              <a:off x="5880372" y="5492254"/>
              <a:ext cx="261496" cy="240432"/>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nvGrpSpPr>
            <p:cNvPr id="203" name="Groupe 202">
              <a:extLst>
                <a:ext uri="{FF2B5EF4-FFF2-40B4-BE49-F238E27FC236}">
                  <a16:creationId xmlns:a16="http://schemas.microsoft.com/office/drawing/2014/main" id="{254B27CB-9448-6761-ED69-4AB37FFB3F87}"/>
                </a:ext>
              </a:extLst>
            </p:cNvPr>
            <p:cNvGrpSpPr/>
            <p:nvPr/>
          </p:nvGrpSpPr>
          <p:grpSpPr>
            <a:xfrm>
              <a:off x="5939514" y="5748279"/>
              <a:ext cx="152267" cy="205092"/>
              <a:chOff x="5939514" y="5748279"/>
              <a:chExt cx="152267" cy="205092"/>
            </a:xfrm>
            <a:solidFill>
              <a:schemeClr val="bg1">
                <a:lumMod val="65000"/>
              </a:schemeClr>
            </a:solidFill>
          </p:grpSpPr>
          <p:grpSp>
            <p:nvGrpSpPr>
              <p:cNvPr id="202" name="Groupe 201">
                <a:extLst>
                  <a:ext uri="{FF2B5EF4-FFF2-40B4-BE49-F238E27FC236}">
                    <a16:creationId xmlns:a16="http://schemas.microsoft.com/office/drawing/2014/main" id="{3D696942-E78E-5EB0-D028-E705C1EE8EA7}"/>
                  </a:ext>
                </a:extLst>
              </p:cNvPr>
              <p:cNvGrpSpPr/>
              <p:nvPr/>
            </p:nvGrpSpPr>
            <p:grpSpPr>
              <a:xfrm>
                <a:off x="5978396" y="5819645"/>
                <a:ext cx="83521" cy="133726"/>
                <a:chOff x="5983260" y="5814781"/>
                <a:chExt cx="83521" cy="133726"/>
              </a:xfrm>
              <a:grpFill/>
            </p:grpSpPr>
            <p:grpSp>
              <p:nvGrpSpPr>
                <p:cNvPr id="185" name="Groupe 184">
                  <a:extLst>
                    <a:ext uri="{FF2B5EF4-FFF2-40B4-BE49-F238E27FC236}">
                      <a16:creationId xmlns:a16="http://schemas.microsoft.com/office/drawing/2014/main" id="{DA7379A7-FEE5-B91F-655F-3A826E509F0B}"/>
                    </a:ext>
                  </a:extLst>
                </p:cNvPr>
                <p:cNvGrpSpPr/>
                <p:nvPr/>
              </p:nvGrpSpPr>
              <p:grpSpPr>
                <a:xfrm>
                  <a:off x="5983260" y="5814781"/>
                  <a:ext cx="26251" cy="133719"/>
                  <a:chOff x="5301686" y="2097320"/>
                  <a:chExt cx="20260" cy="105054"/>
                </a:xfrm>
                <a:grpFill/>
              </p:grpSpPr>
              <p:cxnSp>
                <p:nvCxnSpPr>
                  <p:cNvPr id="194" name="Connecteur droit 193">
                    <a:extLst>
                      <a:ext uri="{FF2B5EF4-FFF2-40B4-BE49-F238E27FC236}">
                        <a16:creationId xmlns:a16="http://schemas.microsoft.com/office/drawing/2014/main" id="{E9583DDC-10D5-2619-E19A-F075EA027F62}"/>
                      </a:ext>
                    </a:extLst>
                  </p:cNvPr>
                  <p:cNvCxnSpPr>
                    <a:cxnSpLocks/>
                  </p:cNvCxnSpPr>
                  <p:nvPr/>
                </p:nvCxnSpPr>
                <p:spPr>
                  <a:xfrm>
                    <a:off x="5301999" y="2097320"/>
                    <a:ext cx="19947" cy="54237"/>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6" name="Connecteur droit 195">
                    <a:extLst>
                      <a:ext uri="{FF2B5EF4-FFF2-40B4-BE49-F238E27FC236}">
                        <a16:creationId xmlns:a16="http://schemas.microsoft.com/office/drawing/2014/main" id="{C8CE3D11-8814-90A2-E8A2-334C8A1C8BB6}"/>
                      </a:ext>
                    </a:extLst>
                  </p:cNvPr>
                  <p:cNvCxnSpPr>
                    <a:cxnSpLocks/>
                  </p:cNvCxnSpPr>
                  <p:nvPr/>
                </p:nvCxnSpPr>
                <p:spPr>
                  <a:xfrm flipH="1">
                    <a:off x="5301686" y="2148137"/>
                    <a:ext cx="19947" cy="54237"/>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6" name="Groupe 185">
                  <a:extLst>
                    <a:ext uri="{FF2B5EF4-FFF2-40B4-BE49-F238E27FC236}">
                      <a16:creationId xmlns:a16="http://schemas.microsoft.com/office/drawing/2014/main" id="{8A55C091-3CCE-06B5-9A93-495C3B489ECB}"/>
                    </a:ext>
                  </a:extLst>
                </p:cNvPr>
                <p:cNvGrpSpPr/>
                <p:nvPr/>
              </p:nvGrpSpPr>
              <p:grpSpPr>
                <a:xfrm>
                  <a:off x="6011895" y="5814786"/>
                  <a:ext cx="26251" cy="133719"/>
                  <a:chOff x="5301686" y="2097320"/>
                  <a:chExt cx="20260" cy="105054"/>
                </a:xfrm>
                <a:grpFill/>
              </p:grpSpPr>
              <p:cxnSp>
                <p:nvCxnSpPr>
                  <p:cNvPr id="191" name="Connecteur droit 190">
                    <a:extLst>
                      <a:ext uri="{FF2B5EF4-FFF2-40B4-BE49-F238E27FC236}">
                        <a16:creationId xmlns:a16="http://schemas.microsoft.com/office/drawing/2014/main" id="{AD57756C-0A6C-7786-2672-D94B66B1E274}"/>
                      </a:ext>
                    </a:extLst>
                  </p:cNvPr>
                  <p:cNvCxnSpPr>
                    <a:cxnSpLocks/>
                  </p:cNvCxnSpPr>
                  <p:nvPr/>
                </p:nvCxnSpPr>
                <p:spPr>
                  <a:xfrm>
                    <a:off x="5301999" y="2097320"/>
                    <a:ext cx="19947" cy="54237"/>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Connecteur droit 192">
                    <a:extLst>
                      <a:ext uri="{FF2B5EF4-FFF2-40B4-BE49-F238E27FC236}">
                        <a16:creationId xmlns:a16="http://schemas.microsoft.com/office/drawing/2014/main" id="{F05A0C95-D345-4E55-EF0B-9419FDD18B39}"/>
                      </a:ext>
                    </a:extLst>
                  </p:cNvPr>
                  <p:cNvCxnSpPr>
                    <a:cxnSpLocks/>
                  </p:cNvCxnSpPr>
                  <p:nvPr/>
                </p:nvCxnSpPr>
                <p:spPr>
                  <a:xfrm flipH="1">
                    <a:off x="5301686" y="2148137"/>
                    <a:ext cx="19947" cy="54237"/>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7" name="Groupe 186">
                  <a:extLst>
                    <a:ext uri="{FF2B5EF4-FFF2-40B4-BE49-F238E27FC236}">
                      <a16:creationId xmlns:a16="http://schemas.microsoft.com/office/drawing/2014/main" id="{DC589B34-FE47-7C0E-1488-4C4FAD47C24B}"/>
                    </a:ext>
                  </a:extLst>
                </p:cNvPr>
                <p:cNvGrpSpPr/>
                <p:nvPr/>
              </p:nvGrpSpPr>
              <p:grpSpPr>
                <a:xfrm>
                  <a:off x="6040530" y="5814788"/>
                  <a:ext cx="26251" cy="133719"/>
                  <a:chOff x="5301686" y="2097320"/>
                  <a:chExt cx="20260" cy="105054"/>
                </a:xfrm>
                <a:grpFill/>
              </p:grpSpPr>
              <p:cxnSp>
                <p:nvCxnSpPr>
                  <p:cNvPr id="188" name="Connecteur droit 187">
                    <a:extLst>
                      <a:ext uri="{FF2B5EF4-FFF2-40B4-BE49-F238E27FC236}">
                        <a16:creationId xmlns:a16="http://schemas.microsoft.com/office/drawing/2014/main" id="{1D79370F-AA3F-56BF-3198-A6BB86EE5193}"/>
                      </a:ext>
                    </a:extLst>
                  </p:cNvPr>
                  <p:cNvCxnSpPr>
                    <a:cxnSpLocks/>
                  </p:cNvCxnSpPr>
                  <p:nvPr/>
                </p:nvCxnSpPr>
                <p:spPr>
                  <a:xfrm>
                    <a:off x="5301999" y="2097320"/>
                    <a:ext cx="19947" cy="54237"/>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0" name="Connecteur droit 189">
                    <a:extLst>
                      <a:ext uri="{FF2B5EF4-FFF2-40B4-BE49-F238E27FC236}">
                        <a16:creationId xmlns:a16="http://schemas.microsoft.com/office/drawing/2014/main" id="{AFB1E32A-A6D7-A594-979B-E58DAA4644F8}"/>
                      </a:ext>
                    </a:extLst>
                  </p:cNvPr>
                  <p:cNvCxnSpPr>
                    <a:cxnSpLocks/>
                  </p:cNvCxnSpPr>
                  <p:nvPr/>
                </p:nvCxnSpPr>
                <p:spPr>
                  <a:xfrm flipH="1">
                    <a:off x="5301686" y="2148137"/>
                    <a:ext cx="19947" cy="54237"/>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99" name="Connecteur droit 198">
                <a:extLst>
                  <a:ext uri="{FF2B5EF4-FFF2-40B4-BE49-F238E27FC236}">
                    <a16:creationId xmlns:a16="http://schemas.microsoft.com/office/drawing/2014/main" id="{633DDB3D-14DE-5247-5F4F-6C41616E4E46}"/>
                  </a:ext>
                </a:extLst>
              </p:cNvPr>
              <p:cNvCxnSpPr>
                <a:cxnSpLocks/>
              </p:cNvCxnSpPr>
              <p:nvPr/>
            </p:nvCxnSpPr>
            <p:spPr>
              <a:xfrm flipV="1">
                <a:off x="5939514" y="5751525"/>
                <a:ext cx="77691" cy="87567"/>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Connecteur droit 200">
                <a:extLst>
                  <a:ext uri="{FF2B5EF4-FFF2-40B4-BE49-F238E27FC236}">
                    <a16:creationId xmlns:a16="http://schemas.microsoft.com/office/drawing/2014/main" id="{5A852232-3F6F-0F5A-83D4-92F9BF3E0734}"/>
                  </a:ext>
                </a:extLst>
              </p:cNvPr>
              <p:cNvCxnSpPr>
                <a:cxnSpLocks/>
              </p:cNvCxnSpPr>
              <p:nvPr/>
            </p:nvCxnSpPr>
            <p:spPr>
              <a:xfrm flipH="1" flipV="1">
                <a:off x="6014090" y="5748279"/>
                <a:ext cx="77691" cy="87567"/>
              </a:xfrm>
              <a:prstGeom prst="line">
                <a:avLst/>
              </a:prstGeom>
              <a:grp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05" name="Graphique 204" descr="Flèche en cercle avec un remplissage uni">
              <a:extLst>
                <a:ext uri="{FF2B5EF4-FFF2-40B4-BE49-F238E27FC236}">
                  <a16:creationId xmlns:a16="http://schemas.microsoft.com/office/drawing/2014/main" id="{D0B6A67E-9112-3B5E-9AEF-B41BF95C6D37}"/>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865780" y="5476316"/>
              <a:ext cx="282054" cy="282054"/>
            </a:xfrm>
            <a:prstGeom prst="rect">
              <a:avLst/>
            </a:prstGeom>
          </p:spPr>
        </p:pic>
      </p:grpSp>
      <p:cxnSp>
        <p:nvCxnSpPr>
          <p:cNvPr id="207" name="Connecteur droit avec flèche 206">
            <a:extLst>
              <a:ext uri="{FF2B5EF4-FFF2-40B4-BE49-F238E27FC236}">
                <a16:creationId xmlns:a16="http://schemas.microsoft.com/office/drawing/2014/main" id="{DDBEDC5C-5E4C-3624-9040-875B881BEA65}"/>
              </a:ext>
            </a:extLst>
          </p:cNvPr>
          <p:cNvCxnSpPr>
            <a:cxnSpLocks/>
          </p:cNvCxnSpPr>
          <p:nvPr/>
        </p:nvCxnSpPr>
        <p:spPr>
          <a:xfrm>
            <a:off x="4708516" y="5850163"/>
            <a:ext cx="0" cy="467587"/>
          </a:xfrm>
          <a:prstGeom prst="straightConnector1">
            <a:avLst/>
          </a:prstGeom>
          <a:ln w="28575">
            <a:solidFill>
              <a:schemeClr val="bg1">
                <a:lumMod val="50000"/>
              </a:schemeClr>
            </a:solidFill>
            <a:headEnd type="none"/>
            <a:tailEnd type="diamond"/>
          </a:ln>
        </p:spPr>
        <p:style>
          <a:lnRef idx="1">
            <a:schemeClr val="accent1"/>
          </a:lnRef>
          <a:fillRef idx="0">
            <a:schemeClr val="accent1"/>
          </a:fillRef>
          <a:effectRef idx="0">
            <a:schemeClr val="accent1"/>
          </a:effectRef>
          <a:fontRef idx="minor">
            <a:schemeClr val="tx1"/>
          </a:fontRef>
        </p:style>
      </p:cxnSp>
      <p:cxnSp>
        <p:nvCxnSpPr>
          <p:cNvPr id="208" name="Connecteur droit avec flèche 207">
            <a:extLst>
              <a:ext uri="{FF2B5EF4-FFF2-40B4-BE49-F238E27FC236}">
                <a16:creationId xmlns:a16="http://schemas.microsoft.com/office/drawing/2014/main" id="{91833642-9ACB-EC32-1966-D6E49C828901}"/>
              </a:ext>
            </a:extLst>
          </p:cNvPr>
          <p:cNvCxnSpPr>
            <a:cxnSpLocks/>
          </p:cNvCxnSpPr>
          <p:nvPr/>
        </p:nvCxnSpPr>
        <p:spPr>
          <a:xfrm flipV="1">
            <a:off x="4705056" y="4974417"/>
            <a:ext cx="3460" cy="457683"/>
          </a:xfrm>
          <a:prstGeom prst="straightConnector1">
            <a:avLst/>
          </a:prstGeom>
          <a:ln w="28575">
            <a:solidFill>
              <a:schemeClr val="bg1">
                <a:lumMod val="50000"/>
              </a:schemeClr>
            </a:solidFill>
            <a:headEnd type="none"/>
            <a:tailEnd type="diamond"/>
          </a:ln>
        </p:spPr>
        <p:style>
          <a:lnRef idx="1">
            <a:schemeClr val="accent1"/>
          </a:lnRef>
          <a:fillRef idx="0">
            <a:schemeClr val="accent1"/>
          </a:fillRef>
          <a:effectRef idx="0">
            <a:schemeClr val="accent1"/>
          </a:effectRef>
          <a:fontRef idx="minor">
            <a:schemeClr val="tx1"/>
          </a:fontRef>
        </p:style>
      </p:cxnSp>
      <p:pic>
        <p:nvPicPr>
          <p:cNvPr id="211" name="Graphique 210" descr="Logement avec un remplissage uni">
            <a:extLst>
              <a:ext uri="{FF2B5EF4-FFF2-40B4-BE49-F238E27FC236}">
                <a16:creationId xmlns:a16="http://schemas.microsoft.com/office/drawing/2014/main" id="{B048A612-783A-1C0A-C0CB-E7DBB95BD62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936788" y="4640846"/>
            <a:ext cx="360000" cy="360000"/>
          </a:xfrm>
          <a:prstGeom prst="rect">
            <a:avLst/>
          </a:prstGeom>
        </p:spPr>
      </p:pic>
      <p:cxnSp>
        <p:nvCxnSpPr>
          <p:cNvPr id="212" name="Connecteur droit avec flèche 211">
            <a:extLst>
              <a:ext uri="{FF2B5EF4-FFF2-40B4-BE49-F238E27FC236}">
                <a16:creationId xmlns:a16="http://schemas.microsoft.com/office/drawing/2014/main" id="{7CBABB63-359F-F324-9250-66307B96E9FF}"/>
              </a:ext>
            </a:extLst>
          </p:cNvPr>
          <p:cNvCxnSpPr>
            <a:cxnSpLocks/>
          </p:cNvCxnSpPr>
          <p:nvPr/>
        </p:nvCxnSpPr>
        <p:spPr>
          <a:xfrm>
            <a:off x="4117595" y="5020694"/>
            <a:ext cx="0" cy="1297056"/>
          </a:xfrm>
          <a:prstGeom prst="straightConnector1">
            <a:avLst/>
          </a:prstGeom>
          <a:ln w="28575">
            <a:solidFill>
              <a:schemeClr val="bg1">
                <a:lumMod val="50000"/>
              </a:schemeClr>
            </a:solidFill>
            <a:headEnd type="none"/>
            <a:tailEnd type="diamond"/>
          </a:ln>
        </p:spPr>
        <p:style>
          <a:lnRef idx="1">
            <a:schemeClr val="accent1"/>
          </a:lnRef>
          <a:fillRef idx="0">
            <a:schemeClr val="accent1"/>
          </a:fillRef>
          <a:effectRef idx="0">
            <a:schemeClr val="accent1"/>
          </a:effectRef>
          <a:fontRef idx="minor">
            <a:schemeClr val="tx1"/>
          </a:fontRef>
        </p:style>
      </p:cxnSp>
      <p:cxnSp>
        <p:nvCxnSpPr>
          <p:cNvPr id="213" name="Connecteur droit avec flèche 212">
            <a:extLst>
              <a:ext uri="{FF2B5EF4-FFF2-40B4-BE49-F238E27FC236}">
                <a16:creationId xmlns:a16="http://schemas.microsoft.com/office/drawing/2014/main" id="{5FB3F4A0-0B72-F947-976D-EBEBCBF14E2B}"/>
              </a:ext>
            </a:extLst>
          </p:cNvPr>
          <p:cNvCxnSpPr>
            <a:cxnSpLocks/>
            <a:stCxn id="211" idx="0"/>
          </p:cNvCxnSpPr>
          <p:nvPr/>
        </p:nvCxnSpPr>
        <p:spPr>
          <a:xfrm flipH="1" flipV="1">
            <a:off x="4108765" y="4182636"/>
            <a:ext cx="8023" cy="458210"/>
          </a:xfrm>
          <a:prstGeom prst="straightConnector1">
            <a:avLst/>
          </a:prstGeom>
          <a:ln w="28575">
            <a:solidFill>
              <a:schemeClr val="bg1">
                <a:lumMod val="50000"/>
              </a:schemeClr>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214" name="ZoneTexte 213">
            <a:extLst>
              <a:ext uri="{FF2B5EF4-FFF2-40B4-BE49-F238E27FC236}">
                <a16:creationId xmlns:a16="http://schemas.microsoft.com/office/drawing/2014/main" id="{7BFB76F3-8F59-92F9-9933-54ACAE44E724}"/>
              </a:ext>
            </a:extLst>
          </p:cNvPr>
          <p:cNvSpPr txBox="1"/>
          <p:nvPr/>
        </p:nvSpPr>
        <p:spPr>
          <a:xfrm>
            <a:off x="4867655" y="5500401"/>
            <a:ext cx="1626687" cy="432088"/>
          </a:xfrm>
          <a:prstGeom prst="rect">
            <a:avLst/>
          </a:prstGeom>
          <a:noFill/>
        </p:spPr>
        <p:txBody>
          <a:bodyPr wrap="square" lIns="36000" tIns="36000" rIns="36000" bIns="36000" rtlCol="0">
            <a:noAutofit/>
          </a:bodyPr>
          <a:lstStyle/>
          <a:p>
            <a:pPr>
              <a:lnSpc>
                <a:spcPts val="1200"/>
              </a:lnSpc>
            </a:pPr>
            <a:r>
              <a:rPr lang="fr-CH" sz="1400" b="1">
                <a:solidFill>
                  <a:schemeClr val="bg1">
                    <a:lumMod val="50000"/>
                  </a:schemeClr>
                </a:solidFill>
                <a:latin typeface="+mn-lt"/>
              </a:rPr>
              <a:t>Chauffer avec pompe à chaleur</a:t>
            </a:r>
          </a:p>
        </p:txBody>
      </p:sp>
      <p:sp>
        <p:nvSpPr>
          <p:cNvPr id="215" name="ZoneTexte 214">
            <a:extLst>
              <a:ext uri="{FF2B5EF4-FFF2-40B4-BE49-F238E27FC236}">
                <a16:creationId xmlns:a16="http://schemas.microsoft.com/office/drawing/2014/main" id="{4ACD806E-19CA-F325-4903-D6B8AAAC5238}"/>
              </a:ext>
            </a:extLst>
          </p:cNvPr>
          <p:cNvSpPr txBox="1"/>
          <p:nvPr/>
        </p:nvSpPr>
        <p:spPr>
          <a:xfrm>
            <a:off x="4283049" y="4702215"/>
            <a:ext cx="2279190" cy="432088"/>
          </a:xfrm>
          <a:prstGeom prst="rect">
            <a:avLst/>
          </a:prstGeom>
          <a:noFill/>
        </p:spPr>
        <p:txBody>
          <a:bodyPr wrap="square" lIns="36000" tIns="36000" rIns="36000" bIns="36000" rtlCol="0">
            <a:noAutofit/>
          </a:bodyPr>
          <a:lstStyle/>
          <a:p>
            <a:pPr>
              <a:lnSpc>
                <a:spcPts val="1200"/>
              </a:lnSpc>
            </a:pPr>
            <a:r>
              <a:rPr lang="fr-CH" sz="1400" b="1">
                <a:solidFill>
                  <a:schemeClr val="bg1">
                    <a:lumMod val="50000"/>
                  </a:schemeClr>
                </a:solidFill>
                <a:latin typeface="+mn-lt"/>
              </a:rPr>
              <a:t>Chauffer et rafraîchir</a:t>
            </a:r>
          </a:p>
        </p:txBody>
      </p:sp>
      <p:pic>
        <p:nvPicPr>
          <p:cNvPr id="223" name="Graphique 222" descr="Éclair avec un remplissage uni">
            <a:extLst>
              <a:ext uri="{FF2B5EF4-FFF2-40B4-BE49-F238E27FC236}">
                <a16:creationId xmlns:a16="http://schemas.microsoft.com/office/drawing/2014/main" id="{BF5B39B8-F615-D69C-31BB-62C597214781}"/>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471391" y="3079290"/>
            <a:ext cx="360000" cy="360000"/>
          </a:xfrm>
          <a:prstGeom prst="rect">
            <a:avLst/>
          </a:prstGeom>
        </p:spPr>
      </p:pic>
      <p:cxnSp>
        <p:nvCxnSpPr>
          <p:cNvPr id="224" name="Connecteur droit avec flèche 223">
            <a:extLst>
              <a:ext uri="{FF2B5EF4-FFF2-40B4-BE49-F238E27FC236}">
                <a16:creationId xmlns:a16="http://schemas.microsoft.com/office/drawing/2014/main" id="{AD4455B8-ECB4-3EE0-650B-CAC6FBCEA9A7}"/>
              </a:ext>
            </a:extLst>
          </p:cNvPr>
          <p:cNvCxnSpPr>
            <a:cxnSpLocks/>
          </p:cNvCxnSpPr>
          <p:nvPr/>
        </p:nvCxnSpPr>
        <p:spPr>
          <a:xfrm flipH="1">
            <a:off x="2643039" y="3506840"/>
            <a:ext cx="3525" cy="640809"/>
          </a:xfrm>
          <a:prstGeom prst="straightConnector1">
            <a:avLst/>
          </a:prstGeom>
          <a:ln w="28575">
            <a:solidFill>
              <a:srgbClr val="C00000"/>
            </a:solidFill>
            <a:headEnd type="none"/>
            <a:tailEnd type="diamond"/>
          </a:ln>
        </p:spPr>
        <p:style>
          <a:lnRef idx="1">
            <a:schemeClr val="accent1"/>
          </a:lnRef>
          <a:fillRef idx="0">
            <a:schemeClr val="accent1"/>
          </a:fillRef>
          <a:effectRef idx="0">
            <a:schemeClr val="accent1"/>
          </a:effectRef>
          <a:fontRef idx="minor">
            <a:schemeClr val="tx1"/>
          </a:fontRef>
        </p:style>
      </p:cxnSp>
      <p:cxnSp>
        <p:nvCxnSpPr>
          <p:cNvPr id="225" name="Connecteur droit avec flèche 224">
            <a:extLst>
              <a:ext uri="{FF2B5EF4-FFF2-40B4-BE49-F238E27FC236}">
                <a16:creationId xmlns:a16="http://schemas.microsoft.com/office/drawing/2014/main" id="{4E1EAEAD-0B7E-B263-43F7-FEF1BF6057C4}"/>
              </a:ext>
            </a:extLst>
          </p:cNvPr>
          <p:cNvCxnSpPr>
            <a:cxnSpLocks/>
          </p:cNvCxnSpPr>
          <p:nvPr/>
        </p:nvCxnSpPr>
        <p:spPr>
          <a:xfrm flipV="1">
            <a:off x="2655103" y="2399844"/>
            <a:ext cx="0" cy="547282"/>
          </a:xfrm>
          <a:prstGeom prst="straightConnector1">
            <a:avLst/>
          </a:prstGeom>
          <a:ln w="28575">
            <a:solidFill>
              <a:srgbClr val="C00000"/>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234" name="ZoneTexte 233">
            <a:extLst>
              <a:ext uri="{FF2B5EF4-FFF2-40B4-BE49-F238E27FC236}">
                <a16:creationId xmlns:a16="http://schemas.microsoft.com/office/drawing/2014/main" id="{25B18298-6C2B-7603-6860-577AB602553C}"/>
              </a:ext>
            </a:extLst>
          </p:cNvPr>
          <p:cNvSpPr txBox="1"/>
          <p:nvPr/>
        </p:nvSpPr>
        <p:spPr>
          <a:xfrm>
            <a:off x="1279675" y="3056110"/>
            <a:ext cx="1304814" cy="415350"/>
          </a:xfrm>
          <a:prstGeom prst="rect">
            <a:avLst/>
          </a:prstGeom>
          <a:noFill/>
        </p:spPr>
        <p:txBody>
          <a:bodyPr wrap="square" lIns="36000" tIns="36000" rIns="36000" bIns="36000" rtlCol="0">
            <a:noAutofit/>
          </a:bodyPr>
          <a:lstStyle/>
          <a:p>
            <a:pPr>
              <a:lnSpc>
                <a:spcPts val="1200"/>
              </a:lnSpc>
            </a:pPr>
            <a:r>
              <a:rPr lang="fr-CH" sz="1400" b="1">
                <a:solidFill>
                  <a:srgbClr val="C00000"/>
                </a:solidFill>
                <a:latin typeface="+mn-lt"/>
              </a:rPr>
              <a:t>Prod. électricité ORC</a:t>
            </a:r>
          </a:p>
        </p:txBody>
      </p:sp>
      <p:pic>
        <p:nvPicPr>
          <p:cNvPr id="237" name="Graphique 236" descr="Éclair avec un remplissage uni">
            <a:extLst>
              <a:ext uri="{FF2B5EF4-FFF2-40B4-BE49-F238E27FC236}">
                <a16:creationId xmlns:a16="http://schemas.microsoft.com/office/drawing/2014/main" id="{6B3F2A56-D0D1-3A65-0759-11626D87FB0B}"/>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2122324" y="1934083"/>
            <a:ext cx="360000" cy="360000"/>
          </a:xfrm>
          <a:prstGeom prst="rect">
            <a:avLst/>
          </a:prstGeom>
        </p:spPr>
      </p:pic>
      <p:cxnSp>
        <p:nvCxnSpPr>
          <p:cNvPr id="238" name="Connecteur droit avec flèche 237">
            <a:extLst>
              <a:ext uri="{FF2B5EF4-FFF2-40B4-BE49-F238E27FC236}">
                <a16:creationId xmlns:a16="http://schemas.microsoft.com/office/drawing/2014/main" id="{87CC4D38-59C8-D754-73A8-F9F7C37B135F}"/>
              </a:ext>
            </a:extLst>
          </p:cNvPr>
          <p:cNvCxnSpPr>
            <a:cxnSpLocks/>
          </p:cNvCxnSpPr>
          <p:nvPr/>
        </p:nvCxnSpPr>
        <p:spPr>
          <a:xfrm>
            <a:off x="2280275" y="2328231"/>
            <a:ext cx="0" cy="547282"/>
          </a:xfrm>
          <a:prstGeom prst="straightConnector1">
            <a:avLst/>
          </a:prstGeom>
          <a:ln w="28575">
            <a:solidFill>
              <a:srgbClr val="C00000"/>
            </a:solidFill>
            <a:headEnd type="none"/>
            <a:tailEnd type="diamond"/>
          </a:ln>
        </p:spPr>
        <p:style>
          <a:lnRef idx="1">
            <a:schemeClr val="accent1"/>
          </a:lnRef>
          <a:fillRef idx="0">
            <a:schemeClr val="accent1"/>
          </a:fillRef>
          <a:effectRef idx="0">
            <a:schemeClr val="accent1"/>
          </a:effectRef>
          <a:fontRef idx="minor">
            <a:schemeClr val="tx1"/>
          </a:fontRef>
        </p:style>
      </p:cxnSp>
      <p:cxnSp>
        <p:nvCxnSpPr>
          <p:cNvPr id="239" name="Connecteur droit avec flèche 238">
            <a:extLst>
              <a:ext uri="{FF2B5EF4-FFF2-40B4-BE49-F238E27FC236}">
                <a16:creationId xmlns:a16="http://schemas.microsoft.com/office/drawing/2014/main" id="{3F2F9F61-CA38-EAD4-FADE-E50ED177B78A}"/>
              </a:ext>
            </a:extLst>
          </p:cNvPr>
          <p:cNvCxnSpPr>
            <a:cxnSpLocks/>
          </p:cNvCxnSpPr>
          <p:nvPr/>
        </p:nvCxnSpPr>
        <p:spPr>
          <a:xfrm flipV="1">
            <a:off x="2280275" y="1377565"/>
            <a:ext cx="0" cy="494936"/>
          </a:xfrm>
          <a:prstGeom prst="straightConnector1">
            <a:avLst/>
          </a:prstGeom>
          <a:ln w="28575">
            <a:solidFill>
              <a:srgbClr val="C00000"/>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247" name="ZoneTexte 246">
            <a:extLst>
              <a:ext uri="{FF2B5EF4-FFF2-40B4-BE49-F238E27FC236}">
                <a16:creationId xmlns:a16="http://schemas.microsoft.com/office/drawing/2014/main" id="{12EEC497-900D-EED3-6153-0884D79B82F4}"/>
              </a:ext>
            </a:extLst>
          </p:cNvPr>
          <p:cNvSpPr txBox="1"/>
          <p:nvPr/>
        </p:nvSpPr>
        <p:spPr>
          <a:xfrm>
            <a:off x="698650" y="1908937"/>
            <a:ext cx="1450921" cy="415350"/>
          </a:xfrm>
          <a:prstGeom prst="rect">
            <a:avLst/>
          </a:prstGeom>
          <a:noFill/>
        </p:spPr>
        <p:txBody>
          <a:bodyPr wrap="square" lIns="36000" tIns="36000" rIns="36000" bIns="36000" rtlCol="0">
            <a:noAutofit/>
          </a:bodyPr>
          <a:lstStyle/>
          <a:p>
            <a:pPr>
              <a:lnSpc>
                <a:spcPts val="1200"/>
              </a:lnSpc>
            </a:pPr>
            <a:r>
              <a:rPr lang="fr-CH" sz="1400" b="1">
                <a:solidFill>
                  <a:srgbClr val="C00000"/>
                </a:solidFill>
                <a:latin typeface="+mn-lt"/>
              </a:rPr>
              <a:t>Prod. </a:t>
            </a:r>
            <a:r>
              <a:rPr lang="fr-CH" sz="1400" b="1" err="1">
                <a:solidFill>
                  <a:srgbClr val="C00000"/>
                </a:solidFill>
                <a:latin typeface="+mn-lt"/>
              </a:rPr>
              <a:t>éléctricité</a:t>
            </a:r>
            <a:r>
              <a:rPr lang="fr-CH" sz="1400" b="1">
                <a:solidFill>
                  <a:srgbClr val="C00000"/>
                </a:solidFill>
                <a:latin typeface="+mn-lt"/>
              </a:rPr>
              <a:t> centrale vapeur</a:t>
            </a:r>
          </a:p>
        </p:txBody>
      </p:sp>
      <p:sp>
        <p:nvSpPr>
          <p:cNvPr id="248" name="ZoneTexte 247">
            <a:extLst>
              <a:ext uri="{FF2B5EF4-FFF2-40B4-BE49-F238E27FC236}">
                <a16:creationId xmlns:a16="http://schemas.microsoft.com/office/drawing/2014/main" id="{4D73139D-DD0C-8AAE-C39A-577FA82BD1D5}"/>
              </a:ext>
            </a:extLst>
          </p:cNvPr>
          <p:cNvSpPr txBox="1"/>
          <p:nvPr/>
        </p:nvSpPr>
        <p:spPr>
          <a:xfrm>
            <a:off x="7245715" y="776161"/>
            <a:ext cx="2623598" cy="432088"/>
          </a:xfrm>
          <a:prstGeom prst="rect">
            <a:avLst/>
          </a:prstGeom>
          <a:noFill/>
        </p:spPr>
        <p:txBody>
          <a:bodyPr wrap="square" lIns="36000" tIns="36000" rIns="36000" bIns="36000" rtlCol="0">
            <a:noAutofit/>
          </a:bodyPr>
          <a:lstStyle/>
          <a:p>
            <a:pPr>
              <a:lnSpc>
                <a:spcPts val="1600"/>
              </a:lnSpc>
            </a:pPr>
            <a:r>
              <a:rPr lang="fr-CH" sz="2000" b="1">
                <a:solidFill>
                  <a:srgbClr val="00B050"/>
                </a:solidFill>
                <a:latin typeface="+mn-lt"/>
              </a:rPr>
              <a:t>Chaleur pour agro-alimentaire</a:t>
            </a:r>
          </a:p>
        </p:txBody>
      </p:sp>
      <p:sp>
        <p:nvSpPr>
          <p:cNvPr id="249" name="ZoneTexte 248">
            <a:extLst>
              <a:ext uri="{FF2B5EF4-FFF2-40B4-BE49-F238E27FC236}">
                <a16:creationId xmlns:a16="http://schemas.microsoft.com/office/drawing/2014/main" id="{8EF87C8A-9135-B101-A2D0-361B674878AB}"/>
              </a:ext>
            </a:extLst>
          </p:cNvPr>
          <p:cNvSpPr txBox="1"/>
          <p:nvPr/>
        </p:nvSpPr>
        <p:spPr>
          <a:xfrm>
            <a:off x="9988104" y="776161"/>
            <a:ext cx="1506665" cy="432088"/>
          </a:xfrm>
          <a:prstGeom prst="rect">
            <a:avLst/>
          </a:prstGeom>
          <a:noFill/>
        </p:spPr>
        <p:txBody>
          <a:bodyPr wrap="square" lIns="36000" tIns="36000" rIns="36000" bIns="36000" rtlCol="0">
            <a:noAutofit/>
          </a:bodyPr>
          <a:lstStyle/>
          <a:p>
            <a:pPr>
              <a:lnSpc>
                <a:spcPts val="1600"/>
              </a:lnSpc>
            </a:pPr>
            <a:r>
              <a:rPr lang="fr-CH" sz="2000" b="1">
                <a:solidFill>
                  <a:schemeClr val="accent2">
                    <a:lumMod val="75000"/>
                  </a:schemeClr>
                </a:solidFill>
                <a:latin typeface="+mn-lt"/>
              </a:rPr>
              <a:t>Chaleur pour industrie</a:t>
            </a:r>
          </a:p>
        </p:txBody>
      </p:sp>
      <p:sp>
        <p:nvSpPr>
          <p:cNvPr id="250" name="ZoneTexte 249">
            <a:extLst>
              <a:ext uri="{FF2B5EF4-FFF2-40B4-BE49-F238E27FC236}">
                <a16:creationId xmlns:a16="http://schemas.microsoft.com/office/drawing/2014/main" id="{945D4C66-05F3-45CE-BD59-5495D064528E}"/>
              </a:ext>
            </a:extLst>
          </p:cNvPr>
          <p:cNvSpPr txBox="1"/>
          <p:nvPr/>
        </p:nvSpPr>
        <p:spPr>
          <a:xfrm>
            <a:off x="1478883" y="766381"/>
            <a:ext cx="1450921" cy="415350"/>
          </a:xfrm>
          <a:prstGeom prst="rect">
            <a:avLst/>
          </a:prstGeom>
          <a:noFill/>
        </p:spPr>
        <p:txBody>
          <a:bodyPr wrap="square" lIns="36000" tIns="36000" rIns="36000" bIns="36000" rtlCol="0">
            <a:noAutofit/>
          </a:bodyPr>
          <a:lstStyle/>
          <a:p>
            <a:pPr>
              <a:lnSpc>
                <a:spcPts val="1600"/>
              </a:lnSpc>
            </a:pPr>
            <a:r>
              <a:rPr lang="fr-CH" sz="2000" b="1">
                <a:solidFill>
                  <a:srgbClr val="C00000"/>
                </a:solidFill>
                <a:latin typeface="+mn-lt"/>
              </a:rPr>
              <a:t>Chaleur pour électricité</a:t>
            </a:r>
          </a:p>
        </p:txBody>
      </p:sp>
      <p:sp>
        <p:nvSpPr>
          <p:cNvPr id="254" name="ZoneTexte 253">
            <a:extLst>
              <a:ext uri="{FF2B5EF4-FFF2-40B4-BE49-F238E27FC236}">
                <a16:creationId xmlns:a16="http://schemas.microsoft.com/office/drawing/2014/main" id="{A4794DD9-AD9B-9082-BDAC-9C3C0B6EF3B6}"/>
              </a:ext>
            </a:extLst>
          </p:cNvPr>
          <p:cNvSpPr txBox="1"/>
          <p:nvPr/>
        </p:nvSpPr>
        <p:spPr>
          <a:xfrm>
            <a:off x="4016327" y="776161"/>
            <a:ext cx="2793264" cy="432088"/>
          </a:xfrm>
          <a:prstGeom prst="rect">
            <a:avLst/>
          </a:prstGeom>
          <a:noFill/>
        </p:spPr>
        <p:txBody>
          <a:bodyPr wrap="square" lIns="36000" tIns="36000" rIns="36000" bIns="36000" rtlCol="0">
            <a:noAutofit/>
          </a:bodyPr>
          <a:lstStyle/>
          <a:p>
            <a:pPr>
              <a:lnSpc>
                <a:spcPts val="1600"/>
              </a:lnSpc>
            </a:pPr>
            <a:r>
              <a:rPr lang="fr-CH" sz="2000" b="1">
                <a:solidFill>
                  <a:schemeClr val="bg1">
                    <a:lumMod val="50000"/>
                  </a:schemeClr>
                </a:solidFill>
                <a:latin typeface="+mn-lt"/>
              </a:rPr>
              <a:t>Chaleur pour chauffer et rafraîchir des bâtiments</a:t>
            </a:r>
          </a:p>
        </p:txBody>
      </p:sp>
      <p:sp>
        <p:nvSpPr>
          <p:cNvPr id="87" name="ZoneTexte 86">
            <a:extLst>
              <a:ext uri="{FF2B5EF4-FFF2-40B4-BE49-F238E27FC236}">
                <a16:creationId xmlns:a16="http://schemas.microsoft.com/office/drawing/2014/main" id="{327CBB18-885C-3C0E-1F85-0A032061972E}"/>
              </a:ext>
            </a:extLst>
          </p:cNvPr>
          <p:cNvSpPr txBox="1"/>
          <p:nvPr/>
        </p:nvSpPr>
        <p:spPr>
          <a:xfrm>
            <a:off x="10379563" y="1955213"/>
            <a:ext cx="1201426" cy="408958"/>
          </a:xfrm>
          <a:prstGeom prst="rect">
            <a:avLst/>
          </a:prstGeom>
          <a:noFill/>
        </p:spPr>
        <p:txBody>
          <a:bodyPr wrap="square" rtlCol="0">
            <a:spAutoFit/>
          </a:bodyPr>
          <a:lstStyle/>
          <a:p>
            <a:pPr algn="ctr">
              <a:lnSpc>
                <a:spcPts val="1200"/>
              </a:lnSpc>
            </a:pPr>
            <a:r>
              <a:rPr lang="fr-CH" sz="1400" b="1">
                <a:solidFill>
                  <a:schemeClr val="accent2">
                    <a:lumMod val="75000"/>
                  </a:schemeClr>
                </a:solidFill>
                <a:latin typeface="+mn-lt"/>
              </a:rPr>
              <a:t>Production Hydrogène</a:t>
            </a:r>
            <a:endParaRPr lang="fr-CH" sz="1400" b="1" baseline="-25000">
              <a:solidFill>
                <a:schemeClr val="accent2">
                  <a:lumMod val="75000"/>
                </a:schemeClr>
              </a:solidFill>
              <a:latin typeface="+mn-lt"/>
            </a:endParaRPr>
          </a:p>
        </p:txBody>
      </p:sp>
      <p:pic>
        <p:nvPicPr>
          <p:cNvPr id="6" name="Graphique 5" descr="Usine avec un remplissage uni">
            <a:extLst>
              <a:ext uri="{FF2B5EF4-FFF2-40B4-BE49-F238E27FC236}">
                <a16:creationId xmlns:a16="http://schemas.microsoft.com/office/drawing/2014/main" id="{B6C4BC62-2D90-4F25-AFA7-2E709CFBA624}"/>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876122" y="3549399"/>
            <a:ext cx="396000" cy="396000"/>
          </a:xfrm>
          <a:prstGeom prst="rect">
            <a:avLst/>
          </a:prstGeom>
        </p:spPr>
      </p:pic>
      <p:cxnSp>
        <p:nvCxnSpPr>
          <p:cNvPr id="26" name="Connecteur droit avec flèche 25">
            <a:extLst>
              <a:ext uri="{FF2B5EF4-FFF2-40B4-BE49-F238E27FC236}">
                <a16:creationId xmlns:a16="http://schemas.microsoft.com/office/drawing/2014/main" id="{10140E3F-64C0-3541-8EE9-3BF52A3A5ECE}"/>
              </a:ext>
            </a:extLst>
          </p:cNvPr>
          <p:cNvCxnSpPr>
            <a:cxnSpLocks/>
          </p:cNvCxnSpPr>
          <p:nvPr/>
        </p:nvCxnSpPr>
        <p:spPr>
          <a:xfrm>
            <a:off x="6370828" y="5853973"/>
            <a:ext cx="0" cy="467587"/>
          </a:xfrm>
          <a:prstGeom prst="straightConnector1">
            <a:avLst/>
          </a:prstGeom>
          <a:ln w="28575">
            <a:solidFill>
              <a:schemeClr val="bg1">
                <a:lumMod val="50000"/>
              </a:schemeClr>
            </a:solidFill>
            <a:headEnd type="none"/>
            <a:tailEnd type="diamond"/>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F24A2B75-0B06-533C-236A-CB686B581EFE}"/>
              </a:ext>
            </a:extLst>
          </p:cNvPr>
          <p:cNvCxnSpPr>
            <a:cxnSpLocks/>
          </p:cNvCxnSpPr>
          <p:nvPr/>
        </p:nvCxnSpPr>
        <p:spPr>
          <a:xfrm flipV="1">
            <a:off x="6367368" y="5000846"/>
            <a:ext cx="0" cy="435064"/>
          </a:xfrm>
          <a:prstGeom prst="straightConnector1">
            <a:avLst/>
          </a:prstGeom>
          <a:ln w="28575">
            <a:solidFill>
              <a:schemeClr val="bg1">
                <a:lumMod val="50000"/>
              </a:schemeClr>
            </a:solidFill>
            <a:headEnd type="none"/>
            <a:tailEnd type="diamond"/>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F39EB39B-DFCB-6816-467A-9A07B95B144B}"/>
              </a:ext>
            </a:extLst>
          </p:cNvPr>
          <p:cNvSpPr txBox="1"/>
          <p:nvPr/>
        </p:nvSpPr>
        <p:spPr>
          <a:xfrm>
            <a:off x="6560704" y="5504211"/>
            <a:ext cx="1072948" cy="432088"/>
          </a:xfrm>
          <a:prstGeom prst="rect">
            <a:avLst/>
          </a:prstGeom>
          <a:noFill/>
        </p:spPr>
        <p:txBody>
          <a:bodyPr wrap="square" lIns="36000" tIns="36000" rIns="36000" bIns="36000" rtlCol="0">
            <a:noAutofit/>
          </a:bodyPr>
          <a:lstStyle/>
          <a:p>
            <a:pPr>
              <a:lnSpc>
                <a:spcPts val="1200"/>
              </a:lnSpc>
            </a:pPr>
            <a:r>
              <a:rPr lang="fr-CH" sz="1400" b="1">
                <a:solidFill>
                  <a:schemeClr val="bg1">
                    <a:lumMod val="50000"/>
                  </a:schemeClr>
                </a:solidFill>
                <a:latin typeface="+mn-lt"/>
              </a:rPr>
              <a:t>Stockage thermique</a:t>
            </a:r>
          </a:p>
        </p:txBody>
      </p:sp>
      <p:pic>
        <p:nvPicPr>
          <p:cNvPr id="48" name="Image 47">
            <a:extLst>
              <a:ext uri="{FF2B5EF4-FFF2-40B4-BE49-F238E27FC236}">
                <a16:creationId xmlns:a16="http://schemas.microsoft.com/office/drawing/2014/main" id="{2972F987-319C-559E-3912-94719166CCE6}"/>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247353" y="5466729"/>
            <a:ext cx="243579" cy="368849"/>
          </a:xfrm>
          <a:prstGeom prst="rect">
            <a:avLst/>
          </a:prstGeom>
        </p:spPr>
      </p:pic>
    </p:spTree>
    <p:extLst>
      <p:ext uri="{BB962C8B-B14F-4D97-AF65-F5344CB8AC3E}">
        <p14:creationId xmlns:p14="http://schemas.microsoft.com/office/powerpoint/2010/main" val="184316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497305" y="285080"/>
            <a:ext cx="11197389" cy="901930"/>
          </a:xfrm>
        </p:spPr>
        <p:txBody>
          <a:bodyPr/>
          <a:lstStyle/>
          <a:p>
            <a:pPr>
              <a:defRPr/>
            </a:pPr>
            <a:r>
              <a:rPr lang="fr-CH" dirty="0">
                <a:solidFill>
                  <a:schemeClr val="accent2"/>
                </a:solidFill>
              </a:rPr>
              <a:t>Différents marchés </a:t>
            </a:r>
            <a:endParaRPr lang="fr-CH" dirty="0"/>
          </a:p>
        </p:txBody>
      </p:sp>
      <p:grpSp>
        <p:nvGrpSpPr>
          <p:cNvPr id="14" name="Groupe 13">
            <a:extLst>
              <a:ext uri="{FF2B5EF4-FFF2-40B4-BE49-F238E27FC236}">
                <a16:creationId xmlns:a16="http://schemas.microsoft.com/office/drawing/2014/main" id="{341BCF47-51C8-84E9-85C6-E9C32F2F8B19}"/>
              </a:ext>
            </a:extLst>
          </p:cNvPr>
          <p:cNvGrpSpPr/>
          <p:nvPr/>
        </p:nvGrpSpPr>
        <p:grpSpPr>
          <a:xfrm>
            <a:off x="865439" y="985448"/>
            <a:ext cx="9762974" cy="4848438"/>
            <a:chOff x="497305" y="985448"/>
            <a:chExt cx="9762974" cy="4848438"/>
          </a:xfrm>
        </p:grpSpPr>
        <p:pic>
          <p:nvPicPr>
            <p:cNvPr id="3" name="Image 2">
              <a:extLst>
                <a:ext uri="{FF2B5EF4-FFF2-40B4-BE49-F238E27FC236}">
                  <a16:creationId xmlns:a16="http://schemas.microsoft.com/office/drawing/2014/main" id="{460F4780-0DEA-31E4-975A-0E0B2879CF86}"/>
                </a:ext>
              </a:extLst>
            </p:cNvPr>
            <p:cNvPicPr>
              <a:picLocks noChangeAspect="1"/>
            </p:cNvPicPr>
            <p:nvPr/>
          </p:nvPicPr>
          <p:blipFill rotWithShape="1">
            <a:blip r:embed="rId3">
              <a:lum/>
            </a:blip>
            <a:srcRect r="8701" b="7068"/>
            <a:stretch/>
          </p:blipFill>
          <p:spPr>
            <a:xfrm>
              <a:off x="497305" y="1030365"/>
              <a:ext cx="9762974" cy="4803521"/>
            </a:xfrm>
            <a:prstGeom prst="rect">
              <a:avLst/>
            </a:prstGeom>
          </p:spPr>
        </p:pic>
        <p:sp>
          <p:nvSpPr>
            <p:cNvPr id="4" name="Rectangle 3">
              <a:extLst>
                <a:ext uri="{FF2B5EF4-FFF2-40B4-BE49-F238E27FC236}">
                  <a16:creationId xmlns:a16="http://schemas.microsoft.com/office/drawing/2014/main" id="{9B6091DC-D50A-1733-5F56-F61F90FF48B7}"/>
                </a:ext>
              </a:extLst>
            </p:cNvPr>
            <p:cNvSpPr/>
            <p:nvPr/>
          </p:nvSpPr>
          <p:spPr>
            <a:xfrm>
              <a:off x="4099034" y="985448"/>
              <a:ext cx="2354318" cy="2188675"/>
            </a:xfrm>
            <a:prstGeom prst="rect">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Rectangle 4">
              <a:extLst>
                <a:ext uri="{FF2B5EF4-FFF2-40B4-BE49-F238E27FC236}">
                  <a16:creationId xmlns:a16="http://schemas.microsoft.com/office/drawing/2014/main" id="{CF8A6168-1D4E-FF67-FD3C-2F6DB9AE7B4C}"/>
                </a:ext>
              </a:extLst>
            </p:cNvPr>
            <p:cNvSpPr/>
            <p:nvPr/>
          </p:nvSpPr>
          <p:spPr bwMode="auto">
            <a:xfrm>
              <a:off x="6458521" y="993228"/>
              <a:ext cx="1865591" cy="332927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Rectangle 5">
              <a:extLst>
                <a:ext uri="{FF2B5EF4-FFF2-40B4-BE49-F238E27FC236}">
                  <a16:creationId xmlns:a16="http://schemas.microsoft.com/office/drawing/2014/main" id="{C024399E-CD92-8E17-AAEF-61FECE4CD0E4}"/>
                </a:ext>
              </a:extLst>
            </p:cNvPr>
            <p:cNvSpPr/>
            <p:nvPr/>
          </p:nvSpPr>
          <p:spPr bwMode="auto">
            <a:xfrm>
              <a:off x="8331147" y="987977"/>
              <a:ext cx="1915064" cy="44038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ZoneTexte 6">
              <a:extLst>
                <a:ext uri="{FF2B5EF4-FFF2-40B4-BE49-F238E27FC236}">
                  <a16:creationId xmlns:a16="http://schemas.microsoft.com/office/drawing/2014/main" id="{91673FCF-A46C-26F9-79B3-BF1F3057B83E}"/>
                </a:ext>
              </a:extLst>
            </p:cNvPr>
            <p:cNvSpPr txBox="1"/>
            <p:nvPr/>
          </p:nvSpPr>
          <p:spPr bwMode="auto">
            <a:xfrm>
              <a:off x="4099035" y="2879832"/>
              <a:ext cx="1497526" cy="307777"/>
            </a:xfrm>
            <a:prstGeom prst="rect">
              <a:avLst/>
            </a:prstGeom>
            <a:solidFill>
              <a:schemeClr val="accent4">
                <a:lumMod val="60000"/>
                <a:lumOff val="40000"/>
              </a:schemeClr>
            </a:solidFill>
            <a:ln>
              <a:noFill/>
            </a:ln>
          </p:spPr>
          <p:txBody>
            <a:bodyPr wrap="none" rtlCol="0">
              <a:spAutoFit/>
            </a:bodyPr>
            <a:lstStyle/>
            <a:p>
              <a:r>
                <a:rPr lang="fr-CH" sz="1400">
                  <a:solidFill>
                    <a:schemeClr val="tx2"/>
                  </a:solidFill>
                  <a:latin typeface="Calibri" panose="020F0502020204030204" pitchFamily="34" charset="0"/>
                  <a:cs typeface="Calibri" panose="020F0502020204030204" pitchFamily="34" charset="0"/>
                </a:rPr>
                <a:t>Faible profondeur</a:t>
              </a:r>
            </a:p>
          </p:txBody>
        </p:sp>
        <p:sp>
          <p:nvSpPr>
            <p:cNvPr id="10" name="ZoneTexte 9">
              <a:extLst>
                <a:ext uri="{FF2B5EF4-FFF2-40B4-BE49-F238E27FC236}">
                  <a16:creationId xmlns:a16="http://schemas.microsoft.com/office/drawing/2014/main" id="{EB002ABD-DCB5-6465-47CF-BF643D00BAAD}"/>
                </a:ext>
              </a:extLst>
            </p:cNvPr>
            <p:cNvSpPr txBox="1"/>
            <p:nvPr/>
          </p:nvSpPr>
          <p:spPr bwMode="auto">
            <a:xfrm>
              <a:off x="6463780" y="4026815"/>
              <a:ext cx="1760418" cy="307777"/>
            </a:xfrm>
            <a:prstGeom prst="rect">
              <a:avLst/>
            </a:prstGeom>
            <a:solidFill>
              <a:schemeClr val="accent2"/>
            </a:solidFill>
            <a:ln>
              <a:noFill/>
            </a:ln>
          </p:spPr>
          <p:txBody>
            <a:bodyPr wrap="none" rtlCol="0">
              <a:spAutoFit/>
            </a:bodyPr>
            <a:lstStyle/>
            <a:p>
              <a:r>
                <a:rPr lang="fr-CH" sz="1400">
                  <a:solidFill>
                    <a:schemeClr val="tx2"/>
                  </a:solidFill>
                  <a:latin typeface="Calibri" panose="020F0502020204030204" pitchFamily="34" charset="0"/>
                  <a:cs typeface="Calibri" panose="020F0502020204030204" pitchFamily="34" charset="0"/>
                </a:rPr>
                <a:t>Moyenne profondeur</a:t>
              </a:r>
            </a:p>
          </p:txBody>
        </p:sp>
        <p:sp>
          <p:nvSpPr>
            <p:cNvPr id="13" name="ZoneTexte 12">
              <a:extLst>
                <a:ext uri="{FF2B5EF4-FFF2-40B4-BE49-F238E27FC236}">
                  <a16:creationId xmlns:a16="http://schemas.microsoft.com/office/drawing/2014/main" id="{777436AF-067A-ED8F-7C5C-6AF5058A5A06}"/>
                </a:ext>
              </a:extLst>
            </p:cNvPr>
            <p:cNvSpPr txBox="1"/>
            <p:nvPr/>
          </p:nvSpPr>
          <p:spPr bwMode="auto">
            <a:xfrm>
              <a:off x="8329826" y="5106363"/>
              <a:ext cx="1603324" cy="307777"/>
            </a:xfrm>
            <a:prstGeom prst="rect">
              <a:avLst/>
            </a:prstGeom>
            <a:solidFill>
              <a:srgbClr val="FF0000"/>
            </a:solidFill>
            <a:ln>
              <a:noFill/>
            </a:ln>
          </p:spPr>
          <p:txBody>
            <a:bodyPr wrap="none" rtlCol="0">
              <a:spAutoFit/>
            </a:bodyPr>
            <a:lstStyle/>
            <a:p>
              <a:r>
                <a:rPr lang="fr-CH" sz="1400">
                  <a:solidFill>
                    <a:schemeClr val="tx2"/>
                  </a:solidFill>
                  <a:latin typeface="Calibri" panose="020F0502020204030204" pitchFamily="34" charset="0"/>
                  <a:cs typeface="Calibri" panose="020F0502020204030204" pitchFamily="34" charset="0"/>
                </a:rPr>
                <a:t>Grande profondeur</a:t>
              </a:r>
            </a:p>
          </p:txBody>
        </p:sp>
      </p:grpSp>
      <p:sp>
        <p:nvSpPr>
          <p:cNvPr id="9" name="Rectangle 8"/>
          <p:cNvSpPr/>
          <p:nvPr/>
        </p:nvSpPr>
        <p:spPr bwMode="auto">
          <a:xfrm>
            <a:off x="4461565" y="5368220"/>
            <a:ext cx="2376000" cy="6893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000"/>
              </a:lnSpc>
              <a:defRPr/>
            </a:pPr>
            <a:r>
              <a:rPr lang="fr-CH" sz="2000">
                <a:solidFill>
                  <a:schemeClr val="accent1"/>
                </a:solidFill>
                <a:latin typeface="Calibri"/>
              </a:rPr>
              <a:t>Établi en Suisse</a:t>
            </a:r>
            <a:endParaRPr lang="fr-CH" sz="2000">
              <a:solidFill>
                <a:schemeClr val="tx2">
                  <a:lumMod val="75000"/>
                </a:schemeClr>
              </a:solidFill>
            </a:endParaRPr>
          </a:p>
        </p:txBody>
      </p:sp>
      <p:sp>
        <p:nvSpPr>
          <p:cNvPr id="11" name="Rectangle 10"/>
          <p:cNvSpPr/>
          <p:nvPr/>
        </p:nvSpPr>
        <p:spPr bwMode="auto">
          <a:xfrm>
            <a:off x="6866183" y="5368220"/>
            <a:ext cx="1823943" cy="6893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000"/>
              </a:lnSpc>
              <a:defRPr/>
            </a:pPr>
            <a:r>
              <a:rPr lang="fr-CH" sz="2000">
                <a:solidFill>
                  <a:schemeClr val="accent1"/>
                </a:solidFill>
                <a:latin typeface="Calibri"/>
              </a:rPr>
              <a:t>En croissance en Suisse</a:t>
            </a:r>
            <a:endParaRPr lang="fr-CH" sz="2000">
              <a:solidFill>
                <a:schemeClr val="tx2">
                  <a:lumMod val="75000"/>
                </a:schemeClr>
              </a:solidFill>
            </a:endParaRPr>
          </a:p>
        </p:txBody>
      </p:sp>
      <p:sp>
        <p:nvSpPr>
          <p:cNvPr id="12" name="Rectangle 11"/>
          <p:cNvSpPr/>
          <p:nvPr/>
        </p:nvSpPr>
        <p:spPr bwMode="auto">
          <a:xfrm>
            <a:off x="8705015" y="5368220"/>
            <a:ext cx="1931232" cy="6893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000"/>
              </a:lnSpc>
              <a:defRPr/>
            </a:pPr>
            <a:r>
              <a:rPr lang="fr-CH" sz="2000">
                <a:solidFill>
                  <a:schemeClr val="accent1"/>
                </a:solidFill>
                <a:latin typeface="Calibri"/>
              </a:rPr>
              <a:t>Phase pilote en Suisse</a:t>
            </a:r>
            <a:endParaRPr lang="fr-CH" sz="2000">
              <a:solidFill>
                <a:schemeClr val="tx2">
                  <a:lumMod val="75000"/>
                </a:schemeClr>
              </a:solidFill>
            </a:endParaRPr>
          </a:p>
        </p:txBody>
      </p:sp>
    </p:spTree>
    <p:extLst>
      <p:ext uri="{BB962C8B-B14F-4D97-AF65-F5344CB8AC3E}">
        <p14:creationId xmlns:p14="http://schemas.microsoft.com/office/powerpoint/2010/main" val="366324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281355" y="228600"/>
            <a:ext cx="11805138" cy="901930"/>
          </a:xfrm>
        </p:spPr>
        <p:txBody>
          <a:bodyPr/>
          <a:lstStyle/>
          <a:p>
            <a:pPr>
              <a:defRPr/>
            </a:pPr>
            <a:r>
              <a:rPr lang="fr-CH" sz="3100" spc="-30">
                <a:solidFill>
                  <a:schemeClr val="accent2"/>
                </a:solidFill>
              </a:rPr>
              <a:t>Utilisation finale de l’énergie en Suisse et vecteurs énergétiques</a:t>
            </a:r>
            <a:endParaRPr lang="fr-CH" sz="3100" spc="-30"/>
          </a:p>
        </p:txBody>
      </p:sp>
      <p:pic>
        <p:nvPicPr>
          <p:cNvPr id="12" name="Image 11" descr="Une image contenant graphique&#10;&#10;Description générée automatiquement">
            <a:extLst>
              <a:ext uri="{FF2B5EF4-FFF2-40B4-BE49-F238E27FC236}">
                <a16:creationId xmlns:a16="http://schemas.microsoft.com/office/drawing/2014/main" id="{EDF09691-FACF-DCF9-D5B7-BC8F78413B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6822" y="806824"/>
            <a:ext cx="7810234" cy="5513105"/>
          </a:xfrm>
          <a:prstGeom prst="rect">
            <a:avLst/>
          </a:prstGeom>
        </p:spPr>
      </p:pic>
      <p:sp>
        <p:nvSpPr>
          <p:cNvPr id="13" name="ZoneTexte 12">
            <a:extLst>
              <a:ext uri="{FF2B5EF4-FFF2-40B4-BE49-F238E27FC236}">
                <a16:creationId xmlns:a16="http://schemas.microsoft.com/office/drawing/2014/main" id="{7BD52917-A03A-B586-B445-5CF75FCC8598}"/>
              </a:ext>
            </a:extLst>
          </p:cNvPr>
          <p:cNvSpPr txBox="1"/>
          <p:nvPr/>
        </p:nvSpPr>
        <p:spPr bwMode="auto">
          <a:xfrm>
            <a:off x="6883333" y="5950039"/>
            <a:ext cx="2035645" cy="400110"/>
          </a:xfrm>
          <a:prstGeom prst="rect">
            <a:avLst/>
          </a:prstGeom>
          <a:noFill/>
        </p:spPr>
        <p:txBody>
          <a:bodyPr wrap="square" rtlCol="0">
            <a:spAutoFit/>
          </a:bodyPr>
          <a:lstStyle/>
          <a:p>
            <a:pPr>
              <a:defRPr/>
            </a:pPr>
            <a:r>
              <a:rPr lang="fr-CH" sz="1000">
                <a:solidFill>
                  <a:schemeClr val="tx2"/>
                </a:solidFill>
                <a:latin typeface="Calibri"/>
              </a:rPr>
              <a:t>Slurce: </a:t>
            </a:r>
            <a:br>
              <a:rPr lang="fr-CH" sz="1000">
                <a:solidFill>
                  <a:schemeClr val="tx2"/>
                </a:solidFill>
                <a:latin typeface="Calibri"/>
              </a:rPr>
            </a:br>
            <a:r>
              <a:rPr lang="fr-CH" sz="1000">
                <a:solidFill>
                  <a:schemeClr val="tx2"/>
                </a:solidFill>
                <a:latin typeface="Calibri"/>
              </a:rPr>
              <a:t>Office fédéral de l’énergie</a:t>
            </a:r>
          </a:p>
        </p:txBody>
      </p:sp>
      <p:sp>
        <p:nvSpPr>
          <p:cNvPr id="14" name="Accolade fermante 13">
            <a:extLst>
              <a:ext uri="{FF2B5EF4-FFF2-40B4-BE49-F238E27FC236}">
                <a16:creationId xmlns:a16="http://schemas.microsoft.com/office/drawing/2014/main" id="{1681AA97-E96A-EA60-7B41-B68329D7D953}"/>
              </a:ext>
            </a:extLst>
          </p:cNvPr>
          <p:cNvSpPr/>
          <p:nvPr/>
        </p:nvSpPr>
        <p:spPr bwMode="auto">
          <a:xfrm>
            <a:off x="8240225" y="2787806"/>
            <a:ext cx="418780" cy="1774265"/>
          </a:xfrm>
          <a:prstGeom prst="rightBrace">
            <a:avLst>
              <a:gd name="adj1" fmla="val 30450"/>
              <a:gd name="adj2" fmla="val 50043"/>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5" name="ZoneTexte 14">
            <a:extLst>
              <a:ext uri="{FF2B5EF4-FFF2-40B4-BE49-F238E27FC236}">
                <a16:creationId xmlns:a16="http://schemas.microsoft.com/office/drawing/2014/main" id="{261857FB-01BD-E0B6-5555-D36AD9CD64B7}"/>
              </a:ext>
            </a:extLst>
          </p:cNvPr>
          <p:cNvSpPr txBox="1"/>
          <p:nvPr/>
        </p:nvSpPr>
        <p:spPr bwMode="auto">
          <a:xfrm>
            <a:off x="8652224" y="3489285"/>
            <a:ext cx="3225110" cy="769441"/>
          </a:xfrm>
          <a:prstGeom prst="rect">
            <a:avLst/>
          </a:prstGeom>
          <a:noFill/>
        </p:spPr>
        <p:txBody>
          <a:bodyPr wrap="square" rtlCol="0">
            <a:spAutoFit/>
          </a:bodyPr>
          <a:lstStyle/>
          <a:p>
            <a:pPr marL="185738" indent="-177800">
              <a:defRPr/>
            </a:pPr>
            <a:r>
              <a:rPr lang="fr-CH" sz="1600">
                <a:solidFill>
                  <a:srgbClr val="C00000"/>
                </a:solidFill>
                <a:latin typeface="+mn-lt"/>
              </a:rPr>
              <a:t>Énergies fossiles</a:t>
            </a:r>
            <a:br>
              <a:rPr lang="fr-CH" sz="1600">
                <a:solidFill>
                  <a:srgbClr val="C00000"/>
                </a:solidFill>
                <a:latin typeface="+mn-lt"/>
              </a:rPr>
            </a:br>
            <a:r>
              <a:rPr lang="fr-CH" sz="1400">
                <a:solidFill>
                  <a:srgbClr val="C00000"/>
                </a:solidFill>
                <a:latin typeface="+mn-lt"/>
              </a:rPr>
              <a:t>- env. 50 % mobilité</a:t>
            </a:r>
            <a:br>
              <a:rPr lang="fr-CH" sz="1400">
                <a:solidFill>
                  <a:srgbClr val="C00000"/>
                </a:solidFill>
                <a:latin typeface="+mn-lt"/>
              </a:rPr>
            </a:br>
            <a:r>
              <a:rPr lang="fr-CH" sz="1400">
                <a:solidFill>
                  <a:srgbClr val="C00000"/>
                </a:solidFill>
                <a:latin typeface="+mn-lt"/>
              </a:rPr>
              <a:t>- env. 50% chaleur</a:t>
            </a:r>
          </a:p>
        </p:txBody>
      </p:sp>
      <p:sp>
        <p:nvSpPr>
          <p:cNvPr id="16" name="Accolade fermante 15">
            <a:extLst>
              <a:ext uri="{FF2B5EF4-FFF2-40B4-BE49-F238E27FC236}">
                <a16:creationId xmlns:a16="http://schemas.microsoft.com/office/drawing/2014/main" id="{214682E4-D1B9-8924-DE68-543CAA9E5191}"/>
              </a:ext>
            </a:extLst>
          </p:cNvPr>
          <p:cNvSpPr/>
          <p:nvPr/>
        </p:nvSpPr>
        <p:spPr bwMode="auto">
          <a:xfrm>
            <a:off x="8246231" y="1922990"/>
            <a:ext cx="418780" cy="864000"/>
          </a:xfrm>
          <a:prstGeom prst="rightBrace">
            <a:avLst>
              <a:gd name="adj1" fmla="val 30450"/>
              <a:gd name="adj2" fmla="val 50043"/>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7" name="ZoneTexte 16">
            <a:extLst>
              <a:ext uri="{FF2B5EF4-FFF2-40B4-BE49-F238E27FC236}">
                <a16:creationId xmlns:a16="http://schemas.microsoft.com/office/drawing/2014/main" id="{E8942355-AEEB-A971-9A92-AD91869A45BC}"/>
              </a:ext>
            </a:extLst>
          </p:cNvPr>
          <p:cNvSpPr txBox="1"/>
          <p:nvPr/>
        </p:nvSpPr>
        <p:spPr bwMode="auto">
          <a:xfrm>
            <a:off x="8652224" y="2185726"/>
            <a:ext cx="3211607" cy="984885"/>
          </a:xfrm>
          <a:prstGeom prst="rect">
            <a:avLst/>
          </a:prstGeom>
          <a:noFill/>
        </p:spPr>
        <p:txBody>
          <a:bodyPr wrap="square" rtlCol="0">
            <a:spAutoFit/>
          </a:bodyPr>
          <a:lstStyle/>
          <a:p>
            <a:pPr marL="185738" indent="-177800">
              <a:defRPr/>
            </a:pPr>
            <a:r>
              <a:rPr lang="fr-CH" sz="1600">
                <a:solidFill>
                  <a:srgbClr val="C00000"/>
                </a:solidFill>
                <a:latin typeface="+mn-lt"/>
              </a:rPr>
              <a:t>Éléctricité</a:t>
            </a:r>
            <a:br>
              <a:rPr lang="fr-CH" sz="1600">
                <a:solidFill>
                  <a:srgbClr val="C00000"/>
                </a:solidFill>
                <a:latin typeface="+mn-lt"/>
              </a:rPr>
            </a:br>
            <a:r>
              <a:rPr lang="fr-CH" sz="1400">
                <a:solidFill>
                  <a:srgbClr val="C00000"/>
                </a:solidFill>
                <a:latin typeface="+mn-lt"/>
              </a:rPr>
              <a:t>- env. 60% hydraulique</a:t>
            </a:r>
            <a:br>
              <a:rPr lang="fr-CH" sz="1400">
                <a:solidFill>
                  <a:srgbClr val="C00000"/>
                </a:solidFill>
                <a:latin typeface="+mn-lt"/>
              </a:rPr>
            </a:br>
            <a:r>
              <a:rPr lang="fr-CH" sz="1400">
                <a:solidFill>
                  <a:srgbClr val="C00000"/>
                </a:solidFill>
                <a:latin typeface="+mn-lt"/>
              </a:rPr>
              <a:t>- env. 35% atomique</a:t>
            </a:r>
            <a:br>
              <a:rPr lang="fr-CH" sz="1400">
                <a:solidFill>
                  <a:srgbClr val="C00000"/>
                </a:solidFill>
                <a:latin typeface="+mn-lt"/>
              </a:rPr>
            </a:br>
            <a:r>
              <a:rPr lang="fr-CH" sz="1400">
                <a:solidFill>
                  <a:srgbClr val="C00000"/>
                </a:solidFill>
                <a:latin typeface="+mn-lt"/>
              </a:rPr>
              <a:t>- env.    5% chaleur force</a:t>
            </a:r>
          </a:p>
        </p:txBody>
      </p:sp>
      <p:sp>
        <p:nvSpPr>
          <p:cNvPr id="18" name="Accolade fermante 17">
            <a:extLst>
              <a:ext uri="{FF2B5EF4-FFF2-40B4-BE49-F238E27FC236}">
                <a16:creationId xmlns:a16="http://schemas.microsoft.com/office/drawing/2014/main" id="{E87E1050-E7EA-2080-DD76-30484923CB10}"/>
              </a:ext>
            </a:extLst>
          </p:cNvPr>
          <p:cNvSpPr/>
          <p:nvPr/>
        </p:nvSpPr>
        <p:spPr bwMode="auto">
          <a:xfrm>
            <a:off x="8242153" y="4567450"/>
            <a:ext cx="418780" cy="252000"/>
          </a:xfrm>
          <a:prstGeom prst="rightBrace">
            <a:avLst>
              <a:gd name="adj1" fmla="val 30450"/>
              <a:gd name="adj2" fmla="val 50043"/>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22" name="ZoneTexte 21">
            <a:extLst>
              <a:ext uri="{FF2B5EF4-FFF2-40B4-BE49-F238E27FC236}">
                <a16:creationId xmlns:a16="http://schemas.microsoft.com/office/drawing/2014/main" id="{A9FB77A2-4471-8C57-C5FA-7943B7485A90}"/>
              </a:ext>
            </a:extLst>
          </p:cNvPr>
          <p:cNvSpPr txBox="1"/>
          <p:nvPr/>
        </p:nvSpPr>
        <p:spPr bwMode="auto">
          <a:xfrm>
            <a:off x="8652224" y="4517445"/>
            <a:ext cx="3225110" cy="338554"/>
          </a:xfrm>
          <a:prstGeom prst="rect">
            <a:avLst/>
          </a:prstGeom>
          <a:noFill/>
        </p:spPr>
        <p:txBody>
          <a:bodyPr wrap="square" rtlCol="0">
            <a:spAutoFit/>
          </a:bodyPr>
          <a:lstStyle/>
          <a:p>
            <a:pPr>
              <a:defRPr/>
            </a:pPr>
            <a:r>
              <a:rPr lang="fr-CH" sz="1600">
                <a:solidFill>
                  <a:srgbClr val="C00000"/>
                </a:solidFill>
                <a:latin typeface="+mn-lt"/>
              </a:rPr>
              <a:t>Chaleur (bois et déchets)</a:t>
            </a:r>
          </a:p>
        </p:txBody>
      </p:sp>
      <p:sp>
        <p:nvSpPr>
          <p:cNvPr id="25" name="ZoneTexte 24">
            <a:extLst>
              <a:ext uri="{FF2B5EF4-FFF2-40B4-BE49-F238E27FC236}">
                <a16:creationId xmlns:a16="http://schemas.microsoft.com/office/drawing/2014/main" id="{3A589BBC-97E8-20C0-A940-F224750CE6CC}"/>
              </a:ext>
            </a:extLst>
          </p:cNvPr>
          <p:cNvSpPr txBox="1"/>
          <p:nvPr/>
        </p:nvSpPr>
        <p:spPr bwMode="auto">
          <a:xfrm>
            <a:off x="8652224" y="1536678"/>
            <a:ext cx="3211607" cy="338554"/>
          </a:xfrm>
          <a:prstGeom prst="rect">
            <a:avLst/>
          </a:prstGeom>
          <a:noFill/>
        </p:spPr>
        <p:txBody>
          <a:bodyPr wrap="square" rtlCol="0">
            <a:spAutoFit/>
          </a:bodyPr>
          <a:lstStyle/>
          <a:p>
            <a:pPr>
              <a:defRPr/>
            </a:pPr>
            <a:r>
              <a:rPr lang="fr-CH" sz="1600">
                <a:solidFill>
                  <a:srgbClr val="C00000"/>
                </a:solidFill>
                <a:latin typeface="+mn-lt"/>
              </a:rPr>
              <a:t>Solaire et éolien</a:t>
            </a:r>
          </a:p>
        </p:txBody>
      </p:sp>
      <p:sp>
        <p:nvSpPr>
          <p:cNvPr id="26" name="ZoneTexte 25">
            <a:extLst>
              <a:ext uri="{FF2B5EF4-FFF2-40B4-BE49-F238E27FC236}">
                <a16:creationId xmlns:a16="http://schemas.microsoft.com/office/drawing/2014/main" id="{1CD7C802-DF4B-D01A-E485-7D6F74764622}"/>
              </a:ext>
            </a:extLst>
          </p:cNvPr>
          <p:cNvSpPr txBox="1"/>
          <p:nvPr/>
        </p:nvSpPr>
        <p:spPr bwMode="auto">
          <a:xfrm>
            <a:off x="8652224" y="1769758"/>
            <a:ext cx="3211607" cy="338554"/>
          </a:xfrm>
          <a:prstGeom prst="rect">
            <a:avLst/>
          </a:prstGeom>
          <a:noFill/>
        </p:spPr>
        <p:txBody>
          <a:bodyPr wrap="square" rtlCol="0">
            <a:spAutoFit/>
          </a:bodyPr>
          <a:lstStyle/>
          <a:p>
            <a:pPr>
              <a:defRPr/>
            </a:pPr>
            <a:r>
              <a:rPr lang="fr-CH" sz="1600">
                <a:solidFill>
                  <a:srgbClr val="C00000"/>
                </a:solidFill>
                <a:latin typeface="+mn-lt"/>
              </a:rPr>
              <a:t>Résaux thermiques</a:t>
            </a:r>
          </a:p>
        </p:txBody>
      </p:sp>
      <p:cxnSp>
        <p:nvCxnSpPr>
          <p:cNvPr id="28" name="Connecteur droit 27">
            <a:extLst>
              <a:ext uri="{FF2B5EF4-FFF2-40B4-BE49-F238E27FC236}">
                <a16:creationId xmlns:a16="http://schemas.microsoft.com/office/drawing/2014/main" id="{FC94F673-84CE-C7BC-2B37-ECEDA4E2208A}"/>
              </a:ext>
            </a:extLst>
          </p:cNvPr>
          <p:cNvCxnSpPr/>
          <p:nvPr/>
        </p:nvCxnSpPr>
        <p:spPr>
          <a:xfrm>
            <a:off x="8241994" y="1883094"/>
            <a:ext cx="40625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ACDA96CD-75FE-1141-D663-EAF096C21864}"/>
              </a:ext>
            </a:extLst>
          </p:cNvPr>
          <p:cNvCxnSpPr/>
          <p:nvPr/>
        </p:nvCxnSpPr>
        <p:spPr bwMode="auto">
          <a:xfrm>
            <a:off x="8238405" y="1766550"/>
            <a:ext cx="406253"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811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7A352D1-0F5B-F648-5D79-FC2ED6FA6F04}"/>
              </a:ext>
            </a:extLst>
          </p:cNvPr>
          <p:cNvSpPr txBox="1"/>
          <p:nvPr/>
        </p:nvSpPr>
        <p:spPr>
          <a:xfrm>
            <a:off x="3047214" y="3246690"/>
            <a:ext cx="7099675" cy="1384995"/>
          </a:xfrm>
          <a:prstGeom prst="rect">
            <a:avLst/>
          </a:prstGeom>
          <a:noFill/>
        </p:spPr>
        <p:txBody>
          <a:bodyPr wrap="square" lIns="91440" tIns="45720" rIns="91440" bIns="45720" anchor="t">
            <a:spAutoFit/>
          </a:bodyPr>
          <a:lstStyle/>
          <a:p>
            <a:r>
              <a:rPr lang="fr-FR" sz="2800" dirty="0">
                <a:solidFill>
                  <a:schemeClr val="bg1"/>
                </a:solidFill>
                <a:latin typeface="DM Sans"/>
              </a:rPr>
              <a:t>Introduction</a:t>
            </a:r>
          </a:p>
          <a:p>
            <a:r>
              <a:rPr lang="fr-FR" sz="2800" dirty="0">
                <a:solidFill>
                  <a:schemeClr val="bg1"/>
                </a:solidFill>
                <a:latin typeface="DM Sans"/>
              </a:rPr>
              <a:t>Emmanuel GOY, Directeur régional adjoint de l’ADEME Auvergne-Rhône-Alpes</a:t>
            </a:r>
            <a:endParaRPr lang="fr-FR" dirty="0"/>
          </a:p>
        </p:txBody>
      </p:sp>
    </p:spTree>
    <p:extLst>
      <p:ext uri="{BB962C8B-B14F-4D97-AF65-F5344CB8AC3E}">
        <p14:creationId xmlns:p14="http://schemas.microsoft.com/office/powerpoint/2010/main" val="1178143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90" name="Groupe 89">
            <a:extLst>
              <a:ext uri="{FF2B5EF4-FFF2-40B4-BE49-F238E27FC236}">
                <a16:creationId xmlns:a16="http://schemas.microsoft.com/office/drawing/2014/main" id="{2EDEB406-86B5-A984-88A7-754230DC75FE}"/>
              </a:ext>
            </a:extLst>
          </p:cNvPr>
          <p:cNvGrpSpPr/>
          <p:nvPr/>
        </p:nvGrpSpPr>
        <p:grpSpPr>
          <a:xfrm>
            <a:off x="1022173" y="1153932"/>
            <a:ext cx="4562882" cy="4457132"/>
            <a:chOff x="877210" y="1130686"/>
            <a:chExt cx="4562882" cy="4457132"/>
          </a:xfrm>
        </p:grpSpPr>
        <p:grpSp>
          <p:nvGrpSpPr>
            <p:cNvPr id="71" name="Groupe 70">
              <a:extLst>
                <a:ext uri="{FF2B5EF4-FFF2-40B4-BE49-F238E27FC236}">
                  <a16:creationId xmlns:a16="http://schemas.microsoft.com/office/drawing/2014/main" id="{C3B6FDDA-2FFC-8029-81B7-8F4954E4C3D4}"/>
                </a:ext>
              </a:extLst>
            </p:cNvPr>
            <p:cNvGrpSpPr/>
            <p:nvPr/>
          </p:nvGrpSpPr>
          <p:grpSpPr>
            <a:xfrm>
              <a:off x="877210" y="1300855"/>
              <a:ext cx="4562882" cy="4286963"/>
              <a:chOff x="43201" y="1220466"/>
              <a:chExt cx="4562882" cy="4286963"/>
            </a:xfrm>
          </p:grpSpPr>
          <p:pic>
            <p:nvPicPr>
              <p:cNvPr id="4" name="Image 3">
                <a:extLst>
                  <a:ext uri="{FF2B5EF4-FFF2-40B4-BE49-F238E27FC236}">
                    <a16:creationId xmlns:a16="http://schemas.microsoft.com/office/drawing/2014/main" id="{2DA37DB7-EF35-CDE4-4DDE-133F7FC27F89}"/>
                  </a:ext>
                </a:extLst>
              </p:cNvPr>
              <p:cNvPicPr>
                <a:picLocks noChangeAspect="1"/>
              </p:cNvPicPr>
              <p:nvPr/>
            </p:nvPicPr>
            <p:blipFill>
              <a:blip r:embed="rId3"/>
              <a:stretch>
                <a:fillRect/>
              </a:stretch>
            </p:blipFill>
            <p:spPr>
              <a:xfrm>
                <a:off x="123585" y="1460203"/>
                <a:ext cx="4224894" cy="3853006"/>
              </a:xfrm>
              <a:prstGeom prst="rect">
                <a:avLst/>
              </a:prstGeom>
              <a:ln>
                <a:noFill/>
              </a:ln>
            </p:spPr>
          </p:pic>
          <p:sp>
            <p:nvSpPr>
              <p:cNvPr id="67" name="Rectangle 66">
                <a:extLst>
                  <a:ext uri="{FF2B5EF4-FFF2-40B4-BE49-F238E27FC236}">
                    <a16:creationId xmlns:a16="http://schemas.microsoft.com/office/drawing/2014/main" id="{4E0FE425-7F6A-B6C4-0A61-D072F848D43E}"/>
                  </a:ext>
                </a:extLst>
              </p:cNvPr>
              <p:cNvSpPr/>
              <p:nvPr/>
            </p:nvSpPr>
            <p:spPr>
              <a:xfrm>
                <a:off x="43201" y="4198776"/>
                <a:ext cx="4458463" cy="1308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8" name="Rectangle 67">
                <a:extLst>
                  <a:ext uri="{FF2B5EF4-FFF2-40B4-BE49-F238E27FC236}">
                    <a16:creationId xmlns:a16="http://schemas.microsoft.com/office/drawing/2014/main" id="{E0138D8A-6D66-16BF-D130-DFA96445D634}"/>
                  </a:ext>
                </a:extLst>
              </p:cNvPr>
              <p:cNvSpPr/>
              <p:nvPr/>
            </p:nvSpPr>
            <p:spPr bwMode="auto">
              <a:xfrm>
                <a:off x="63030" y="1321184"/>
                <a:ext cx="4390653" cy="261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9" name="Rectangle 68">
                <a:extLst>
                  <a:ext uri="{FF2B5EF4-FFF2-40B4-BE49-F238E27FC236}">
                    <a16:creationId xmlns:a16="http://schemas.microsoft.com/office/drawing/2014/main" id="{5A0E088D-8BED-71CC-AD73-68F8702838D9}"/>
                  </a:ext>
                </a:extLst>
              </p:cNvPr>
              <p:cNvSpPr/>
              <p:nvPr/>
            </p:nvSpPr>
            <p:spPr bwMode="auto">
              <a:xfrm>
                <a:off x="4148134" y="1473584"/>
                <a:ext cx="457949" cy="3853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0" name="Rectangle 69">
                <a:extLst>
                  <a:ext uri="{FF2B5EF4-FFF2-40B4-BE49-F238E27FC236}">
                    <a16:creationId xmlns:a16="http://schemas.microsoft.com/office/drawing/2014/main" id="{9DA7EDF9-D139-9CB4-4FF9-6C21BA770FDF}"/>
                  </a:ext>
                </a:extLst>
              </p:cNvPr>
              <p:cNvSpPr/>
              <p:nvPr/>
            </p:nvSpPr>
            <p:spPr bwMode="auto">
              <a:xfrm>
                <a:off x="68142" y="1220466"/>
                <a:ext cx="457949" cy="3853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18" name="ZoneTexte 17">
              <a:extLst>
                <a:ext uri="{FF2B5EF4-FFF2-40B4-BE49-F238E27FC236}">
                  <a16:creationId xmlns:a16="http://schemas.microsoft.com/office/drawing/2014/main" id="{AE9E0FDA-0800-20A7-205B-C37A1C83204E}"/>
                </a:ext>
              </a:extLst>
            </p:cNvPr>
            <p:cNvSpPr txBox="1"/>
            <p:nvPr/>
          </p:nvSpPr>
          <p:spPr bwMode="auto">
            <a:xfrm>
              <a:off x="2118157" y="4057603"/>
              <a:ext cx="447335" cy="288147"/>
            </a:xfrm>
            <a:prstGeom prst="rect">
              <a:avLst/>
            </a:prstGeom>
            <a:noFill/>
          </p:spPr>
          <p:txBody>
            <a:bodyPr wrap="square" lIns="36000" tIns="36000" rIns="36000" bIns="36000" anchor="ctr">
              <a:spAutoFit/>
            </a:bodyPr>
            <a:lstStyle/>
            <a:p>
              <a:pPr algn="ctr"/>
              <a:r>
                <a:rPr lang="fr-CH" sz="1400">
                  <a:solidFill>
                    <a:schemeClr val="accent3"/>
                  </a:solidFill>
                  <a:latin typeface="+mn-lt"/>
                </a:rPr>
                <a:t>Gas</a:t>
              </a:r>
            </a:p>
          </p:txBody>
        </p:sp>
        <p:sp>
          <p:nvSpPr>
            <p:cNvPr id="20" name="ZoneTexte 19">
              <a:extLst>
                <a:ext uri="{FF2B5EF4-FFF2-40B4-BE49-F238E27FC236}">
                  <a16:creationId xmlns:a16="http://schemas.microsoft.com/office/drawing/2014/main" id="{CE340C7E-47A9-EB8E-5707-46CAAF03A8F8}"/>
                </a:ext>
              </a:extLst>
            </p:cNvPr>
            <p:cNvSpPr txBox="1"/>
            <p:nvPr/>
          </p:nvSpPr>
          <p:spPr bwMode="auto">
            <a:xfrm>
              <a:off x="4391396" y="2803366"/>
              <a:ext cx="808894" cy="288147"/>
            </a:xfrm>
            <a:prstGeom prst="rect">
              <a:avLst/>
            </a:prstGeom>
            <a:noFill/>
          </p:spPr>
          <p:txBody>
            <a:bodyPr wrap="square" lIns="36000" tIns="36000" rIns="36000" bIns="36000" anchor="ctr">
              <a:spAutoFit/>
            </a:bodyPr>
            <a:lstStyle/>
            <a:p>
              <a:pPr algn="ctr"/>
              <a:r>
                <a:rPr lang="fr-CH" sz="1400">
                  <a:solidFill>
                    <a:schemeClr val="accent3"/>
                  </a:solidFill>
                  <a:latin typeface="+mn-lt"/>
                </a:rPr>
                <a:t>Pétrole</a:t>
              </a:r>
            </a:p>
          </p:txBody>
        </p:sp>
        <p:sp>
          <p:nvSpPr>
            <p:cNvPr id="21" name="ZoneTexte 20">
              <a:extLst>
                <a:ext uri="{FF2B5EF4-FFF2-40B4-BE49-F238E27FC236}">
                  <a16:creationId xmlns:a16="http://schemas.microsoft.com/office/drawing/2014/main" id="{5BEBABEF-A2C5-3B57-47F4-BB649D1919EE}"/>
                </a:ext>
              </a:extLst>
            </p:cNvPr>
            <p:cNvSpPr txBox="1"/>
            <p:nvPr/>
          </p:nvSpPr>
          <p:spPr bwMode="auto">
            <a:xfrm>
              <a:off x="1151770" y="3691068"/>
              <a:ext cx="745291" cy="288147"/>
            </a:xfrm>
            <a:prstGeom prst="rect">
              <a:avLst/>
            </a:prstGeom>
            <a:noFill/>
          </p:spPr>
          <p:txBody>
            <a:bodyPr wrap="square" lIns="36000" tIns="36000" rIns="36000" bIns="36000" anchor="ctr">
              <a:spAutoFit/>
            </a:bodyPr>
            <a:lstStyle/>
            <a:p>
              <a:pPr algn="ctr"/>
              <a:r>
                <a:rPr lang="fr-CH" sz="1400">
                  <a:solidFill>
                    <a:schemeClr val="accent3"/>
                  </a:solidFill>
                  <a:latin typeface="+mn-lt"/>
                </a:rPr>
                <a:t>Charbon</a:t>
              </a:r>
            </a:p>
          </p:txBody>
        </p:sp>
        <p:sp>
          <p:nvSpPr>
            <p:cNvPr id="22" name="ZoneTexte 21">
              <a:extLst>
                <a:ext uri="{FF2B5EF4-FFF2-40B4-BE49-F238E27FC236}">
                  <a16:creationId xmlns:a16="http://schemas.microsoft.com/office/drawing/2014/main" id="{3D651FE8-C5FA-C0FC-DE5B-861D3439921A}"/>
                </a:ext>
              </a:extLst>
            </p:cNvPr>
            <p:cNvSpPr txBox="1"/>
            <p:nvPr/>
          </p:nvSpPr>
          <p:spPr bwMode="auto">
            <a:xfrm>
              <a:off x="939792" y="2641119"/>
              <a:ext cx="830183" cy="288147"/>
            </a:xfrm>
            <a:prstGeom prst="rect">
              <a:avLst/>
            </a:prstGeom>
            <a:noFill/>
          </p:spPr>
          <p:txBody>
            <a:bodyPr wrap="square" lIns="36000" tIns="36000" rIns="36000" bIns="36000" anchor="ctr">
              <a:spAutoFit/>
            </a:bodyPr>
            <a:lstStyle/>
            <a:p>
              <a:pPr algn="ctr"/>
              <a:r>
                <a:rPr lang="fr-CH" sz="1400">
                  <a:solidFill>
                    <a:schemeClr val="accent3"/>
                  </a:solidFill>
                  <a:latin typeface="+mn-lt"/>
                </a:rPr>
                <a:t>Électricité</a:t>
              </a:r>
            </a:p>
          </p:txBody>
        </p:sp>
        <p:sp>
          <p:nvSpPr>
            <p:cNvPr id="23" name="ZoneTexte 22">
              <a:extLst>
                <a:ext uri="{FF2B5EF4-FFF2-40B4-BE49-F238E27FC236}">
                  <a16:creationId xmlns:a16="http://schemas.microsoft.com/office/drawing/2014/main" id="{CEEABB31-7972-F58B-6356-E149C8A4A611}"/>
                </a:ext>
              </a:extLst>
            </p:cNvPr>
            <p:cNvSpPr txBox="1"/>
            <p:nvPr/>
          </p:nvSpPr>
          <p:spPr bwMode="auto">
            <a:xfrm>
              <a:off x="1848869" y="1624917"/>
              <a:ext cx="644582" cy="288147"/>
            </a:xfrm>
            <a:prstGeom prst="rect">
              <a:avLst/>
            </a:prstGeom>
            <a:noFill/>
          </p:spPr>
          <p:txBody>
            <a:bodyPr wrap="square" lIns="36000" tIns="36000" rIns="36000" bIns="36000" anchor="ctr">
              <a:spAutoFit/>
            </a:bodyPr>
            <a:lstStyle/>
            <a:p>
              <a:pPr algn="ctr"/>
              <a:r>
                <a:rPr lang="fr-CH" sz="1400">
                  <a:solidFill>
                    <a:schemeClr val="accent3"/>
                  </a:solidFill>
                  <a:latin typeface="+mn-lt"/>
                </a:rPr>
                <a:t>Bois</a:t>
              </a:r>
            </a:p>
          </p:txBody>
        </p:sp>
        <p:sp>
          <p:nvSpPr>
            <p:cNvPr id="25" name="ZoneTexte 24">
              <a:extLst>
                <a:ext uri="{FF2B5EF4-FFF2-40B4-BE49-F238E27FC236}">
                  <a16:creationId xmlns:a16="http://schemas.microsoft.com/office/drawing/2014/main" id="{6C3ECA98-B94A-5DC4-97FB-7907A293442A}"/>
                </a:ext>
              </a:extLst>
            </p:cNvPr>
            <p:cNvSpPr txBox="1"/>
            <p:nvPr/>
          </p:nvSpPr>
          <p:spPr bwMode="auto">
            <a:xfrm>
              <a:off x="2819011" y="1130686"/>
              <a:ext cx="751808" cy="288147"/>
            </a:xfrm>
            <a:prstGeom prst="rect">
              <a:avLst/>
            </a:prstGeom>
            <a:noFill/>
          </p:spPr>
          <p:txBody>
            <a:bodyPr wrap="square" lIns="36000" tIns="36000" rIns="36000" bIns="36000" anchor="ctr">
              <a:spAutoFit/>
            </a:bodyPr>
            <a:lstStyle/>
            <a:p>
              <a:pPr algn="ctr"/>
              <a:r>
                <a:rPr lang="fr-CH" sz="1400">
                  <a:solidFill>
                    <a:schemeClr val="accent3"/>
                  </a:solidFill>
                  <a:latin typeface="+mn-lt"/>
                </a:rPr>
                <a:t>Déchets</a:t>
              </a:r>
            </a:p>
          </p:txBody>
        </p:sp>
        <p:sp>
          <p:nvSpPr>
            <p:cNvPr id="26" name="ZoneTexte 25">
              <a:extLst>
                <a:ext uri="{FF2B5EF4-FFF2-40B4-BE49-F238E27FC236}">
                  <a16:creationId xmlns:a16="http://schemas.microsoft.com/office/drawing/2014/main" id="{6922B290-C4DD-39B8-724D-E9A9D55FD4F9}"/>
                </a:ext>
              </a:extLst>
            </p:cNvPr>
            <p:cNvSpPr txBox="1"/>
            <p:nvPr/>
          </p:nvSpPr>
          <p:spPr bwMode="auto">
            <a:xfrm>
              <a:off x="1325079" y="1372064"/>
              <a:ext cx="1339469" cy="288147"/>
            </a:xfrm>
            <a:prstGeom prst="rect">
              <a:avLst/>
            </a:prstGeom>
            <a:noFill/>
          </p:spPr>
          <p:txBody>
            <a:bodyPr wrap="square" lIns="36000" tIns="36000" rIns="36000" bIns="36000" anchor="ctr">
              <a:spAutoFit/>
            </a:bodyPr>
            <a:lstStyle/>
            <a:p>
              <a:pPr algn="ctr"/>
              <a:r>
                <a:rPr lang="fr-CH" sz="1400">
                  <a:solidFill>
                    <a:schemeClr val="accent3"/>
                  </a:solidFill>
                  <a:latin typeface="+mn-lt"/>
                </a:rPr>
                <a:t>Solaire et éolien</a:t>
              </a:r>
            </a:p>
          </p:txBody>
        </p:sp>
        <p:cxnSp>
          <p:nvCxnSpPr>
            <p:cNvPr id="28" name="Connecteur droit 27">
              <a:extLst>
                <a:ext uri="{FF2B5EF4-FFF2-40B4-BE49-F238E27FC236}">
                  <a16:creationId xmlns:a16="http://schemas.microsoft.com/office/drawing/2014/main" id="{B59E0C81-77AA-FB7C-E538-2385A0BDBC31}"/>
                </a:ext>
              </a:extLst>
            </p:cNvPr>
            <p:cNvCxnSpPr>
              <a:cxnSpLocks/>
              <a:stCxn id="24" idx="1"/>
            </p:cNvCxnSpPr>
            <p:nvPr/>
          </p:nvCxnSpPr>
          <p:spPr>
            <a:xfrm>
              <a:off x="2973787" y="1508675"/>
              <a:ext cx="0" cy="17611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8CD15DA2-42F8-61DB-2A87-CC3D27EA5238}"/>
                </a:ext>
              </a:extLst>
            </p:cNvPr>
            <p:cNvCxnSpPr>
              <a:cxnSpLocks/>
              <a:stCxn id="26" idx="3"/>
            </p:cNvCxnSpPr>
            <p:nvPr/>
          </p:nvCxnSpPr>
          <p:spPr bwMode="auto">
            <a:xfrm>
              <a:off x="2664548" y="1516138"/>
              <a:ext cx="49259" cy="18167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B7DA6FFB-3773-E530-D6ED-9EE4E17A7933}"/>
                </a:ext>
              </a:extLst>
            </p:cNvPr>
            <p:cNvCxnSpPr>
              <a:cxnSpLocks/>
              <a:stCxn id="25" idx="1"/>
            </p:cNvCxnSpPr>
            <p:nvPr/>
          </p:nvCxnSpPr>
          <p:spPr bwMode="auto">
            <a:xfrm>
              <a:off x="2819011" y="1274760"/>
              <a:ext cx="40412" cy="41002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D96D31A2-842E-1436-BCFD-066BB1877EDF}"/>
                </a:ext>
              </a:extLst>
            </p:cNvPr>
            <p:cNvSpPr txBox="1"/>
            <p:nvPr/>
          </p:nvSpPr>
          <p:spPr bwMode="auto">
            <a:xfrm>
              <a:off x="2973787" y="1364601"/>
              <a:ext cx="1548000" cy="288147"/>
            </a:xfrm>
            <a:prstGeom prst="rect">
              <a:avLst/>
            </a:prstGeom>
            <a:noFill/>
          </p:spPr>
          <p:txBody>
            <a:bodyPr wrap="square" lIns="36000" tIns="36000" rIns="36000" bIns="36000" anchor="ctr">
              <a:spAutoFit/>
            </a:bodyPr>
            <a:lstStyle/>
            <a:p>
              <a:pPr algn="ctr"/>
              <a:r>
                <a:rPr lang="fr-CH" sz="1400">
                  <a:solidFill>
                    <a:schemeClr val="accent3"/>
                  </a:solidFill>
                  <a:latin typeface="+mn-lt"/>
                </a:rPr>
                <a:t>Réseaux thermiques</a:t>
              </a:r>
            </a:p>
          </p:txBody>
        </p:sp>
      </p:grpSp>
      <p:grpSp>
        <p:nvGrpSpPr>
          <p:cNvPr id="88" name="Groupe 87">
            <a:extLst>
              <a:ext uri="{FF2B5EF4-FFF2-40B4-BE49-F238E27FC236}">
                <a16:creationId xmlns:a16="http://schemas.microsoft.com/office/drawing/2014/main" id="{06FDF313-003B-2B16-11AC-4763A22D3A2B}"/>
              </a:ext>
            </a:extLst>
          </p:cNvPr>
          <p:cNvGrpSpPr/>
          <p:nvPr/>
        </p:nvGrpSpPr>
        <p:grpSpPr>
          <a:xfrm>
            <a:off x="6466720" y="1189065"/>
            <a:ext cx="5705108" cy="4672247"/>
            <a:chOff x="6981261" y="1229849"/>
            <a:chExt cx="5705108" cy="4672247"/>
          </a:xfrm>
        </p:grpSpPr>
        <p:grpSp>
          <p:nvGrpSpPr>
            <p:cNvPr id="66" name="Groupe 65">
              <a:extLst>
                <a:ext uri="{FF2B5EF4-FFF2-40B4-BE49-F238E27FC236}">
                  <a16:creationId xmlns:a16="http://schemas.microsoft.com/office/drawing/2014/main" id="{096F60EC-AC26-4CC1-3BFB-430EF776FA74}"/>
                </a:ext>
              </a:extLst>
            </p:cNvPr>
            <p:cNvGrpSpPr/>
            <p:nvPr/>
          </p:nvGrpSpPr>
          <p:grpSpPr>
            <a:xfrm>
              <a:off x="7177162" y="1229849"/>
              <a:ext cx="4576908" cy="4672247"/>
              <a:chOff x="7177162" y="1189651"/>
              <a:chExt cx="4576908" cy="4672247"/>
            </a:xfrm>
          </p:grpSpPr>
          <p:pic>
            <p:nvPicPr>
              <p:cNvPr id="9" name="Image 8">
                <a:extLst>
                  <a:ext uri="{FF2B5EF4-FFF2-40B4-BE49-F238E27FC236}">
                    <a16:creationId xmlns:a16="http://schemas.microsoft.com/office/drawing/2014/main" id="{B009F528-DE90-E399-BF7F-A67FE201D4B6}"/>
                  </a:ext>
                </a:extLst>
              </p:cNvPr>
              <p:cNvPicPr>
                <a:picLocks noChangeAspect="1"/>
              </p:cNvPicPr>
              <p:nvPr/>
            </p:nvPicPr>
            <p:blipFill>
              <a:blip r:embed="rId4"/>
              <a:stretch>
                <a:fillRect/>
              </a:stretch>
            </p:blipFill>
            <p:spPr>
              <a:xfrm>
                <a:off x="7352579" y="1460205"/>
                <a:ext cx="4224894" cy="4401693"/>
              </a:xfrm>
              <a:prstGeom prst="rect">
                <a:avLst/>
              </a:prstGeom>
              <a:ln>
                <a:solidFill>
                  <a:schemeClr val="bg1"/>
                </a:solidFill>
              </a:ln>
            </p:spPr>
          </p:pic>
          <p:sp>
            <p:nvSpPr>
              <p:cNvPr id="61" name="Rectangle 60">
                <a:extLst>
                  <a:ext uri="{FF2B5EF4-FFF2-40B4-BE49-F238E27FC236}">
                    <a16:creationId xmlns:a16="http://schemas.microsoft.com/office/drawing/2014/main" id="{E2721860-C4E9-C9C8-D44B-B64C33D4802D}"/>
                  </a:ext>
                </a:extLst>
              </p:cNvPr>
              <p:cNvSpPr/>
              <p:nvPr/>
            </p:nvSpPr>
            <p:spPr>
              <a:xfrm>
                <a:off x="7224494" y="4352180"/>
                <a:ext cx="4431594" cy="1509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3" name="Rectangle 62">
                <a:extLst>
                  <a:ext uri="{FF2B5EF4-FFF2-40B4-BE49-F238E27FC236}">
                    <a16:creationId xmlns:a16="http://schemas.microsoft.com/office/drawing/2014/main" id="{B681B2AF-C610-F847-61D1-B99867750D71}"/>
                  </a:ext>
                </a:extLst>
              </p:cNvPr>
              <p:cNvSpPr/>
              <p:nvPr/>
            </p:nvSpPr>
            <p:spPr bwMode="auto">
              <a:xfrm>
                <a:off x="7177162" y="1189651"/>
                <a:ext cx="4431594" cy="454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4" name="Rectangle 63">
                <a:extLst>
                  <a:ext uri="{FF2B5EF4-FFF2-40B4-BE49-F238E27FC236}">
                    <a16:creationId xmlns:a16="http://schemas.microsoft.com/office/drawing/2014/main" id="{88C297F1-FEB1-0CC0-4A32-6A3BC03F8F92}"/>
                  </a:ext>
                </a:extLst>
              </p:cNvPr>
              <p:cNvSpPr/>
              <p:nvPr/>
            </p:nvSpPr>
            <p:spPr bwMode="auto">
              <a:xfrm>
                <a:off x="7329563" y="1517447"/>
                <a:ext cx="274578" cy="2844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5" name="Rectangle 64">
                <a:extLst>
                  <a:ext uri="{FF2B5EF4-FFF2-40B4-BE49-F238E27FC236}">
                    <a16:creationId xmlns:a16="http://schemas.microsoft.com/office/drawing/2014/main" id="{42052A11-D782-EA7E-EE9E-79AF29D0BA25}"/>
                  </a:ext>
                </a:extLst>
              </p:cNvPr>
              <p:cNvSpPr/>
              <p:nvPr/>
            </p:nvSpPr>
            <p:spPr bwMode="auto">
              <a:xfrm>
                <a:off x="11479492" y="1505307"/>
                <a:ext cx="274578" cy="2844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41" name="ZoneTexte 40">
              <a:extLst>
                <a:ext uri="{FF2B5EF4-FFF2-40B4-BE49-F238E27FC236}">
                  <a16:creationId xmlns:a16="http://schemas.microsoft.com/office/drawing/2014/main" id="{80664B04-D8A2-591B-821A-3BF9458F3837}"/>
                </a:ext>
              </a:extLst>
            </p:cNvPr>
            <p:cNvSpPr txBox="1"/>
            <p:nvPr/>
          </p:nvSpPr>
          <p:spPr bwMode="auto">
            <a:xfrm>
              <a:off x="10842720" y="2083873"/>
              <a:ext cx="1843649" cy="288147"/>
            </a:xfrm>
            <a:prstGeom prst="rect">
              <a:avLst/>
            </a:prstGeom>
            <a:noFill/>
          </p:spPr>
          <p:txBody>
            <a:bodyPr wrap="square" lIns="36000" tIns="36000" rIns="36000" bIns="36000" anchor="ctr">
              <a:spAutoFit/>
            </a:bodyPr>
            <a:lstStyle/>
            <a:p>
              <a:r>
                <a:rPr lang="fr-CH" sz="1400">
                  <a:solidFill>
                    <a:schemeClr val="accent3"/>
                  </a:solidFill>
                  <a:latin typeface="+mn-lt"/>
                </a:rPr>
                <a:t>Chauffage bâtiments</a:t>
              </a:r>
            </a:p>
          </p:txBody>
        </p:sp>
        <p:sp>
          <p:nvSpPr>
            <p:cNvPr id="42" name="ZoneTexte 41">
              <a:extLst>
                <a:ext uri="{FF2B5EF4-FFF2-40B4-BE49-F238E27FC236}">
                  <a16:creationId xmlns:a16="http://schemas.microsoft.com/office/drawing/2014/main" id="{21EC8E6F-970E-23D7-EE9D-0382DFC1A4B6}"/>
                </a:ext>
              </a:extLst>
            </p:cNvPr>
            <p:cNvSpPr txBox="1"/>
            <p:nvPr/>
          </p:nvSpPr>
          <p:spPr bwMode="auto">
            <a:xfrm>
              <a:off x="10847825" y="3324356"/>
              <a:ext cx="1086663" cy="288147"/>
            </a:xfrm>
            <a:prstGeom prst="rect">
              <a:avLst/>
            </a:prstGeom>
            <a:noFill/>
          </p:spPr>
          <p:txBody>
            <a:bodyPr wrap="square" lIns="36000" tIns="36000" rIns="36000" bIns="36000" anchor="ctr">
              <a:spAutoFit/>
            </a:bodyPr>
            <a:lstStyle/>
            <a:p>
              <a:pPr algn="ctr"/>
              <a:r>
                <a:rPr lang="fr-CH" sz="1400">
                  <a:solidFill>
                    <a:schemeClr val="accent3"/>
                  </a:solidFill>
                  <a:latin typeface="+mn-lt"/>
                </a:rPr>
                <a:t>Eau chaude</a:t>
              </a:r>
            </a:p>
          </p:txBody>
        </p:sp>
        <p:sp>
          <p:nvSpPr>
            <p:cNvPr id="43" name="ZoneTexte 42">
              <a:extLst>
                <a:ext uri="{FF2B5EF4-FFF2-40B4-BE49-F238E27FC236}">
                  <a16:creationId xmlns:a16="http://schemas.microsoft.com/office/drawing/2014/main" id="{55B89383-ACC4-430D-CEA4-FA3EF686312F}"/>
                </a:ext>
              </a:extLst>
            </p:cNvPr>
            <p:cNvSpPr txBox="1"/>
            <p:nvPr/>
          </p:nvSpPr>
          <p:spPr bwMode="auto">
            <a:xfrm>
              <a:off x="10496396" y="3883624"/>
              <a:ext cx="1588634" cy="288147"/>
            </a:xfrm>
            <a:prstGeom prst="rect">
              <a:avLst/>
            </a:prstGeom>
            <a:noFill/>
          </p:spPr>
          <p:txBody>
            <a:bodyPr wrap="square" lIns="36000" tIns="36000" rIns="36000" bIns="36000" anchor="ctr">
              <a:spAutoFit/>
            </a:bodyPr>
            <a:lstStyle/>
            <a:p>
              <a:pPr algn="ctr"/>
              <a:r>
                <a:rPr lang="fr-CH" sz="1400">
                  <a:solidFill>
                    <a:schemeClr val="accent3"/>
                  </a:solidFill>
                  <a:latin typeface="+mn-lt"/>
                </a:rPr>
                <a:t>Chaleur industrielle</a:t>
              </a:r>
            </a:p>
          </p:txBody>
        </p:sp>
        <p:sp>
          <p:nvSpPr>
            <p:cNvPr id="44" name="ZoneTexte 43">
              <a:extLst>
                <a:ext uri="{FF2B5EF4-FFF2-40B4-BE49-F238E27FC236}">
                  <a16:creationId xmlns:a16="http://schemas.microsoft.com/office/drawing/2014/main" id="{A190D96C-2B69-F871-69B2-93AB64BDD51D}"/>
                </a:ext>
              </a:extLst>
            </p:cNvPr>
            <p:cNvSpPr txBox="1"/>
            <p:nvPr/>
          </p:nvSpPr>
          <p:spPr bwMode="auto">
            <a:xfrm>
              <a:off x="9854701" y="4185249"/>
              <a:ext cx="992212" cy="288147"/>
            </a:xfrm>
            <a:prstGeom prst="rect">
              <a:avLst/>
            </a:prstGeom>
            <a:noFill/>
          </p:spPr>
          <p:txBody>
            <a:bodyPr wrap="square" lIns="36000" tIns="36000" rIns="36000" bIns="36000" anchor="ctr">
              <a:spAutoFit/>
            </a:bodyPr>
            <a:lstStyle/>
            <a:p>
              <a:pPr algn="ctr"/>
              <a:r>
                <a:rPr lang="fr-CH" sz="1400">
                  <a:solidFill>
                    <a:schemeClr val="accent3"/>
                  </a:solidFill>
                  <a:latin typeface="+mn-lt"/>
                </a:rPr>
                <a:t>Éclairage</a:t>
              </a:r>
            </a:p>
          </p:txBody>
        </p:sp>
        <p:sp>
          <p:nvSpPr>
            <p:cNvPr id="45" name="ZoneTexte 44">
              <a:extLst>
                <a:ext uri="{FF2B5EF4-FFF2-40B4-BE49-F238E27FC236}">
                  <a16:creationId xmlns:a16="http://schemas.microsoft.com/office/drawing/2014/main" id="{4102B2DC-CA78-D46E-45B0-F6EB2E9C0315}"/>
                </a:ext>
              </a:extLst>
            </p:cNvPr>
            <p:cNvSpPr txBox="1"/>
            <p:nvPr/>
          </p:nvSpPr>
          <p:spPr bwMode="auto">
            <a:xfrm>
              <a:off x="9676037" y="4412197"/>
              <a:ext cx="1127461" cy="288147"/>
            </a:xfrm>
            <a:prstGeom prst="rect">
              <a:avLst/>
            </a:prstGeom>
            <a:noFill/>
          </p:spPr>
          <p:txBody>
            <a:bodyPr wrap="square" lIns="36000" tIns="36000" rIns="36000" bIns="36000" anchor="ctr">
              <a:spAutoFit/>
            </a:bodyPr>
            <a:lstStyle/>
            <a:p>
              <a:pPr algn="ctr"/>
              <a:r>
                <a:rPr lang="fr-CH" sz="1400">
                  <a:solidFill>
                    <a:schemeClr val="accent3"/>
                  </a:solidFill>
                  <a:latin typeface="+mn-lt"/>
                </a:rPr>
                <a:t>Climatisation</a:t>
              </a:r>
            </a:p>
          </p:txBody>
        </p:sp>
        <p:sp>
          <p:nvSpPr>
            <p:cNvPr id="46" name="ZoneTexte 45">
              <a:extLst>
                <a:ext uri="{FF2B5EF4-FFF2-40B4-BE49-F238E27FC236}">
                  <a16:creationId xmlns:a16="http://schemas.microsoft.com/office/drawing/2014/main" id="{1BD65E61-0F7E-5E5E-FD46-2DD7E274079A}"/>
                </a:ext>
              </a:extLst>
            </p:cNvPr>
            <p:cNvSpPr txBox="1"/>
            <p:nvPr/>
          </p:nvSpPr>
          <p:spPr bwMode="auto">
            <a:xfrm>
              <a:off x="7160379" y="4393011"/>
              <a:ext cx="2294011" cy="288147"/>
            </a:xfrm>
            <a:prstGeom prst="rect">
              <a:avLst/>
            </a:prstGeom>
            <a:noFill/>
          </p:spPr>
          <p:txBody>
            <a:bodyPr wrap="square" lIns="36000" tIns="36000" rIns="36000" bIns="36000" anchor="ctr">
              <a:spAutoFit/>
            </a:bodyPr>
            <a:lstStyle/>
            <a:p>
              <a:pPr algn="ctr"/>
              <a:r>
                <a:rPr lang="fr-CH" sz="1400">
                  <a:solidFill>
                    <a:schemeClr val="accent3"/>
                  </a:solidFill>
                  <a:latin typeface="+mn-lt"/>
                </a:rPr>
                <a:t>Information &amp; communication</a:t>
              </a:r>
            </a:p>
          </p:txBody>
        </p:sp>
        <p:sp>
          <p:nvSpPr>
            <p:cNvPr id="47" name="ZoneTexte 46">
              <a:extLst>
                <a:ext uri="{FF2B5EF4-FFF2-40B4-BE49-F238E27FC236}">
                  <a16:creationId xmlns:a16="http://schemas.microsoft.com/office/drawing/2014/main" id="{F5BA5D29-7502-333D-AAD0-663798EF049B}"/>
                </a:ext>
              </a:extLst>
            </p:cNvPr>
            <p:cNvSpPr txBox="1"/>
            <p:nvPr/>
          </p:nvSpPr>
          <p:spPr bwMode="auto">
            <a:xfrm>
              <a:off x="7249545" y="4042570"/>
              <a:ext cx="1913718" cy="288147"/>
            </a:xfrm>
            <a:prstGeom prst="rect">
              <a:avLst/>
            </a:prstGeom>
            <a:noFill/>
          </p:spPr>
          <p:txBody>
            <a:bodyPr wrap="square" lIns="36000" tIns="36000" rIns="36000" bIns="36000" anchor="ctr">
              <a:spAutoFit/>
            </a:bodyPr>
            <a:lstStyle/>
            <a:p>
              <a:pPr algn="ctr"/>
              <a:r>
                <a:rPr lang="fr-CH" sz="1400">
                  <a:solidFill>
                    <a:schemeClr val="accent3"/>
                  </a:solidFill>
                  <a:latin typeface="+mn-lt"/>
                </a:rPr>
                <a:t>Processus de convoyage</a:t>
              </a:r>
            </a:p>
          </p:txBody>
        </p:sp>
        <p:sp>
          <p:nvSpPr>
            <p:cNvPr id="48" name="ZoneTexte 47">
              <a:extLst>
                <a:ext uri="{FF2B5EF4-FFF2-40B4-BE49-F238E27FC236}">
                  <a16:creationId xmlns:a16="http://schemas.microsoft.com/office/drawing/2014/main" id="{6807E88B-D487-85AF-0DE1-FEABE85A1D00}"/>
                </a:ext>
              </a:extLst>
            </p:cNvPr>
            <p:cNvSpPr txBox="1"/>
            <p:nvPr/>
          </p:nvSpPr>
          <p:spPr bwMode="auto">
            <a:xfrm>
              <a:off x="7485357" y="2695431"/>
              <a:ext cx="810938" cy="503590"/>
            </a:xfrm>
            <a:prstGeom prst="rect">
              <a:avLst/>
            </a:prstGeom>
            <a:noFill/>
          </p:spPr>
          <p:txBody>
            <a:bodyPr wrap="square" lIns="36000" tIns="36000" rIns="36000" bIns="36000" anchor="ctr">
              <a:spAutoFit/>
            </a:bodyPr>
            <a:lstStyle/>
            <a:p>
              <a:r>
                <a:rPr lang="fr-CH" sz="1400">
                  <a:solidFill>
                    <a:schemeClr val="accent3"/>
                  </a:solidFill>
                  <a:latin typeface="+mn-lt"/>
                </a:rPr>
                <a:t>Mobilité indigène</a:t>
              </a:r>
            </a:p>
          </p:txBody>
        </p:sp>
        <p:sp>
          <p:nvSpPr>
            <p:cNvPr id="49" name="ZoneTexte 48">
              <a:extLst>
                <a:ext uri="{FF2B5EF4-FFF2-40B4-BE49-F238E27FC236}">
                  <a16:creationId xmlns:a16="http://schemas.microsoft.com/office/drawing/2014/main" id="{0234422F-B9AA-B466-79B3-46DC925C6526}"/>
                </a:ext>
              </a:extLst>
            </p:cNvPr>
            <p:cNvSpPr txBox="1"/>
            <p:nvPr/>
          </p:nvSpPr>
          <p:spPr bwMode="auto">
            <a:xfrm>
              <a:off x="6981261" y="1756412"/>
              <a:ext cx="1589267" cy="288147"/>
            </a:xfrm>
            <a:prstGeom prst="rect">
              <a:avLst/>
            </a:prstGeom>
            <a:noFill/>
          </p:spPr>
          <p:txBody>
            <a:bodyPr wrap="square" lIns="36000" tIns="36000" rIns="36000" bIns="36000" anchor="ctr">
              <a:spAutoFit/>
            </a:bodyPr>
            <a:lstStyle/>
            <a:p>
              <a:pPr algn="r"/>
              <a:r>
                <a:rPr lang="fr-CH" sz="1400">
                  <a:solidFill>
                    <a:schemeClr val="accent3"/>
                  </a:solidFill>
                  <a:latin typeface="+mn-lt"/>
                </a:rPr>
                <a:t>Mobilité tourisme</a:t>
              </a:r>
            </a:p>
          </p:txBody>
        </p:sp>
        <p:sp>
          <p:nvSpPr>
            <p:cNvPr id="50" name="ZoneTexte 49">
              <a:extLst>
                <a:ext uri="{FF2B5EF4-FFF2-40B4-BE49-F238E27FC236}">
                  <a16:creationId xmlns:a16="http://schemas.microsoft.com/office/drawing/2014/main" id="{62CCD9E5-4945-3DCC-02E4-1ABD4DA6131C}"/>
                </a:ext>
              </a:extLst>
            </p:cNvPr>
            <p:cNvSpPr txBox="1"/>
            <p:nvPr/>
          </p:nvSpPr>
          <p:spPr bwMode="auto">
            <a:xfrm>
              <a:off x="7583574" y="1489028"/>
              <a:ext cx="1609314" cy="288147"/>
            </a:xfrm>
            <a:prstGeom prst="rect">
              <a:avLst/>
            </a:prstGeom>
            <a:noFill/>
          </p:spPr>
          <p:txBody>
            <a:bodyPr wrap="square" lIns="36000" tIns="36000" rIns="36000" bIns="36000" anchor="ctr">
              <a:spAutoFit/>
            </a:bodyPr>
            <a:lstStyle/>
            <a:p>
              <a:pPr algn="ctr"/>
              <a:r>
                <a:rPr lang="fr-CH" sz="1400">
                  <a:solidFill>
                    <a:schemeClr val="accent3"/>
                  </a:solidFill>
                  <a:latin typeface="+mn-lt"/>
                </a:rPr>
                <a:t>Vol internationaux</a:t>
              </a:r>
            </a:p>
          </p:txBody>
        </p:sp>
        <p:sp>
          <p:nvSpPr>
            <p:cNvPr id="51" name="ZoneTexte 50">
              <a:extLst>
                <a:ext uri="{FF2B5EF4-FFF2-40B4-BE49-F238E27FC236}">
                  <a16:creationId xmlns:a16="http://schemas.microsoft.com/office/drawing/2014/main" id="{609D4C80-A8D8-C6F1-EB44-B51DF5D50BB7}"/>
                </a:ext>
              </a:extLst>
            </p:cNvPr>
            <p:cNvSpPr txBox="1"/>
            <p:nvPr/>
          </p:nvSpPr>
          <p:spPr bwMode="auto">
            <a:xfrm>
              <a:off x="9523027" y="1266115"/>
              <a:ext cx="601118" cy="288147"/>
            </a:xfrm>
            <a:prstGeom prst="rect">
              <a:avLst/>
            </a:prstGeom>
            <a:noFill/>
          </p:spPr>
          <p:txBody>
            <a:bodyPr wrap="square" lIns="36000" tIns="36000" rIns="36000" bIns="36000" anchor="ctr">
              <a:spAutoFit/>
            </a:bodyPr>
            <a:lstStyle/>
            <a:p>
              <a:pPr algn="ctr"/>
              <a:r>
                <a:rPr lang="fr-CH" sz="1400">
                  <a:solidFill>
                    <a:schemeClr val="accent3"/>
                  </a:solidFill>
                  <a:latin typeface="+mn-lt"/>
                </a:rPr>
                <a:t>Divers</a:t>
              </a:r>
            </a:p>
          </p:txBody>
        </p:sp>
        <p:cxnSp>
          <p:nvCxnSpPr>
            <p:cNvPr id="52" name="Connecteur droit 51">
              <a:extLst>
                <a:ext uri="{FF2B5EF4-FFF2-40B4-BE49-F238E27FC236}">
                  <a16:creationId xmlns:a16="http://schemas.microsoft.com/office/drawing/2014/main" id="{643242BC-1199-2E8B-171F-3F8671EE7E3F}"/>
                </a:ext>
              </a:extLst>
            </p:cNvPr>
            <p:cNvCxnSpPr>
              <a:cxnSpLocks/>
              <a:stCxn id="49" idx="3"/>
            </p:cNvCxnSpPr>
            <p:nvPr/>
          </p:nvCxnSpPr>
          <p:spPr bwMode="auto">
            <a:xfrm>
              <a:off x="8570528" y="1900486"/>
              <a:ext cx="216606" cy="3441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6" name="Connecteur droit 55">
              <a:extLst>
                <a:ext uri="{FF2B5EF4-FFF2-40B4-BE49-F238E27FC236}">
                  <a16:creationId xmlns:a16="http://schemas.microsoft.com/office/drawing/2014/main" id="{4858C92F-788D-8DE8-1BFE-86B2A23467A5}"/>
                </a:ext>
              </a:extLst>
            </p:cNvPr>
            <p:cNvCxnSpPr>
              <a:cxnSpLocks/>
              <a:endCxn id="46" idx="3"/>
            </p:cNvCxnSpPr>
            <p:nvPr/>
          </p:nvCxnSpPr>
          <p:spPr bwMode="auto">
            <a:xfrm flipH="1">
              <a:off x="9454390" y="4301658"/>
              <a:ext cx="39222" cy="23542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899BB14B-FB09-9936-4614-74A52E16B5CE}"/>
                </a:ext>
              </a:extLst>
            </p:cNvPr>
            <p:cNvCxnSpPr>
              <a:cxnSpLocks/>
              <a:endCxn id="45" idx="1"/>
            </p:cNvCxnSpPr>
            <p:nvPr/>
          </p:nvCxnSpPr>
          <p:spPr bwMode="auto">
            <a:xfrm>
              <a:off x="9659448" y="4301658"/>
              <a:ext cx="16589" cy="25461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re 1"/>
          <p:cNvSpPr>
            <a:spLocks noGrp="1"/>
          </p:cNvSpPr>
          <p:nvPr>
            <p:ph type="title"/>
          </p:nvPr>
        </p:nvSpPr>
        <p:spPr bwMode="auto">
          <a:xfrm>
            <a:off x="566822" y="228600"/>
            <a:ext cx="11197389" cy="901930"/>
          </a:xfrm>
        </p:spPr>
        <p:txBody>
          <a:bodyPr/>
          <a:lstStyle/>
          <a:p>
            <a:pPr>
              <a:defRPr/>
            </a:pPr>
            <a:r>
              <a:rPr lang="fr-CH">
                <a:solidFill>
                  <a:schemeClr val="accent2"/>
                </a:solidFill>
              </a:rPr>
              <a:t>Vecteurs énergétiques et utilisation d’énergie en Suisse</a:t>
            </a:r>
            <a:endParaRPr lang="fr-CH"/>
          </a:p>
        </p:txBody>
      </p:sp>
      <p:sp>
        <p:nvSpPr>
          <p:cNvPr id="3" name="ZoneTexte 2">
            <a:extLst>
              <a:ext uri="{FF2B5EF4-FFF2-40B4-BE49-F238E27FC236}">
                <a16:creationId xmlns:a16="http://schemas.microsoft.com/office/drawing/2014/main" id="{CBA2AA7E-02A0-CFDB-4C65-3316219D1CC9}"/>
              </a:ext>
            </a:extLst>
          </p:cNvPr>
          <p:cNvSpPr txBox="1"/>
          <p:nvPr/>
        </p:nvSpPr>
        <p:spPr>
          <a:xfrm>
            <a:off x="614205" y="912501"/>
            <a:ext cx="2574151" cy="380480"/>
          </a:xfrm>
          <a:prstGeom prst="rect">
            <a:avLst/>
          </a:prstGeom>
          <a:noFill/>
        </p:spPr>
        <p:txBody>
          <a:bodyPr wrap="square" lIns="36000" tIns="36000" rIns="36000" bIns="36000" anchor="ctr">
            <a:spAutoFit/>
          </a:bodyPr>
          <a:lstStyle/>
          <a:p>
            <a:r>
              <a:rPr lang="fr-CH" sz="2000" b="1">
                <a:solidFill>
                  <a:srgbClr val="C00000"/>
                </a:solidFill>
                <a:latin typeface="+mn-lt"/>
              </a:rPr>
              <a:t>Vecteurs énergétiques</a:t>
            </a:r>
          </a:p>
        </p:txBody>
      </p:sp>
      <p:sp>
        <p:nvSpPr>
          <p:cNvPr id="5" name="ZoneTexte 31">
            <a:extLst>
              <a:ext uri="{FF2B5EF4-FFF2-40B4-BE49-F238E27FC236}">
                <a16:creationId xmlns:a16="http://schemas.microsoft.com/office/drawing/2014/main" id="{FA8BFA8D-3A39-DBF4-D3E3-67E4FC29AD96}"/>
              </a:ext>
            </a:extLst>
          </p:cNvPr>
          <p:cNvSpPr txBox="1"/>
          <p:nvPr/>
        </p:nvSpPr>
        <p:spPr>
          <a:xfrm>
            <a:off x="2710454" y="4638392"/>
            <a:ext cx="2761049" cy="261610"/>
          </a:xfrm>
          <a:prstGeom prst="rect">
            <a:avLst/>
          </a:prstGeom>
          <a:noFill/>
        </p:spPr>
        <p:txBody>
          <a:bodyPr wrap="square" rtlCol="0">
            <a:spAutoFit/>
          </a:bodyPr>
          <a:lstStyle/>
          <a:p>
            <a:r>
              <a:rPr lang="fr-CH" sz="1100">
                <a:latin typeface="+mn-lt"/>
              </a:rPr>
              <a:t>Source: OFEN, statistiques énergétique  2016</a:t>
            </a:r>
          </a:p>
        </p:txBody>
      </p:sp>
      <p:sp>
        <p:nvSpPr>
          <p:cNvPr id="6" name="ZoneTexte 5">
            <a:extLst>
              <a:ext uri="{FF2B5EF4-FFF2-40B4-BE49-F238E27FC236}">
                <a16:creationId xmlns:a16="http://schemas.microsoft.com/office/drawing/2014/main" id="{56ED6F1E-58EC-6344-4654-D86573D36CCB}"/>
              </a:ext>
            </a:extLst>
          </p:cNvPr>
          <p:cNvSpPr txBox="1"/>
          <p:nvPr/>
        </p:nvSpPr>
        <p:spPr>
          <a:xfrm>
            <a:off x="700474" y="4864471"/>
            <a:ext cx="4661561" cy="1461939"/>
          </a:xfrm>
          <a:prstGeom prst="rect">
            <a:avLst/>
          </a:prstGeom>
          <a:solidFill>
            <a:schemeClr val="bg1">
              <a:lumMod val="85000"/>
            </a:schemeClr>
          </a:solidFill>
          <a:ln>
            <a:noFill/>
          </a:ln>
        </p:spPr>
        <p:txBody>
          <a:bodyPr wrap="square" rtlCol="0">
            <a:noAutofit/>
          </a:bodyPr>
          <a:lstStyle/>
          <a:p>
            <a:r>
              <a:rPr lang="fr-CH" sz="1400">
                <a:latin typeface="+mn-lt"/>
                <a:sym typeface="Wingdings" panose="05000000000000000000" pitchFamily="2" charset="2"/>
              </a:rPr>
              <a:t>Répartition:</a:t>
            </a:r>
          </a:p>
          <a:p>
            <a:pPr marL="179388" indent="-179388">
              <a:buFont typeface="Arial" panose="020B0604020202020204" pitchFamily="34" charset="0"/>
              <a:buChar char="•"/>
            </a:pPr>
            <a:r>
              <a:rPr lang="fr-CH" sz="1400">
                <a:latin typeface="+mn-lt"/>
              </a:rPr>
              <a:t>65% énergie fossile</a:t>
            </a:r>
          </a:p>
          <a:p>
            <a:pPr marL="179388" indent="-179388">
              <a:buFont typeface="Arial" panose="020B0604020202020204" pitchFamily="34" charset="0"/>
              <a:buChar char="•"/>
            </a:pPr>
            <a:r>
              <a:rPr lang="fr-CH" sz="1400">
                <a:latin typeface="+mn-lt"/>
              </a:rPr>
              <a:t>8% énergie renouvelable</a:t>
            </a:r>
          </a:p>
          <a:p>
            <a:pPr marL="179388" indent="-179388">
              <a:buFont typeface="Arial" panose="020B0604020202020204" pitchFamily="34" charset="0"/>
              <a:buChar char="•"/>
            </a:pPr>
            <a:r>
              <a:rPr lang="fr-CH" sz="1400">
                <a:latin typeface="+mn-lt"/>
              </a:rPr>
              <a:t>25% élécticité (*)</a:t>
            </a:r>
          </a:p>
          <a:p>
            <a:pPr marL="179388" indent="-179388">
              <a:buFont typeface="Arial" panose="020B0604020202020204" pitchFamily="34" charset="0"/>
              <a:buChar char="•"/>
            </a:pPr>
            <a:endParaRPr lang="fr-CH" sz="1400">
              <a:latin typeface="+mn-lt"/>
            </a:endParaRPr>
          </a:p>
          <a:p>
            <a:r>
              <a:rPr lang="fr-CH" sz="1400">
                <a:latin typeface="+mn-lt"/>
              </a:rPr>
              <a:t>(*) 2/3 hydraulique et 1/3 nucléaire (sans importations)</a:t>
            </a:r>
          </a:p>
        </p:txBody>
      </p:sp>
      <p:sp>
        <p:nvSpPr>
          <p:cNvPr id="8" name="ZoneTexte 7">
            <a:extLst>
              <a:ext uri="{FF2B5EF4-FFF2-40B4-BE49-F238E27FC236}">
                <a16:creationId xmlns:a16="http://schemas.microsoft.com/office/drawing/2014/main" id="{333DEB31-014A-673C-3472-0DB3F7A19B57}"/>
              </a:ext>
            </a:extLst>
          </p:cNvPr>
          <p:cNvSpPr txBox="1"/>
          <p:nvPr/>
        </p:nvSpPr>
        <p:spPr>
          <a:xfrm>
            <a:off x="6098671" y="904881"/>
            <a:ext cx="1358925" cy="400110"/>
          </a:xfrm>
          <a:prstGeom prst="rect">
            <a:avLst/>
          </a:prstGeom>
          <a:noFill/>
        </p:spPr>
        <p:txBody>
          <a:bodyPr wrap="square">
            <a:spAutoFit/>
          </a:bodyPr>
          <a:lstStyle/>
          <a:p>
            <a:r>
              <a:rPr lang="fr-CH" sz="2000" b="1">
                <a:solidFill>
                  <a:srgbClr val="C00000"/>
                </a:solidFill>
                <a:latin typeface="+mn-lt"/>
              </a:rPr>
              <a:t>Utilisation</a:t>
            </a:r>
          </a:p>
        </p:txBody>
      </p:sp>
      <p:sp>
        <p:nvSpPr>
          <p:cNvPr id="11" name="ZoneTexte 10">
            <a:extLst>
              <a:ext uri="{FF2B5EF4-FFF2-40B4-BE49-F238E27FC236}">
                <a16:creationId xmlns:a16="http://schemas.microsoft.com/office/drawing/2014/main" id="{3455BEF8-9266-8E43-F2C1-99F70895BE8A}"/>
              </a:ext>
            </a:extLst>
          </p:cNvPr>
          <p:cNvSpPr txBox="1"/>
          <p:nvPr/>
        </p:nvSpPr>
        <p:spPr>
          <a:xfrm>
            <a:off x="6179015" y="4872493"/>
            <a:ext cx="5391474" cy="1461939"/>
          </a:xfrm>
          <a:prstGeom prst="rect">
            <a:avLst/>
          </a:prstGeom>
          <a:solidFill>
            <a:schemeClr val="bg1">
              <a:lumMod val="85000"/>
            </a:schemeClr>
          </a:solidFill>
          <a:ln>
            <a:noFill/>
          </a:ln>
        </p:spPr>
        <p:txBody>
          <a:bodyPr wrap="square" rtlCol="0">
            <a:spAutoFit/>
          </a:bodyPr>
          <a:lstStyle/>
          <a:p>
            <a:r>
              <a:rPr lang="fr-CH" sz="1400" spc="-20">
                <a:latin typeface="+mn-lt"/>
                <a:sym typeface="Wingdings" panose="05000000000000000000" pitchFamily="2" charset="2"/>
              </a:rPr>
              <a:t>Répartition:</a:t>
            </a:r>
          </a:p>
          <a:p>
            <a:pPr marL="139700" indent="-139700">
              <a:buFont typeface="Arial" panose="020B0604020202020204" pitchFamily="34" charset="0"/>
              <a:buChar char="•"/>
            </a:pPr>
            <a:r>
              <a:rPr lang="fr-CH" sz="1400" spc="-20">
                <a:latin typeface="+mn-lt"/>
              </a:rPr>
              <a:t>45% chaleur (34% chauffage et eau chaude + 11% chaleur industrielle)</a:t>
            </a:r>
          </a:p>
          <a:p>
            <a:pPr marL="139700" indent="-139700">
              <a:buFont typeface="Arial" panose="020B0604020202020204" pitchFamily="34" charset="0"/>
              <a:buChar char="•"/>
            </a:pPr>
            <a:r>
              <a:rPr lang="fr-CH" sz="1400" spc="-20">
                <a:latin typeface="+mn-lt"/>
              </a:rPr>
              <a:t>37% mobilité</a:t>
            </a:r>
          </a:p>
          <a:p>
            <a:pPr marL="139700" indent="-139700">
              <a:buFont typeface="Arial" panose="020B0604020202020204" pitchFamily="34" charset="0"/>
              <a:buChar char="•"/>
            </a:pPr>
            <a:r>
              <a:rPr lang="fr-CH" sz="1400" spc="-20">
                <a:latin typeface="+mn-lt"/>
              </a:rPr>
              <a:t>18% autre</a:t>
            </a:r>
          </a:p>
          <a:p>
            <a:pPr>
              <a:spcBef>
                <a:spcPts val="600"/>
              </a:spcBef>
            </a:pPr>
            <a:r>
              <a:rPr lang="fr-CH" sz="1400" spc="-20">
                <a:latin typeface="+mn-lt"/>
              </a:rPr>
              <a:t>Chaleur et mobilité: essentiellement fossile</a:t>
            </a:r>
          </a:p>
          <a:p>
            <a:r>
              <a:rPr lang="fr-CH" sz="1400" spc="-20">
                <a:latin typeface="+mn-lt"/>
              </a:rPr>
              <a:t>autre: essentiellement électrique</a:t>
            </a:r>
          </a:p>
        </p:txBody>
      </p:sp>
      <p:sp>
        <p:nvSpPr>
          <p:cNvPr id="89" name="ZoneTexte 31">
            <a:extLst>
              <a:ext uri="{FF2B5EF4-FFF2-40B4-BE49-F238E27FC236}">
                <a16:creationId xmlns:a16="http://schemas.microsoft.com/office/drawing/2014/main" id="{17BDA091-AF61-BAA2-66D2-579BEF869B39}"/>
              </a:ext>
            </a:extLst>
          </p:cNvPr>
          <p:cNvSpPr txBox="1"/>
          <p:nvPr/>
        </p:nvSpPr>
        <p:spPr bwMode="auto">
          <a:xfrm>
            <a:off x="10186869" y="4657853"/>
            <a:ext cx="1511706" cy="261610"/>
          </a:xfrm>
          <a:prstGeom prst="rect">
            <a:avLst/>
          </a:prstGeom>
          <a:noFill/>
        </p:spPr>
        <p:txBody>
          <a:bodyPr wrap="square" rtlCol="0">
            <a:spAutoFit/>
          </a:bodyPr>
          <a:lstStyle/>
          <a:p>
            <a:r>
              <a:rPr lang="fr-CH" sz="1100">
                <a:latin typeface="+mn-lt"/>
              </a:rPr>
              <a:t>Source: Prognos 2016</a:t>
            </a:r>
          </a:p>
        </p:txBody>
      </p:sp>
      <p:sp>
        <p:nvSpPr>
          <p:cNvPr id="103" name="Forme libre 102">
            <a:extLst>
              <a:ext uri="{FF2B5EF4-FFF2-40B4-BE49-F238E27FC236}">
                <a16:creationId xmlns:a16="http://schemas.microsoft.com/office/drawing/2014/main" id="{02FCE9B8-048D-02AC-C08D-E06E02980C93}"/>
              </a:ext>
            </a:extLst>
          </p:cNvPr>
          <p:cNvSpPr>
            <a:spLocks noChangeAspect="1"/>
          </p:cNvSpPr>
          <p:nvPr/>
        </p:nvSpPr>
        <p:spPr bwMode="auto">
          <a:xfrm>
            <a:off x="9122666" y="1633221"/>
            <a:ext cx="1276935" cy="2484000"/>
          </a:xfrm>
          <a:custGeom>
            <a:avLst/>
            <a:gdLst>
              <a:gd name="connsiteX0" fmla="*/ 3357 w 1299357"/>
              <a:gd name="connsiteY0" fmla="*/ 0 h 2527618"/>
              <a:gd name="connsiteX1" fmla="*/ 1299357 w 1299357"/>
              <a:gd name="connsiteY1" fmla="*/ 1296000 h 2527618"/>
              <a:gd name="connsiteX2" fmla="*/ 507819 w 1299357"/>
              <a:gd name="connsiteY2" fmla="*/ 2490154 h 2527618"/>
              <a:gd name="connsiteX3" fmla="*/ 405459 w 1299357"/>
              <a:gd name="connsiteY3" fmla="*/ 2527618 h 2527618"/>
              <a:gd name="connsiteX4" fmla="*/ 15668 w 1299357"/>
              <a:gd name="connsiteY4" fmla="*/ 1277038 h 2527618"/>
              <a:gd name="connsiteX5" fmla="*/ 0 w 1299357"/>
              <a:gd name="connsiteY5" fmla="*/ 170 h 252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357" h="2527618">
                <a:moveTo>
                  <a:pt x="3357" y="0"/>
                </a:moveTo>
                <a:cubicBezTo>
                  <a:pt x="719118" y="0"/>
                  <a:pt x="1299357" y="580239"/>
                  <a:pt x="1299357" y="1296000"/>
                </a:cubicBezTo>
                <a:cubicBezTo>
                  <a:pt x="1299357" y="1832821"/>
                  <a:pt x="972973" y="2293410"/>
                  <a:pt x="507819" y="2490154"/>
                </a:cubicBezTo>
                <a:lnTo>
                  <a:pt x="405459" y="2527618"/>
                </a:lnTo>
                <a:lnTo>
                  <a:pt x="15668" y="1277038"/>
                </a:lnTo>
                <a:lnTo>
                  <a:pt x="0" y="170"/>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H"/>
          </a:p>
        </p:txBody>
      </p:sp>
      <p:sp>
        <p:nvSpPr>
          <p:cNvPr id="104" name="ZoneTexte 103">
            <a:extLst>
              <a:ext uri="{FF2B5EF4-FFF2-40B4-BE49-F238E27FC236}">
                <a16:creationId xmlns:a16="http://schemas.microsoft.com/office/drawing/2014/main" id="{F7062A30-9757-0FDE-E96B-2B83968713AB}"/>
              </a:ext>
            </a:extLst>
          </p:cNvPr>
          <p:cNvSpPr txBox="1"/>
          <p:nvPr/>
        </p:nvSpPr>
        <p:spPr bwMode="auto">
          <a:xfrm>
            <a:off x="4328179" y="927741"/>
            <a:ext cx="1207535" cy="349702"/>
          </a:xfrm>
          <a:prstGeom prst="rect">
            <a:avLst/>
          </a:prstGeom>
          <a:noFill/>
          <a:ln>
            <a:noFill/>
          </a:ln>
        </p:spPr>
        <p:txBody>
          <a:bodyPr wrap="square" lIns="36000" tIns="36000" rIns="36000" bIns="36000" rtlCol="0" anchor="ctr">
            <a:spAutoFit/>
          </a:bodyPr>
          <a:lstStyle/>
          <a:p>
            <a:r>
              <a:rPr lang="fr-CH" b="1">
                <a:solidFill>
                  <a:srgbClr val="C00000"/>
                </a:solidFill>
                <a:latin typeface="+mn-lt"/>
              </a:rPr>
              <a:t>65 % fossile</a:t>
            </a:r>
          </a:p>
        </p:txBody>
      </p:sp>
      <p:sp>
        <p:nvSpPr>
          <p:cNvPr id="105" name="ZoneTexte 104">
            <a:extLst>
              <a:ext uri="{FF2B5EF4-FFF2-40B4-BE49-F238E27FC236}">
                <a16:creationId xmlns:a16="http://schemas.microsoft.com/office/drawing/2014/main" id="{10DF00C4-24AC-FC7F-A35D-809D57A58772}"/>
              </a:ext>
            </a:extLst>
          </p:cNvPr>
          <p:cNvSpPr txBox="1"/>
          <p:nvPr/>
        </p:nvSpPr>
        <p:spPr bwMode="auto">
          <a:xfrm>
            <a:off x="10326062" y="927741"/>
            <a:ext cx="1647750" cy="349702"/>
          </a:xfrm>
          <a:prstGeom prst="rect">
            <a:avLst/>
          </a:prstGeom>
          <a:noFill/>
          <a:ln>
            <a:noFill/>
          </a:ln>
        </p:spPr>
        <p:txBody>
          <a:bodyPr wrap="square" lIns="36000" tIns="36000" rIns="36000" bIns="36000" rtlCol="0" anchor="ctr">
            <a:spAutoFit/>
          </a:bodyPr>
          <a:lstStyle/>
          <a:p>
            <a:r>
              <a:rPr lang="fr-CH" b="1">
                <a:solidFill>
                  <a:srgbClr val="C00000"/>
                </a:solidFill>
                <a:latin typeface="+mn-lt"/>
              </a:rPr>
              <a:t>45 % chaleur</a:t>
            </a:r>
          </a:p>
        </p:txBody>
      </p:sp>
      <p:cxnSp>
        <p:nvCxnSpPr>
          <p:cNvPr id="107" name="Connecteur droit 106">
            <a:extLst>
              <a:ext uri="{FF2B5EF4-FFF2-40B4-BE49-F238E27FC236}">
                <a16:creationId xmlns:a16="http://schemas.microsoft.com/office/drawing/2014/main" id="{C7CEA375-6051-C0BB-9310-C2D1AB3E4B56}"/>
              </a:ext>
            </a:extLst>
          </p:cNvPr>
          <p:cNvCxnSpPr>
            <a:cxnSpLocks/>
          </p:cNvCxnSpPr>
          <p:nvPr/>
        </p:nvCxnSpPr>
        <p:spPr>
          <a:xfrm flipV="1">
            <a:off x="4306529" y="1225331"/>
            <a:ext cx="730923" cy="95201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A808DE8D-F227-6708-4BB0-9EE4886C04E6}"/>
              </a:ext>
            </a:extLst>
          </p:cNvPr>
          <p:cNvCxnSpPr>
            <a:cxnSpLocks/>
            <a:endCxn id="105" idx="1"/>
          </p:cNvCxnSpPr>
          <p:nvPr/>
        </p:nvCxnSpPr>
        <p:spPr bwMode="auto">
          <a:xfrm flipV="1">
            <a:off x="9875520" y="1102592"/>
            <a:ext cx="450542" cy="64334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B64E2616-94AF-656D-F41A-CB3266A91305}"/>
              </a:ext>
            </a:extLst>
          </p:cNvPr>
          <p:cNvCxnSpPr>
            <a:cxnSpLocks/>
          </p:cNvCxnSpPr>
          <p:nvPr/>
        </p:nvCxnSpPr>
        <p:spPr bwMode="auto">
          <a:xfrm flipH="1">
            <a:off x="2042024" y="3778494"/>
            <a:ext cx="105069" cy="7642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301F22D9-16E1-BF75-7518-E161A8B3E0D0}"/>
              </a:ext>
            </a:extLst>
          </p:cNvPr>
          <p:cNvCxnSpPr>
            <a:cxnSpLocks/>
          </p:cNvCxnSpPr>
          <p:nvPr/>
        </p:nvCxnSpPr>
        <p:spPr bwMode="auto">
          <a:xfrm>
            <a:off x="9008486" y="1365932"/>
            <a:ext cx="0" cy="24534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Forme libre 18">
            <a:extLst>
              <a:ext uri="{FF2B5EF4-FFF2-40B4-BE49-F238E27FC236}">
                <a16:creationId xmlns:a16="http://schemas.microsoft.com/office/drawing/2014/main" id="{693213CA-057D-1573-E522-084533E347D0}"/>
              </a:ext>
            </a:extLst>
          </p:cNvPr>
          <p:cNvSpPr>
            <a:spLocks noChangeAspect="1"/>
          </p:cNvSpPr>
          <p:nvPr/>
        </p:nvSpPr>
        <p:spPr>
          <a:xfrm>
            <a:off x="2164895" y="1690943"/>
            <a:ext cx="2304000" cy="2546915"/>
          </a:xfrm>
          <a:custGeom>
            <a:avLst/>
            <a:gdLst>
              <a:gd name="connsiteX0" fmla="*/ 1032865 w 2279021"/>
              <a:gd name="connsiteY0" fmla="*/ 0 h 2519301"/>
              <a:gd name="connsiteX1" fmla="*/ 1147849 w 2279021"/>
              <a:gd name="connsiteY1" fmla="*/ 5806 h 2519301"/>
              <a:gd name="connsiteX2" fmla="*/ 2279021 w 2279021"/>
              <a:gd name="connsiteY2" fmla="*/ 1259301 h 2519301"/>
              <a:gd name="connsiteX3" fmla="*/ 1019021 w 2279021"/>
              <a:gd name="connsiteY3" fmla="*/ 2519301 h 2519301"/>
              <a:gd name="connsiteX4" fmla="*/ 46744 w 2279021"/>
              <a:gd name="connsiteY4" fmla="*/ 2060778 h 2519301"/>
              <a:gd name="connsiteX5" fmla="*/ 0 w 2279021"/>
              <a:gd name="connsiteY5" fmla="*/ 1998269 h 2519301"/>
              <a:gd name="connsiteX6" fmla="*/ 1026252 w 2279021"/>
              <a:gd name="connsiteY6" fmla="*/ 1251904 h 2519301"/>
              <a:gd name="connsiteX7" fmla="*/ 1034358 w 2279021"/>
              <a:gd name="connsiteY7" fmla="*/ 602583 h 251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021" h="2519301">
                <a:moveTo>
                  <a:pt x="1032865" y="0"/>
                </a:moveTo>
                <a:lnTo>
                  <a:pt x="1147849" y="5806"/>
                </a:lnTo>
                <a:cubicBezTo>
                  <a:pt x="1783212" y="70331"/>
                  <a:pt x="2279021" y="606915"/>
                  <a:pt x="2279021" y="1259301"/>
                </a:cubicBezTo>
                <a:cubicBezTo>
                  <a:pt x="2279021" y="1955180"/>
                  <a:pt x="1714900" y="2519301"/>
                  <a:pt x="1019021" y="2519301"/>
                </a:cubicBezTo>
                <a:cubicBezTo>
                  <a:pt x="627589" y="2519301"/>
                  <a:pt x="277846" y="2340810"/>
                  <a:pt x="46744" y="2060778"/>
                </a:cubicBezTo>
                <a:lnTo>
                  <a:pt x="0" y="1998269"/>
                </a:lnTo>
                <a:lnTo>
                  <a:pt x="1026252" y="1251904"/>
                </a:lnTo>
                <a:cubicBezTo>
                  <a:pt x="1031656" y="1036815"/>
                  <a:pt x="1033818" y="820104"/>
                  <a:pt x="1034358" y="602583"/>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H"/>
          </a:p>
        </p:txBody>
      </p:sp>
    </p:spTree>
    <p:extLst>
      <p:ext uri="{BB962C8B-B14F-4D97-AF65-F5344CB8AC3E}">
        <p14:creationId xmlns:p14="http://schemas.microsoft.com/office/powerpoint/2010/main" val="363322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e 14">
            <a:extLst>
              <a:ext uri="{FF2B5EF4-FFF2-40B4-BE49-F238E27FC236}">
                <a16:creationId xmlns:a16="http://schemas.microsoft.com/office/drawing/2014/main" id="{EA402F1E-0077-164C-936C-17192563C316}"/>
              </a:ext>
            </a:extLst>
          </p:cNvPr>
          <p:cNvGrpSpPr/>
          <p:nvPr/>
        </p:nvGrpSpPr>
        <p:grpSpPr>
          <a:xfrm>
            <a:off x="8504518" y="4690334"/>
            <a:ext cx="834093" cy="950360"/>
            <a:chOff x="2369876" y="5222929"/>
            <a:chExt cx="834093" cy="950360"/>
          </a:xfrm>
        </p:grpSpPr>
        <p:sp>
          <p:nvSpPr>
            <p:cNvPr id="17" name="Rectangle 16">
              <a:extLst>
                <a:ext uri="{FF2B5EF4-FFF2-40B4-BE49-F238E27FC236}">
                  <a16:creationId xmlns:a16="http://schemas.microsoft.com/office/drawing/2014/main" id="{844A03D1-33C6-0141-AE36-7B8CEAA7ADD4}"/>
                </a:ext>
              </a:extLst>
            </p:cNvPr>
            <p:cNvSpPr/>
            <p:nvPr/>
          </p:nvSpPr>
          <p:spPr>
            <a:xfrm>
              <a:off x="2653386" y="5262840"/>
              <a:ext cx="267074" cy="347196"/>
            </a:xfrm>
            <a:prstGeom prst="rect">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5">
              <a:extLst>
                <a:ext uri="{FF2B5EF4-FFF2-40B4-BE49-F238E27FC236}">
                  <a16:creationId xmlns:a16="http://schemas.microsoft.com/office/drawing/2014/main" id="{84054506-0658-6F4A-A279-55BC2E5C813B}"/>
                </a:ext>
              </a:extLst>
            </p:cNvPr>
            <p:cNvSpPr/>
            <p:nvPr/>
          </p:nvSpPr>
          <p:spPr>
            <a:xfrm>
              <a:off x="2565388" y="5612434"/>
              <a:ext cx="437591" cy="560855"/>
            </a:xfrm>
            <a:custGeom>
              <a:avLst/>
              <a:gdLst>
                <a:gd name="connsiteX0" fmla="*/ 0 w 1033668"/>
                <a:gd name="connsiteY0" fmla="*/ 0 h 1343770"/>
                <a:gd name="connsiteX1" fmla="*/ 1033668 w 1033668"/>
                <a:gd name="connsiteY1" fmla="*/ 0 h 1343770"/>
                <a:gd name="connsiteX2" fmla="*/ 1033668 w 1033668"/>
                <a:gd name="connsiteY2" fmla="*/ 1343770 h 1343770"/>
                <a:gd name="connsiteX3" fmla="*/ 0 w 1033668"/>
                <a:gd name="connsiteY3" fmla="*/ 1343770 h 1343770"/>
                <a:gd name="connsiteX4" fmla="*/ 0 w 1033668"/>
                <a:gd name="connsiteY4" fmla="*/ 0 h 1343770"/>
                <a:gd name="connsiteX0" fmla="*/ 0 w 1351721"/>
                <a:gd name="connsiteY0" fmla="*/ 0 h 2162754"/>
                <a:gd name="connsiteX1" fmla="*/ 1033668 w 1351721"/>
                <a:gd name="connsiteY1" fmla="*/ 0 h 2162754"/>
                <a:gd name="connsiteX2" fmla="*/ 1351721 w 1351721"/>
                <a:gd name="connsiteY2" fmla="*/ 2162754 h 2162754"/>
                <a:gd name="connsiteX3" fmla="*/ 0 w 1351721"/>
                <a:gd name="connsiteY3" fmla="*/ 1343770 h 2162754"/>
                <a:gd name="connsiteX4" fmla="*/ 0 w 1351721"/>
                <a:gd name="connsiteY4" fmla="*/ 0 h 2162754"/>
                <a:gd name="connsiteX0" fmla="*/ 341906 w 1693627"/>
                <a:gd name="connsiteY0" fmla="*/ 0 h 2170706"/>
                <a:gd name="connsiteX1" fmla="*/ 1375574 w 1693627"/>
                <a:gd name="connsiteY1" fmla="*/ 0 h 2170706"/>
                <a:gd name="connsiteX2" fmla="*/ 1693627 w 1693627"/>
                <a:gd name="connsiteY2" fmla="*/ 2162754 h 2170706"/>
                <a:gd name="connsiteX3" fmla="*/ 0 w 1693627"/>
                <a:gd name="connsiteY3" fmla="*/ 2170706 h 2170706"/>
                <a:gd name="connsiteX4" fmla="*/ 341906 w 1693627"/>
                <a:gd name="connsiteY4" fmla="*/ 0 h 2170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627" h="2170706">
                  <a:moveTo>
                    <a:pt x="341906" y="0"/>
                  </a:moveTo>
                  <a:lnTo>
                    <a:pt x="1375574" y="0"/>
                  </a:lnTo>
                  <a:lnTo>
                    <a:pt x="1693627" y="2162754"/>
                  </a:lnTo>
                  <a:lnTo>
                    <a:pt x="0" y="2170706"/>
                  </a:lnTo>
                  <a:lnTo>
                    <a:pt x="341906" y="0"/>
                  </a:lnTo>
                  <a:close/>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a:extLst>
                <a:ext uri="{FF2B5EF4-FFF2-40B4-BE49-F238E27FC236}">
                  <a16:creationId xmlns:a16="http://schemas.microsoft.com/office/drawing/2014/main" id="{648395D2-97A1-BA40-A8D6-516985C1DCED}"/>
                </a:ext>
              </a:extLst>
            </p:cNvPr>
            <p:cNvCxnSpPr>
              <a:cxnSpLocks/>
            </p:cNvCxnSpPr>
            <p:nvPr/>
          </p:nvCxnSpPr>
          <p:spPr>
            <a:xfrm>
              <a:off x="2369876" y="6172946"/>
              <a:ext cx="834093"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riangle 9">
              <a:extLst>
                <a:ext uri="{FF2B5EF4-FFF2-40B4-BE49-F238E27FC236}">
                  <a16:creationId xmlns:a16="http://schemas.microsoft.com/office/drawing/2014/main" id="{7E174C50-3DBD-B048-A970-F84B124C9258}"/>
                </a:ext>
              </a:extLst>
            </p:cNvPr>
            <p:cNvSpPr/>
            <p:nvPr/>
          </p:nvSpPr>
          <p:spPr>
            <a:xfrm>
              <a:off x="2923541" y="5317624"/>
              <a:ext cx="270156" cy="129428"/>
            </a:xfrm>
            <a:custGeom>
              <a:avLst/>
              <a:gdLst>
                <a:gd name="connsiteX0" fmla="*/ 0 w 1073426"/>
                <a:gd name="connsiteY0" fmla="*/ 413468 h 413468"/>
                <a:gd name="connsiteX1" fmla="*/ 536713 w 1073426"/>
                <a:gd name="connsiteY1" fmla="*/ 0 h 413468"/>
                <a:gd name="connsiteX2" fmla="*/ 1073426 w 1073426"/>
                <a:gd name="connsiteY2" fmla="*/ 413468 h 413468"/>
                <a:gd name="connsiteX3" fmla="*/ 0 w 1073426"/>
                <a:gd name="connsiteY3" fmla="*/ 413468 h 413468"/>
                <a:gd name="connsiteX0" fmla="*/ 99391 w 1172817"/>
                <a:gd name="connsiteY0" fmla="*/ 477079 h 477079"/>
                <a:gd name="connsiteX1" fmla="*/ 0 w 1172817"/>
                <a:gd name="connsiteY1" fmla="*/ 0 h 477079"/>
                <a:gd name="connsiteX2" fmla="*/ 1172817 w 1172817"/>
                <a:gd name="connsiteY2" fmla="*/ 477079 h 477079"/>
                <a:gd name="connsiteX3" fmla="*/ 99391 w 1172817"/>
                <a:gd name="connsiteY3" fmla="*/ 477079 h 477079"/>
                <a:gd name="connsiteX0" fmla="*/ 3976 w 1172817"/>
                <a:gd name="connsiteY0" fmla="*/ 485030 h 485030"/>
                <a:gd name="connsiteX1" fmla="*/ 0 w 1172817"/>
                <a:gd name="connsiteY1" fmla="*/ 0 h 485030"/>
                <a:gd name="connsiteX2" fmla="*/ 1172817 w 1172817"/>
                <a:gd name="connsiteY2" fmla="*/ 477079 h 485030"/>
                <a:gd name="connsiteX3" fmla="*/ 3976 w 1172817"/>
                <a:gd name="connsiteY3" fmla="*/ 485030 h 485030"/>
                <a:gd name="connsiteX0" fmla="*/ 3976 w 1172817"/>
                <a:gd name="connsiteY0" fmla="*/ 485030 h 485030"/>
                <a:gd name="connsiteX1" fmla="*/ 0 w 1172817"/>
                <a:gd name="connsiteY1" fmla="*/ 0 h 485030"/>
                <a:gd name="connsiteX2" fmla="*/ 894523 w 1172817"/>
                <a:gd name="connsiteY2" fmla="*/ 365761 h 485030"/>
                <a:gd name="connsiteX3" fmla="*/ 1172817 w 1172817"/>
                <a:gd name="connsiteY3" fmla="*/ 477079 h 485030"/>
                <a:gd name="connsiteX4" fmla="*/ 3976 w 1172817"/>
                <a:gd name="connsiteY4" fmla="*/ 485030 h 485030"/>
                <a:gd name="connsiteX0" fmla="*/ 3976 w 1172817"/>
                <a:gd name="connsiteY0" fmla="*/ 485030 h 485030"/>
                <a:gd name="connsiteX1" fmla="*/ 0 w 1172817"/>
                <a:gd name="connsiteY1" fmla="*/ 0 h 485030"/>
                <a:gd name="connsiteX2" fmla="*/ 1045598 w 1172817"/>
                <a:gd name="connsiteY2" fmla="*/ 333955 h 485030"/>
                <a:gd name="connsiteX3" fmla="*/ 1172817 w 1172817"/>
                <a:gd name="connsiteY3" fmla="*/ 477079 h 485030"/>
                <a:gd name="connsiteX4" fmla="*/ 3976 w 1172817"/>
                <a:gd name="connsiteY4" fmla="*/ 485030 h 485030"/>
                <a:gd name="connsiteX0" fmla="*/ 3976 w 1045598"/>
                <a:gd name="connsiteY0" fmla="*/ 485030 h 500933"/>
                <a:gd name="connsiteX1" fmla="*/ 0 w 1045598"/>
                <a:gd name="connsiteY1" fmla="*/ 0 h 500933"/>
                <a:gd name="connsiteX2" fmla="*/ 1045598 w 1045598"/>
                <a:gd name="connsiteY2" fmla="*/ 333955 h 500933"/>
                <a:gd name="connsiteX3" fmla="*/ 1045597 w 1045598"/>
                <a:gd name="connsiteY3" fmla="*/ 500933 h 500933"/>
                <a:gd name="connsiteX4" fmla="*/ 3976 w 1045598"/>
                <a:gd name="connsiteY4" fmla="*/ 485030 h 50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598" h="500933">
                  <a:moveTo>
                    <a:pt x="3976" y="485030"/>
                  </a:moveTo>
                  <a:cubicBezTo>
                    <a:pt x="2651" y="323353"/>
                    <a:pt x="1325" y="161677"/>
                    <a:pt x="0" y="0"/>
                  </a:cubicBezTo>
                  <a:lnTo>
                    <a:pt x="1045598" y="333955"/>
                  </a:lnTo>
                  <a:cubicBezTo>
                    <a:pt x="1045598" y="389614"/>
                    <a:pt x="1045597" y="445274"/>
                    <a:pt x="1045597" y="500933"/>
                  </a:cubicBezTo>
                  <a:lnTo>
                    <a:pt x="3976" y="485030"/>
                  </a:lnTo>
                  <a:close/>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riangle 9">
              <a:extLst>
                <a:ext uri="{FF2B5EF4-FFF2-40B4-BE49-F238E27FC236}">
                  <a16:creationId xmlns:a16="http://schemas.microsoft.com/office/drawing/2014/main" id="{F0AECF78-2CDA-5746-9126-7F749751A992}"/>
                </a:ext>
              </a:extLst>
            </p:cNvPr>
            <p:cNvSpPr/>
            <p:nvPr/>
          </p:nvSpPr>
          <p:spPr>
            <a:xfrm>
              <a:off x="2921836" y="5486429"/>
              <a:ext cx="270156" cy="129428"/>
            </a:xfrm>
            <a:custGeom>
              <a:avLst/>
              <a:gdLst>
                <a:gd name="connsiteX0" fmla="*/ 0 w 1073426"/>
                <a:gd name="connsiteY0" fmla="*/ 413468 h 413468"/>
                <a:gd name="connsiteX1" fmla="*/ 536713 w 1073426"/>
                <a:gd name="connsiteY1" fmla="*/ 0 h 413468"/>
                <a:gd name="connsiteX2" fmla="*/ 1073426 w 1073426"/>
                <a:gd name="connsiteY2" fmla="*/ 413468 h 413468"/>
                <a:gd name="connsiteX3" fmla="*/ 0 w 1073426"/>
                <a:gd name="connsiteY3" fmla="*/ 413468 h 413468"/>
                <a:gd name="connsiteX0" fmla="*/ 99391 w 1172817"/>
                <a:gd name="connsiteY0" fmla="*/ 477079 h 477079"/>
                <a:gd name="connsiteX1" fmla="*/ 0 w 1172817"/>
                <a:gd name="connsiteY1" fmla="*/ 0 h 477079"/>
                <a:gd name="connsiteX2" fmla="*/ 1172817 w 1172817"/>
                <a:gd name="connsiteY2" fmla="*/ 477079 h 477079"/>
                <a:gd name="connsiteX3" fmla="*/ 99391 w 1172817"/>
                <a:gd name="connsiteY3" fmla="*/ 477079 h 477079"/>
                <a:gd name="connsiteX0" fmla="*/ 3976 w 1172817"/>
                <a:gd name="connsiteY0" fmla="*/ 485030 h 485030"/>
                <a:gd name="connsiteX1" fmla="*/ 0 w 1172817"/>
                <a:gd name="connsiteY1" fmla="*/ 0 h 485030"/>
                <a:gd name="connsiteX2" fmla="*/ 1172817 w 1172817"/>
                <a:gd name="connsiteY2" fmla="*/ 477079 h 485030"/>
                <a:gd name="connsiteX3" fmla="*/ 3976 w 1172817"/>
                <a:gd name="connsiteY3" fmla="*/ 485030 h 485030"/>
                <a:gd name="connsiteX0" fmla="*/ 3976 w 1172817"/>
                <a:gd name="connsiteY0" fmla="*/ 485030 h 485030"/>
                <a:gd name="connsiteX1" fmla="*/ 0 w 1172817"/>
                <a:gd name="connsiteY1" fmla="*/ 0 h 485030"/>
                <a:gd name="connsiteX2" fmla="*/ 894523 w 1172817"/>
                <a:gd name="connsiteY2" fmla="*/ 365761 h 485030"/>
                <a:gd name="connsiteX3" fmla="*/ 1172817 w 1172817"/>
                <a:gd name="connsiteY3" fmla="*/ 477079 h 485030"/>
                <a:gd name="connsiteX4" fmla="*/ 3976 w 1172817"/>
                <a:gd name="connsiteY4" fmla="*/ 485030 h 485030"/>
                <a:gd name="connsiteX0" fmla="*/ 3976 w 1172817"/>
                <a:gd name="connsiteY0" fmla="*/ 485030 h 485030"/>
                <a:gd name="connsiteX1" fmla="*/ 0 w 1172817"/>
                <a:gd name="connsiteY1" fmla="*/ 0 h 485030"/>
                <a:gd name="connsiteX2" fmla="*/ 1045598 w 1172817"/>
                <a:gd name="connsiteY2" fmla="*/ 333955 h 485030"/>
                <a:gd name="connsiteX3" fmla="*/ 1172817 w 1172817"/>
                <a:gd name="connsiteY3" fmla="*/ 477079 h 485030"/>
                <a:gd name="connsiteX4" fmla="*/ 3976 w 1172817"/>
                <a:gd name="connsiteY4" fmla="*/ 485030 h 485030"/>
                <a:gd name="connsiteX0" fmla="*/ 3976 w 1045598"/>
                <a:gd name="connsiteY0" fmla="*/ 485030 h 500933"/>
                <a:gd name="connsiteX1" fmla="*/ 0 w 1045598"/>
                <a:gd name="connsiteY1" fmla="*/ 0 h 500933"/>
                <a:gd name="connsiteX2" fmla="*/ 1045598 w 1045598"/>
                <a:gd name="connsiteY2" fmla="*/ 333955 h 500933"/>
                <a:gd name="connsiteX3" fmla="*/ 1045597 w 1045598"/>
                <a:gd name="connsiteY3" fmla="*/ 500933 h 500933"/>
                <a:gd name="connsiteX4" fmla="*/ 3976 w 1045598"/>
                <a:gd name="connsiteY4" fmla="*/ 485030 h 50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598" h="500933">
                  <a:moveTo>
                    <a:pt x="3976" y="485030"/>
                  </a:moveTo>
                  <a:cubicBezTo>
                    <a:pt x="2651" y="323353"/>
                    <a:pt x="1325" y="161677"/>
                    <a:pt x="0" y="0"/>
                  </a:cubicBezTo>
                  <a:lnTo>
                    <a:pt x="1045598" y="333955"/>
                  </a:lnTo>
                  <a:cubicBezTo>
                    <a:pt x="1045598" y="389614"/>
                    <a:pt x="1045597" y="445274"/>
                    <a:pt x="1045597" y="500933"/>
                  </a:cubicBezTo>
                  <a:lnTo>
                    <a:pt x="3976" y="485030"/>
                  </a:lnTo>
                  <a:close/>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Triangle 9">
              <a:extLst>
                <a:ext uri="{FF2B5EF4-FFF2-40B4-BE49-F238E27FC236}">
                  <a16:creationId xmlns:a16="http://schemas.microsoft.com/office/drawing/2014/main" id="{B3F2BAD4-B8E1-1044-8B8F-3DE79B3EEAA6}"/>
                </a:ext>
              </a:extLst>
            </p:cNvPr>
            <p:cNvSpPr/>
            <p:nvPr/>
          </p:nvSpPr>
          <p:spPr>
            <a:xfrm flipH="1">
              <a:off x="2383914" y="5317624"/>
              <a:ext cx="270156" cy="129428"/>
            </a:xfrm>
            <a:custGeom>
              <a:avLst/>
              <a:gdLst>
                <a:gd name="connsiteX0" fmla="*/ 0 w 1073426"/>
                <a:gd name="connsiteY0" fmla="*/ 413468 h 413468"/>
                <a:gd name="connsiteX1" fmla="*/ 536713 w 1073426"/>
                <a:gd name="connsiteY1" fmla="*/ 0 h 413468"/>
                <a:gd name="connsiteX2" fmla="*/ 1073426 w 1073426"/>
                <a:gd name="connsiteY2" fmla="*/ 413468 h 413468"/>
                <a:gd name="connsiteX3" fmla="*/ 0 w 1073426"/>
                <a:gd name="connsiteY3" fmla="*/ 413468 h 413468"/>
                <a:gd name="connsiteX0" fmla="*/ 99391 w 1172817"/>
                <a:gd name="connsiteY0" fmla="*/ 477079 h 477079"/>
                <a:gd name="connsiteX1" fmla="*/ 0 w 1172817"/>
                <a:gd name="connsiteY1" fmla="*/ 0 h 477079"/>
                <a:gd name="connsiteX2" fmla="*/ 1172817 w 1172817"/>
                <a:gd name="connsiteY2" fmla="*/ 477079 h 477079"/>
                <a:gd name="connsiteX3" fmla="*/ 99391 w 1172817"/>
                <a:gd name="connsiteY3" fmla="*/ 477079 h 477079"/>
                <a:gd name="connsiteX0" fmla="*/ 3976 w 1172817"/>
                <a:gd name="connsiteY0" fmla="*/ 485030 h 485030"/>
                <a:gd name="connsiteX1" fmla="*/ 0 w 1172817"/>
                <a:gd name="connsiteY1" fmla="*/ 0 h 485030"/>
                <a:gd name="connsiteX2" fmla="*/ 1172817 w 1172817"/>
                <a:gd name="connsiteY2" fmla="*/ 477079 h 485030"/>
                <a:gd name="connsiteX3" fmla="*/ 3976 w 1172817"/>
                <a:gd name="connsiteY3" fmla="*/ 485030 h 485030"/>
                <a:gd name="connsiteX0" fmla="*/ 3976 w 1172817"/>
                <a:gd name="connsiteY0" fmla="*/ 485030 h 485030"/>
                <a:gd name="connsiteX1" fmla="*/ 0 w 1172817"/>
                <a:gd name="connsiteY1" fmla="*/ 0 h 485030"/>
                <a:gd name="connsiteX2" fmla="*/ 894523 w 1172817"/>
                <a:gd name="connsiteY2" fmla="*/ 365761 h 485030"/>
                <a:gd name="connsiteX3" fmla="*/ 1172817 w 1172817"/>
                <a:gd name="connsiteY3" fmla="*/ 477079 h 485030"/>
                <a:gd name="connsiteX4" fmla="*/ 3976 w 1172817"/>
                <a:gd name="connsiteY4" fmla="*/ 485030 h 485030"/>
                <a:gd name="connsiteX0" fmla="*/ 3976 w 1172817"/>
                <a:gd name="connsiteY0" fmla="*/ 485030 h 485030"/>
                <a:gd name="connsiteX1" fmla="*/ 0 w 1172817"/>
                <a:gd name="connsiteY1" fmla="*/ 0 h 485030"/>
                <a:gd name="connsiteX2" fmla="*/ 1045598 w 1172817"/>
                <a:gd name="connsiteY2" fmla="*/ 333955 h 485030"/>
                <a:gd name="connsiteX3" fmla="*/ 1172817 w 1172817"/>
                <a:gd name="connsiteY3" fmla="*/ 477079 h 485030"/>
                <a:gd name="connsiteX4" fmla="*/ 3976 w 1172817"/>
                <a:gd name="connsiteY4" fmla="*/ 485030 h 485030"/>
                <a:gd name="connsiteX0" fmla="*/ 3976 w 1045598"/>
                <a:gd name="connsiteY0" fmla="*/ 485030 h 500933"/>
                <a:gd name="connsiteX1" fmla="*/ 0 w 1045598"/>
                <a:gd name="connsiteY1" fmla="*/ 0 h 500933"/>
                <a:gd name="connsiteX2" fmla="*/ 1045598 w 1045598"/>
                <a:gd name="connsiteY2" fmla="*/ 333955 h 500933"/>
                <a:gd name="connsiteX3" fmla="*/ 1045597 w 1045598"/>
                <a:gd name="connsiteY3" fmla="*/ 500933 h 500933"/>
                <a:gd name="connsiteX4" fmla="*/ 3976 w 1045598"/>
                <a:gd name="connsiteY4" fmla="*/ 485030 h 50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598" h="500933">
                  <a:moveTo>
                    <a:pt x="3976" y="485030"/>
                  </a:moveTo>
                  <a:cubicBezTo>
                    <a:pt x="2651" y="323353"/>
                    <a:pt x="1325" y="161677"/>
                    <a:pt x="0" y="0"/>
                  </a:cubicBezTo>
                  <a:lnTo>
                    <a:pt x="1045598" y="333955"/>
                  </a:lnTo>
                  <a:cubicBezTo>
                    <a:pt x="1045598" y="389614"/>
                    <a:pt x="1045597" y="445274"/>
                    <a:pt x="1045597" y="500933"/>
                  </a:cubicBezTo>
                  <a:lnTo>
                    <a:pt x="3976" y="485030"/>
                  </a:lnTo>
                  <a:close/>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riangle 9">
              <a:extLst>
                <a:ext uri="{FF2B5EF4-FFF2-40B4-BE49-F238E27FC236}">
                  <a16:creationId xmlns:a16="http://schemas.microsoft.com/office/drawing/2014/main" id="{A7F2B7B3-607C-CC48-A055-720B24BAB086}"/>
                </a:ext>
              </a:extLst>
            </p:cNvPr>
            <p:cNvSpPr/>
            <p:nvPr/>
          </p:nvSpPr>
          <p:spPr>
            <a:xfrm flipH="1">
              <a:off x="2381389" y="5486429"/>
              <a:ext cx="270156" cy="129428"/>
            </a:xfrm>
            <a:custGeom>
              <a:avLst/>
              <a:gdLst>
                <a:gd name="connsiteX0" fmla="*/ 0 w 1073426"/>
                <a:gd name="connsiteY0" fmla="*/ 413468 h 413468"/>
                <a:gd name="connsiteX1" fmla="*/ 536713 w 1073426"/>
                <a:gd name="connsiteY1" fmla="*/ 0 h 413468"/>
                <a:gd name="connsiteX2" fmla="*/ 1073426 w 1073426"/>
                <a:gd name="connsiteY2" fmla="*/ 413468 h 413468"/>
                <a:gd name="connsiteX3" fmla="*/ 0 w 1073426"/>
                <a:gd name="connsiteY3" fmla="*/ 413468 h 413468"/>
                <a:gd name="connsiteX0" fmla="*/ 99391 w 1172817"/>
                <a:gd name="connsiteY0" fmla="*/ 477079 h 477079"/>
                <a:gd name="connsiteX1" fmla="*/ 0 w 1172817"/>
                <a:gd name="connsiteY1" fmla="*/ 0 h 477079"/>
                <a:gd name="connsiteX2" fmla="*/ 1172817 w 1172817"/>
                <a:gd name="connsiteY2" fmla="*/ 477079 h 477079"/>
                <a:gd name="connsiteX3" fmla="*/ 99391 w 1172817"/>
                <a:gd name="connsiteY3" fmla="*/ 477079 h 477079"/>
                <a:gd name="connsiteX0" fmla="*/ 3976 w 1172817"/>
                <a:gd name="connsiteY0" fmla="*/ 485030 h 485030"/>
                <a:gd name="connsiteX1" fmla="*/ 0 w 1172817"/>
                <a:gd name="connsiteY1" fmla="*/ 0 h 485030"/>
                <a:gd name="connsiteX2" fmla="*/ 1172817 w 1172817"/>
                <a:gd name="connsiteY2" fmla="*/ 477079 h 485030"/>
                <a:gd name="connsiteX3" fmla="*/ 3976 w 1172817"/>
                <a:gd name="connsiteY3" fmla="*/ 485030 h 485030"/>
                <a:gd name="connsiteX0" fmla="*/ 3976 w 1172817"/>
                <a:gd name="connsiteY0" fmla="*/ 485030 h 485030"/>
                <a:gd name="connsiteX1" fmla="*/ 0 w 1172817"/>
                <a:gd name="connsiteY1" fmla="*/ 0 h 485030"/>
                <a:gd name="connsiteX2" fmla="*/ 894523 w 1172817"/>
                <a:gd name="connsiteY2" fmla="*/ 365761 h 485030"/>
                <a:gd name="connsiteX3" fmla="*/ 1172817 w 1172817"/>
                <a:gd name="connsiteY3" fmla="*/ 477079 h 485030"/>
                <a:gd name="connsiteX4" fmla="*/ 3976 w 1172817"/>
                <a:gd name="connsiteY4" fmla="*/ 485030 h 485030"/>
                <a:gd name="connsiteX0" fmla="*/ 3976 w 1172817"/>
                <a:gd name="connsiteY0" fmla="*/ 485030 h 485030"/>
                <a:gd name="connsiteX1" fmla="*/ 0 w 1172817"/>
                <a:gd name="connsiteY1" fmla="*/ 0 h 485030"/>
                <a:gd name="connsiteX2" fmla="*/ 1045598 w 1172817"/>
                <a:gd name="connsiteY2" fmla="*/ 333955 h 485030"/>
                <a:gd name="connsiteX3" fmla="*/ 1172817 w 1172817"/>
                <a:gd name="connsiteY3" fmla="*/ 477079 h 485030"/>
                <a:gd name="connsiteX4" fmla="*/ 3976 w 1172817"/>
                <a:gd name="connsiteY4" fmla="*/ 485030 h 485030"/>
                <a:gd name="connsiteX0" fmla="*/ 3976 w 1045598"/>
                <a:gd name="connsiteY0" fmla="*/ 485030 h 500933"/>
                <a:gd name="connsiteX1" fmla="*/ 0 w 1045598"/>
                <a:gd name="connsiteY1" fmla="*/ 0 h 500933"/>
                <a:gd name="connsiteX2" fmla="*/ 1045598 w 1045598"/>
                <a:gd name="connsiteY2" fmla="*/ 333955 h 500933"/>
                <a:gd name="connsiteX3" fmla="*/ 1045597 w 1045598"/>
                <a:gd name="connsiteY3" fmla="*/ 500933 h 500933"/>
                <a:gd name="connsiteX4" fmla="*/ 3976 w 1045598"/>
                <a:gd name="connsiteY4" fmla="*/ 485030 h 50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598" h="500933">
                  <a:moveTo>
                    <a:pt x="3976" y="485030"/>
                  </a:moveTo>
                  <a:cubicBezTo>
                    <a:pt x="2651" y="323353"/>
                    <a:pt x="1325" y="161677"/>
                    <a:pt x="0" y="0"/>
                  </a:cubicBezTo>
                  <a:lnTo>
                    <a:pt x="1045598" y="333955"/>
                  </a:lnTo>
                  <a:cubicBezTo>
                    <a:pt x="1045598" y="389614"/>
                    <a:pt x="1045597" y="445274"/>
                    <a:pt x="1045597" y="500933"/>
                  </a:cubicBezTo>
                  <a:lnTo>
                    <a:pt x="3976" y="485030"/>
                  </a:lnTo>
                  <a:close/>
                </a:path>
              </a:pathLst>
            </a:cu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Corde 30">
              <a:extLst>
                <a:ext uri="{FF2B5EF4-FFF2-40B4-BE49-F238E27FC236}">
                  <a16:creationId xmlns:a16="http://schemas.microsoft.com/office/drawing/2014/main" id="{686F6C16-D6AB-9041-A297-9CF15A8CDB5E}"/>
                </a:ext>
              </a:extLst>
            </p:cNvPr>
            <p:cNvSpPr/>
            <p:nvPr/>
          </p:nvSpPr>
          <p:spPr>
            <a:xfrm rot="17617543">
              <a:off x="3078650" y="5425967"/>
              <a:ext cx="73959" cy="73959"/>
            </a:xfrm>
            <a:prstGeom prst="chord">
              <a:avLst>
                <a:gd name="adj1" fmla="val 2700000"/>
                <a:gd name="adj2" fmla="val 16047317"/>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Corde 31">
              <a:extLst>
                <a:ext uri="{FF2B5EF4-FFF2-40B4-BE49-F238E27FC236}">
                  <a16:creationId xmlns:a16="http://schemas.microsoft.com/office/drawing/2014/main" id="{EB7AA27F-F1C4-AE46-8906-2C1B5C1E37CC}"/>
                </a:ext>
              </a:extLst>
            </p:cNvPr>
            <p:cNvSpPr/>
            <p:nvPr/>
          </p:nvSpPr>
          <p:spPr>
            <a:xfrm rot="17617543">
              <a:off x="3081931" y="5594956"/>
              <a:ext cx="73959" cy="73959"/>
            </a:xfrm>
            <a:prstGeom prst="chord">
              <a:avLst>
                <a:gd name="adj1" fmla="val 2700000"/>
                <a:gd name="adj2" fmla="val 16047317"/>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Corde 32">
              <a:extLst>
                <a:ext uri="{FF2B5EF4-FFF2-40B4-BE49-F238E27FC236}">
                  <a16:creationId xmlns:a16="http://schemas.microsoft.com/office/drawing/2014/main" id="{FA492258-739C-DB4E-9C40-8034FDA33C76}"/>
                </a:ext>
              </a:extLst>
            </p:cNvPr>
            <p:cNvSpPr/>
            <p:nvPr/>
          </p:nvSpPr>
          <p:spPr>
            <a:xfrm rot="17617543">
              <a:off x="2419096" y="5425967"/>
              <a:ext cx="73959" cy="73959"/>
            </a:xfrm>
            <a:prstGeom prst="chord">
              <a:avLst>
                <a:gd name="adj1" fmla="val 2700000"/>
                <a:gd name="adj2" fmla="val 16047317"/>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Corde 33">
              <a:extLst>
                <a:ext uri="{FF2B5EF4-FFF2-40B4-BE49-F238E27FC236}">
                  <a16:creationId xmlns:a16="http://schemas.microsoft.com/office/drawing/2014/main" id="{73423BE8-AF90-394A-8D82-B64DADAAA10C}"/>
                </a:ext>
              </a:extLst>
            </p:cNvPr>
            <p:cNvSpPr/>
            <p:nvPr/>
          </p:nvSpPr>
          <p:spPr>
            <a:xfrm rot="17617543">
              <a:off x="2419917" y="5591675"/>
              <a:ext cx="73959" cy="73959"/>
            </a:xfrm>
            <a:prstGeom prst="chord">
              <a:avLst>
                <a:gd name="adj1" fmla="val 2700000"/>
                <a:gd name="adj2" fmla="val 16047317"/>
              </a:avLst>
            </a:prstGeom>
            <a:no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 name="Connecteur droit 34">
              <a:extLst>
                <a:ext uri="{FF2B5EF4-FFF2-40B4-BE49-F238E27FC236}">
                  <a16:creationId xmlns:a16="http://schemas.microsoft.com/office/drawing/2014/main" id="{18CFABF6-FB83-AE4D-AD53-B081A29B86A9}"/>
                </a:ext>
              </a:extLst>
            </p:cNvPr>
            <p:cNvCxnSpPr>
              <a:stCxn id="29" idx="1"/>
              <a:endCxn id="27" idx="1"/>
            </p:cNvCxnSpPr>
            <p:nvPr/>
          </p:nvCxnSpPr>
          <p:spPr>
            <a:xfrm>
              <a:off x="2654070" y="5317624"/>
              <a:ext cx="269471"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D9A5A6E8-C3BF-C346-8669-6E62599272FC}"/>
                </a:ext>
              </a:extLst>
            </p:cNvPr>
            <p:cNvCxnSpPr/>
            <p:nvPr/>
          </p:nvCxnSpPr>
          <p:spPr>
            <a:xfrm>
              <a:off x="2657352" y="5444777"/>
              <a:ext cx="269471"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D787211E-D79F-2A4B-A2AB-523CCB19292C}"/>
                </a:ext>
              </a:extLst>
            </p:cNvPr>
            <p:cNvCxnSpPr>
              <a:cxnSpLocks/>
            </p:cNvCxnSpPr>
            <p:nvPr/>
          </p:nvCxnSpPr>
          <p:spPr>
            <a:xfrm>
              <a:off x="2621257" y="5830337"/>
              <a:ext cx="328707"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3A92C1C8-4682-EE42-8B02-684E1C321A70}"/>
                </a:ext>
              </a:extLst>
            </p:cNvPr>
            <p:cNvCxnSpPr>
              <a:cxnSpLocks/>
            </p:cNvCxnSpPr>
            <p:nvPr/>
          </p:nvCxnSpPr>
          <p:spPr>
            <a:xfrm>
              <a:off x="2577779" y="6110072"/>
              <a:ext cx="414842" cy="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02C9A611-AF6E-E94A-83D7-5618C69515A3}"/>
                </a:ext>
              </a:extLst>
            </p:cNvPr>
            <p:cNvCxnSpPr>
              <a:cxnSpLocks/>
            </p:cNvCxnSpPr>
            <p:nvPr/>
          </p:nvCxnSpPr>
          <p:spPr>
            <a:xfrm flipV="1">
              <a:off x="2579419" y="5830801"/>
              <a:ext cx="369724" cy="273529"/>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6B897C85-F89C-FC43-B72A-D4FF6F558564}"/>
                </a:ext>
              </a:extLst>
            </p:cNvPr>
            <p:cNvCxnSpPr>
              <a:cxnSpLocks/>
            </p:cNvCxnSpPr>
            <p:nvPr/>
          </p:nvCxnSpPr>
          <p:spPr>
            <a:xfrm>
              <a:off x="2625109" y="5834902"/>
              <a:ext cx="368333" cy="274814"/>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0E12ED0F-F8C3-4846-A85C-33C604EAF96F}"/>
                </a:ext>
              </a:extLst>
            </p:cNvPr>
            <p:cNvCxnSpPr>
              <a:cxnSpLocks/>
            </p:cNvCxnSpPr>
            <p:nvPr/>
          </p:nvCxnSpPr>
          <p:spPr>
            <a:xfrm>
              <a:off x="2652180" y="5615051"/>
              <a:ext cx="296963" cy="213288"/>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06C30C98-3C75-2748-97D1-027FCBB43071}"/>
                </a:ext>
              </a:extLst>
            </p:cNvPr>
            <p:cNvCxnSpPr>
              <a:cxnSpLocks/>
              <a:endCxn id="28" idx="0"/>
            </p:cNvCxnSpPr>
            <p:nvPr/>
          </p:nvCxnSpPr>
          <p:spPr>
            <a:xfrm>
              <a:off x="2654641" y="5449343"/>
              <a:ext cx="268222" cy="162406"/>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ECECC242-E147-114E-B177-CAEA2A44FF64}"/>
                </a:ext>
              </a:extLst>
            </p:cNvPr>
            <p:cNvCxnSpPr>
              <a:cxnSpLocks/>
              <a:endCxn id="17" idx="3"/>
            </p:cNvCxnSpPr>
            <p:nvPr/>
          </p:nvCxnSpPr>
          <p:spPr>
            <a:xfrm>
              <a:off x="2647258" y="5317268"/>
              <a:ext cx="273202" cy="11917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2A2665BB-7CFF-A949-B8E1-89AFBCAA79C0}"/>
                </a:ext>
              </a:extLst>
            </p:cNvPr>
            <p:cNvCxnSpPr>
              <a:cxnSpLocks/>
              <a:endCxn id="19" idx="1"/>
            </p:cNvCxnSpPr>
            <p:nvPr/>
          </p:nvCxnSpPr>
          <p:spPr>
            <a:xfrm flipV="1">
              <a:off x="2617975" y="5612434"/>
              <a:ext cx="302827" cy="214622"/>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7B945C28-E962-A24B-A8B9-BC4732F7A24C}"/>
                </a:ext>
              </a:extLst>
            </p:cNvPr>
            <p:cNvCxnSpPr>
              <a:cxnSpLocks/>
              <a:endCxn id="17" idx="3"/>
            </p:cNvCxnSpPr>
            <p:nvPr/>
          </p:nvCxnSpPr>
          <p:spPr>
            <a:xfrm flipV="1">
              <a:off x="2652429" y="5436438"/>
              <a:ext cx="279045" cy="169126"/>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2905A72A-9C68-9E45-A63A-27BA77B70FEE}"/>
                </a:ext>
              </a:extLst>
            </p:cNvPr>
            <p:cNvCxnSpPr>
              <a:cxnSpLocks/>
            </p:cNvCxnSpPr>
            <p:nvPr/>
          </p:nvCxnSpPr>
          <p:spPr>
            <a:xfrm flipV="1">
              <a:off x="2652429" y="5326292"/>
              <a:ext cx="262259" cy="115205"/>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4A3EF78C-0425-714D-A898-2A96E8558D95}"/>
                </a:ext>
              </a:extLst>
            </p:cNvPr>
            <p:cNvCxnSpPr>
              <a:cxnSpLocks/>
            </p:cNvCxnSpPr>
            <p:nvPr/>
          </p:nvCxnSpPr>
          <p:spPr>
            <a:xfrm flipV="1">
              <a:off x="2691806" y="5222929"/>
              <a:ext cx="0" cy="36452"/>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7C8ED589-544A-834A-ADEE-E1529C1A12D4}"/>
                </a:ext>
              </a:extLst>
            </p:cNvPr>
            <p:cNvCxnSpPr>
              <a:cxnSpLocks/>
            </p:cNvCxnSpPr>
            <p:nvPr/>
          </p:nvCxnSpPr>
          <p:spPr>
            <a:xfrm flipV="1">
              <a:off x="2878843" y="5222929"/>
              <a:ext cx="0" cy="36452"/>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C3E98EBE-957F-774E-9C20-17920EFC00F7}"/>
              </a:ext>
            </a:extLst>
          </p:cNvPr>
          <p:cNvSpPr/>
          <p:nvPr/>
        </p:nvSpPr>
        <p:spPr>
          <a:xfrm>
            <a:off x="3628800" y="0"/>
            <a:ext cx="4661760" cy="63864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el 5">
            <a:extLst>
              <a:ext uri="{FF2B5EF4-FFF2-40B4-BE49-F238E27FC236}">
                <a16:creationId xmlns:a16="http://schemas.microsoft.com/office/drawing/2014/main" id="{D33D3C4A-C1EC-2545-97DF-552D1B67B578}"/>
              </a:ext>
            </a:extLst>
          </p:cNvPr>
          <p:cNvSpPr>
            <a:spLocks noGrp="1"/>
          </p:cNvSpPr>
          <p:nvPr>
            <p:ph type="title"/>
          </p:nvPr>
        </p:nvSpPr>
        <p:spPr>
          <a:xfrm>
            <a:off x="0" y="317234"/>
            <a:ext cx="11904617" cy="1007700"/>
          </a:xfrm>
        </p:spPr>
        <p:txBody>
          <a:bodyPr>
            <a:normAutofit fontScale="90000"/>
          </a:bodyPr>
          <a:lstStyle/>
          <a:p>
            <a:pPr algn="ctr"/>
            <a:r>
              <a:rPr lang="fr-CH">
                <a:solidFill>
                  <a:schemeClr val="accent2"/>
                </a:solidFill>
              </a:rPr>
              <a:t>Objectif 2050: </a:t>
            </a:r>
            <a:br>
              <a:rPr lang="fr-CH">
                <a:solidFill>
                  <a:schemeClr val="accent2"/>
                </a:solidFill>
              </a:rPr>
            </a:br>
            <a:r>
              <a:rPr lang="fr-CH">
                <a:solidFill>
                  <a:schemeClr val="accent2"/>
                </a:solidFill>
              </a:rPr>
              <a:t>la neutralité climatique </a:t>
            </a:r>
          </a:p>
        </p:txBody>
      </p:sp>
      <p:pic>
        <p:nvPicPr>
          <p:cNvPr id="3" name="Image 2">
            <a:extLst>
              <a:ext uri="{FF2B5EF4-FFF2-40B4-BE49-F238E27FC236}">
                <a16:creationId xmlns:a16="http://schemas.microsoft.com/office/drawing/2014/main" id="{54DA1705-3A66-2444-9C5B-9704A8F3E8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54" b="90000" l="7547" r="90000">
                        <a14:foregroundMark x1="34340" y1="23846" x2="22453" y2="37308"/>
                        <a14:foregroundMark x1="22453" y1="37308" x2="41698" y2="66538"/>
                        <a14:foregroundMark x1="41698" y1="66538" x2="49623" y2="47692"/>
                        <a14:foregroundMark x1="49623" y1="47692" x2="42830" y2="17308"/>
                        <a14:foregroundMark x1="42830" y1="17308" x2="34151" y2="20385"/>
                        <a14:foregroundMark x1="52264" y1="38462" x2="52264" y2="38462"/>
                        <a14:foregroundMark x1="60566" y1="42692" x2="68491" y2="40385"/>
                        <a14:foregroundMark x1="48302" y1="27692" x2="58491" y2="47308"/>
                        <a14:foregroundMark x1="58491" y1="47308" x2="66792" y2="41154"/>
                        <a14:foregroundMark x1="46604" y1="45769" x2="28868" y2="46538"/>
                        <a14:foregroundMark x1="53962" y1="50000" x2="45660" y2="68077"/>
                        <a14:foregroundMark x1="45660" y1="68077" x2="46604" y2="71538"/>
                        <a14:foregroundMark x1="56981" y1="53846" x2="49245" y2="75000"/>
                        <a14:foregroundMark x1="49245" y1="75000" x2="49245" y2="75769"/>
                        <a14:foregroundMark x1="59245" y1="6538" x2="61321" y2="10000"/>
                        <a14:foregroundMark x1="90000" y1="45769" x2="90000" y2="47692"/>
                        <a14:foregroundMark x1="7547" y1="63077" x2="12642" y2="62692"/>
                      </a14:backgroundRemoval>
                    </a14:imgEffect>
                  </a14:imgLayer>
                </a14:imgProps>
              </a:ext>
            </a:extLst>
          </a:blip>
          <a:stretch>
            <a:fillRect/>
          </a:stretch>
        </p:blipFill>
        <p:spPr>
          <a:xfrm>
            <a:off x="4026818" y="2523663"/>
            <a:ext cx="3790020" cy="1859255"/>
          </a:xfrm>
          <a:prstGeom prst="rect">
            <a:avLst/>
          </a:prstGeom>
        </p:spPr>
      </p:pic>
      <p:pic>
        <p:nvPicPr>
          <p:cNvPr id="20" name="Image 19">
            <a:extLst>
              <a:ext uri="{FF2B5EF4-FFF2-40B4-BE49-F238E27FC236}">
                <a16:creationId xmlns:a16="http://schemas.microsoft.com/office/drawing/2014/main" id="{0A3A064C-65E9-434B-90CB-0990431FA6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18883" y="1870584"/>
            <a:ext cx="605362" cy="1089650"/>
          </a:xfrm>
          <a:prstGeom prst="rect">
            <a:avLst/>
          </a:prstGeom>
        </p:spPr>
      </p:pic>
      <p:sp>
        <p:nvSpPr>
          <p:cNvPr id="22" name="ZoneTexte 21">
            <a:extLst>
              <a:ext uri="{FF2B5EF4-FFF2-40B4-BE49-F238E27FC236}">
                <a16:creationId xmlns:a16="http://schemas.microsoft.com/office/drawing/2014/main" id="{14B5B317-D704-C14E-A635-7D34A6719F53}"/>
              </a:ext>
            </a:extLst>
          </p:cNvPr>
          <p:cNvSpPr txBox="1"/>
          <p:nvPr/>
        </p:nvSpPr>
        <p:spPr>
          <a:xfrm>
            <a:off x="9292590" y="1846023"/>
            <a:ext cx="2819400" cy="861774"/>
          </a:xfrm>
          <a:prstGeom prst="rect">
            <a:avLst/>
          </a:prstGeom>
          <a:noFill/>
        </p:spPr>
        <p:txBody>
          <a:bodyPr wrap="square">
            <a:spAutoFit/>
          </a:bodyPr>
          <a:lstStyle/>
          <a:p>
            <a:r>
              <a:rPr lang="fr-CH" sz="3200" dirty="0">
                <a:solidFill>
                  <a:schemeClr val="accent1"/>
                </a:solidFill>
                <a:latin typeface="Calibri" panose="020F0502020204030204" pitchFamily="34" charset="0"/>
              </a:rPr>
              <a:t>17 TWh = 25% </a:t>
            </a:r>
          </a:p>
          <a:p>
            <a:r>
              <a:rPr lang="fr-CH" dirty="0">
                <a:solidFill>
                  <a:schemeClr val="tx2"/>
                </a:solidFill>
                <a:latin typeface="Calibri" panose="020F0502020204030204" pitchFamily="34" charset="0"/>
              </a:rPr>
              <a:t>des besoins en chaleur </a:t>
            </a:r>
          </a:p>
        </p:txBody>
      </p:sp>
      <p:sp>
        <p:nvSpPr>
          <p:cNvPr id="23" name="ZoneTexte 22">
            <a:extLst>
              <a:ext uri="{FF2B5EF4-FFF2-40B4-BE49-F238E27FC236}">
                <a16:creationId xmlns:a16="http://schemas.microsoft.com/office/drawing/2014/main" id="{9965735C-FF03-244F-8FA1-1E47D950B8A6}"/>
              </a:ext>
            </a:extLst>
          </p:cNvPr>
          <p:cNvSpPr txBox="1"/>
          <p:nvPr/>
        </p:nvSpPr>
        <p:spPr>
          <a:xfrm>
            <a:off x="9377172" y="4613230"/>
            <a:ext cx="2436385" cy="861774"/>
          </a:xfrm>
          <a:prstGeom prst="rect">
            <a:avLst/>
          </a:prstGeom>
          <a:noFill/>
        </p:spPr>
        <p:txBody>
          <a:bodyPr wrap="square">
            <a:spAutoFit/>
          </a:bodyPr>
          <a:lstStyle/>
          <a:p>
            <a:r>
              <a:rPr lang="fr-CH" sz="3200">
                <a:solidFill>
                  <a:schemeClr val="accent1"/>
                </a:solidFill>
                <a:latin typeface="Calibri" panose="020F0502020204030204" pitchFamily="34" charset="0"/>
              </a:rPr>
              <a:t>2 TWh/an</a:t>
            </a:r>
          </a:p>
          <a:p>
            <a:r>
              <a:rPr lang="fr-CH">
                <a:solidFill>
                  <a:schemeClr val="tx2"/>
                </a:solidFill>
                <a:latin typeface="Calibri" panose="020F0502020204030204" pitchFamily="34" charset="0"/>
              </a:rPr>
              <a:t>d’électricité</a:t>
            </a:r>
          </a:p>
        </p:txBody>
      </p:sp>
      <p:grpSp>
        <p:nvGrpSpPr>
          <p:cNvPr id="7" name="Groupe 6">
            <a:extLst>
              <a:ext uri="{FF2B5EF4-FFF2-40B4-BE49-F238E27FC236}">
                <a16:creationId xmlns:a16="http://schemas.microsoft.com/office/drawing/2014/main" id="{D62251CE-F0D5-BA43-AF36-A6B10DDBE958}"/>
              </a:ext>
            </a:extLst>
          </p:cNvPr>
          <p:cNvGrpSpPr/>
          <p:nvPr/>
        </p:nvGrpSpPr>
        <p:grpSpPr>
          <a:xfrm>
            <a:off x="165600" y="2097867"/>
            <a:ext cx="3325091" cy="2385268"/>
            <a:chOff x="165600" y="1774311"/>
            <a:chExt cx="3325091" cy="2385268"/>
          </a:xfrm>
        </p:grpSpPr>
        <p:sp>
          <p:nvSpPr>
            <p:cNvPr id="16" name="ZoneTexte 15">
              <a:extLst>
                <a:ext uri="{FF2B5EF4-FFF2-40B4-BE49-F238E27FC236}">
                  <a16:creationId xmlns:a16="http://schemas.microsoft.com/office/drawing/2014/main" id="{5F8BEC73-3BFD-AA4F-A78D-E38B6410B0BD}"/>
                </a:ext>
              </a:extLst>
            </p:cNvPr>
            <p:cNvSpPr txBox="1"/>
            <p:nvPr/>
          </p:nvSpPr>
          <p:spPr>
            <a:xfrm>
              <a:off x="165600" y="1774311"/>
              <a:ext cx="3325091" cy="2385268"/>
            </a:xfrm>
            <a:prstGeom prst="rect">
              <a:avLst/>
            </a:prstGeom>
            <a:noFill/>
          </p:spPr>
          <p:txBody>
            <a:bodyPr wrap="square" rtlCol="0">
              <a:spAutoFit/>
            </a:bodyPr>
            <a:lstStyle/>
            <a:p>
              <a:pPr>
                <a:spcAft>
                  <a:spcPts val="600"/>
                </a:spcAft>
              </a:pPr>
              <a:r>
                <a:rPr lang="fr-CH" b="1">
                  <a:solidFill>
                    <a:schemeClr val="tx2"/>
                  </a:solidFill>
                  <a:latin typeface="+mn-lt"/>
                </a:rPr>
                <a:t>Stratégie et perspectives énergétiques 2050</a:t>
              </a:r>
            </a:p>
            <a:p>
              <a:pPr marL="285750" indent="-285750">
                <a:buFont typeface="Arial" panose="020B0604020202020204" pitchFamily="34" charset="0"/>
                <a:buChar char="•"/>
              </a:pPr>
              <a:r>
                <a:rPr lang="fr-CH">
                  <a:solidFill>
                    <a:schemeClr val="tx2"/>
                  </a:solidFill>
                  <a:latin typeface="+mn-lt"/>
                </a:rPr>
                <a:t>Efficacité énergétique</a:t>
              </a:r>
            </a:p>
            <a:p>
              <a:pPr marL="285750" indent="-285750">
                <a:buFont typeface="Arial" panose="020B0604020202020204" pitchFamily="34" charset="0"/>
                <a:buChar char="•"/>
              </a:pPr>
              <a:r>
                <a:rPr lang="fr-CH" b="1">
                  <a:solidFill>
                    <a:schemeClr val="accent1"/>
                  </a:solidFill>
                  <a:latin typeface="+mn-lt"/>
                </a:rPr>
                <a:t>Energies renouvelables</a:t>
              </a:r>
            </a:p>
            <a:p>
              <a:pPr marL="285750" indent="-285750">
                <a:buFont typeface="Arial" panose="020B0604020202020204" pitchFamily="34" charset="0"/>
                <a:buChar char="•"/>
              </a:pPr>
              <a:r>
                <a:rPr lang="fr-CH">
                  <a:solidFill>
                    <a:schemeClr val="tx2"/>
                  </a:solidFill>
                  <a:latin typeface="+mn-lt"/>
                </a:rPr>
                <a:t>Sortie du nucléaire</a:t>
              </a:r>
            </a:p>
            <a:p>
              <a:pPr marL="285750" indent="-285750">
                <a:buFont typeface="Arial" panose="020B0604020202020204" pitchFamily="34" charset="0"/>
                <a:buChar char="•"/>
              </a:pPr>
              <a:r>
                <a:rPr lang="fr-CH">
                  <a:solidFill>
                    <a:schemeClr val="tx2"/>
                  </a:solidFill>
                  <a:latin typeface="Calibri" panose="020F0502020204030204" pitchFamily="34" charset="0"/>
                </a:rPr>
                <a:t>      de 90% d’émissions de CO</a:t>
              </a:r>
              <a:r>
                <a:rPr lang="fr-CH" baseline="-10000">
                  <a:solidFill>
                    <a:schemeClr val="tx2"/>
                  </a:solidFill>
                  <a:latin typeface="Calibri" panose="020F0502020204030204" pitchFamily="34" charset="0"/>
                </a:rPr>
                <a:t>2</a:t>
              </a:r>
              <a:r>
                <a:rPr lang="fr-CH">
                  <a:solidFill>
                    <a:schemeClr val="tx2"/>
                  </a:solidFill>
                  <a:latin typeface="Calibri" panose="020F0502020204030204" pitchFamily="34" charset="0"/>
                </a:rPr>
                <a:t> par rapport à 1990</a:t>
              </a:r>
            </a:p>
            <a:p>
              <a:endParaRPr lang="fr-CH">
                <a:solidFill>
                  <a:schemeClr val="tx2"/>
                </a:solidFill>
                <a:latin typeface="+mn-lt"/>
              </a:endParaRPr>
            </a:p>
          </p:txBody>
        </p:sp>
        <p:sp>
          <p:nvSpPr>
            <p:cNvPr id="24" name="Freeform 849">
              <a:extLst>
                <a:ext uri="{FF2B5EF4-FFF2-40B4-BE49-F238E27FC236}">
                  <a16:creationId xmlns:a16="http://schemas.microsoft.com/office/drawing/2014/main" id="{194BE167-F2DE-3840-8255-5F6A79038DB8}"/>
                </a:ext>
              </a:extLst>
            </p:cNvPr>
            <p:cNvSpPr>
              <a:spLocks/>
            </p:cNvSpPr>
            <p:nvPr/>
          </p:nvSpPr>
          <p:spPr bwMode="auto">
            <a:xfrm flipV="1">
              <a:off x="555232" y="3334618"/>
              <a:ext cx="252410" cy="197414"/>
            </a:xfrm>
            <a:custGeom>
              <a:avLst/>
              <a:gdLst>
                <a:gd name="T0" fmla="*/ 545 w 624"/>
                <a:gd name="T1" fmla="*/ 119 h 488"/>
                <a:gd name="T2" fmla="*/ 531 w 624"/>
                <a:gd name="T3" fmla="*/ 135 h 488"/>
                <a:gd name="T4" fmla="*/ 318 w 624"/>
                <a:gd name="T5" fmla="*/ 348 h 488"/>
                <a:gd name="T6" fmla="*/ 291 w 624"/>
                <a:gd name="T7" fmla="*/ 348 h 488"/>
                <a:gd name="T8" fmla="*/ 236 w 624"/>
                <a:gd name="T9" fmla="*/ 293 h 488"/>
                <a:gd name="T10" fmla="*/ 230 w 624"/>
                <a:gd name="T11" fmla="*/ 299 h 488"/>
                <a:gd name="T12" fmla="*/ 51 w 624"/>
                <a:gd name="T13" fmla="*/ 478 h 488"/>
                <a:gd name="T14" fmla="*/ 25 w 624"/>
                <a:gd name="T15" fmla="*/ 479 h 488"/>
                <a:gd name="T16" fmla="*/ 4 w 624"/>
                <a:gd name="T17" fmla="*/ 457 h 488"/>
                <a:gd name="T18" fmla="*/ 3 w 624"/>
                <a:gd name="T19" fmla="*/ 440 h 488"/>
                <a:gd name="T20" fmla="*/ 8 w 624"/>
                <a:gd name="T21" fmla="*/ 434 h 488"/>
                <a:gd name="T22" fmla="*/ 223 w 624"/>
                <a:gd name="T23" fmla="*/ 220 h 488"/>
                <a:gd name="T24" fmla="*/ 249 w 624"/>
                <a:gd name="T25" fmla="*/ 220 h 488"/>
                <a:gd name="T26" fmla="*/ 299 w 624"/>
                <a:gd name="T27" fmla="*/ 270 h 488"/>
                <a:gd name="T28" fmla="*/ 304 w 624"/>
                <a:gd name="T29" fmla="*/ 275 h 488"/>
                <a:gd name="T30" fmla="*/ 502 w 624"/>
                <a:gd name="T31" fmla="*/ 76 h 488"/>
                <a:gd name="T32" fmla="*/ 476 w 624"/>
                <a:gd name="T33" fmla="*/ 50 h 488"/>
                <a:gd name="T34" fmla="*/ 467 w 624"/>
                <a:gd name="T35" fmla="*/ 36 h 488"/>
                <a:gd name="T36" fmla="*/ 482 w 624"/>
                <a:gd name="T37" fmla="*/ 28 h 488"/>
                <a:gd name="T38" fmla="*/ 601 w 624"/>
                <a:gd name="T39" fmla="*/ 2 h 488"/>
                <a:gd name="T40" fmla="*/ 608 w 624"/>
                <a:gd name="T41" fmla="*/ 1 h 488"/>
                <a:gd name="T42" fmla="*/ 622 w 624"/>
                <a:gd name="T43" fmla="*/ 14 h 488"/>
                <a:gd name="T44" fmla="*/ 615 w 624"/>
                <a:gd name="T45" fmla="*/ 53 h 488"/>
                <a:gd name="T46" fmla="*/ 595 w 624"/>
                <a:gd name="T47" fmla="*/ 143 h 488"/>
                <a:gd name="T48" fmla="*/ 588 w 624"/>
                <a:gd name="T49" fmla="*/ 157 h 488"/>
                <a:gd name="T50" fmla="*/ 575 w 624"/>
                <a:gd name="T51" fmla="*/ 149 h 488"/>
                <a:gd name="T52" fmla="*/ 545 w 624"/>
                <a:gd name="T53" fmla="*/ 119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4" h="488">
                  <a:moveTo>
                    <a:pt x="545" y="119"/>
                  </a:moveTo>
                  <a:cubicBezTo>
                    <a:pt x="540" y="125"/>
                    <a:pt x="535" y="130"/>
                    <a:pt x="531" y="135"/>
                  </a:cubicBezTo>
                  <a:cubicBezTo>
                    <a:pt x="460" y="206"/>
                    <a:pt x="389" y="277"/>
                    <a:pt x="318" y="348"/>
                  </a:cubicBezTo>
                  <a:cubicBezTo>
                    <a:pt x="307" y="359"/>
                    <a:pt x="302" y="359"/>
                    <a:pt x="291" y="348"/>
                  </a:cubicBezTo>
                  <a:cubicBezTo>
                    <a:pt x="273" y="330"/>
                    <a:pt x="255" y="311"/>
                    <a:pt x="236" y="293"/>
                  </a:cubicBezTo>
                  <a:cubicBezTo>
                    <a:pt x="234" y="295"/>
                    <a:pt x="232" y="297"/>
                    <a:pt x="230" y="299"/>
                  </a:cubicBezTo>
                  <a:cubicBezTo>
                    <a:pt x="170" y="358"/>
                    <a:pt x="111" y="418"/>
                    <a:pt x="51" y="478"/>
                  </a:cubicBezTo>
                  <a:cubicBezTo>
                    <a:pt x="41" y="488"/>
                    <a:pt x="36" y="488"/>
                    <a:pt x="25" y="479"/>
                  </a:cubicBezTo>
                  <a:cubicBezTo>
                    <a:pt x="18" y="472"/>
                    <a:pt x="11" y="464"/>
                    <a:pt x="4" y="457"/>
                  </a:cubicBezTo>
                  <a:cubicBezTo>
                    <a:pt x="0" y="453"/>
                    <a:pt x="0" y="445"/>
                    <a:pt x="3" y="440"/>
                  </a:cubicBezTo>
                  <a:cubicBezTo>
                    <a:pt x="5" y="438"/>
                    <a:pt x="7" y="436"/>
                    <a:pt x="8" y="434"/>
                  </a:cubicBezTo>
                  <a:cubicBezTo>
                    <a:pt x="80" y="363"/>
                    <a:pt x="151" y="292"/>
                    <a:pt x="223" y="220"/>
                  </a:cubicBezTo>
                  <a:cubicBezTo>
                    <a:pt x="233" y="210"/>
                    <a:pt x="239" y="210"/>
                    <a:pt x="249" y="220"/>
                  </a:cubicBezTo>
                  <a:cubicBezTo>
                    <a:pt x="266" y="237"/>
                    <a:pt x="283" y="254"/>
                    <a:pt x="299" y="270"/>
                  </a:cubicBezTo>
                  <a:cubicBezTo>
                    <a:pt x="301" y="272"/>
                    <a:pt x="303" y="273"/>
                    <a:pt x="304" y="275"/>
                  </a:cubicBezTo>
                  <a:cubicBezTo>
                    <a:pt x="370" y="208"/>
                    <a:pt x="436" y="143"/>
                    <a:pt x="502" y="76"/>
                  </a:cubicBezTo>
                  <a:cubicBezTo>
                    <a:pt x="494" y="68"/>
                    <a:pt x="484" y="59"/>
                    <a:pt x="476" y="50"/>
                  </a:cubicBezTo>
                  <a:cubicBezTo>
                    <a:pt x="472" y="46"/>
                    <a:pt x="467" y="40"/>
                    <a:pt x="467" y="36"/>
                  </a:cubicBezTo>
                  <a:cubicBezTo>
                    <a:pt x="468" y="29"/>
                    <a:pt x="476" y="29"/>
                    <a:pt x="482" y="28"/>
                  </a:cubicBezTo>
                  <a:cubicBezTo>
                    <a:pt x="522" y="19"/>
                    <a:pt x="561" y="10"/>
                    <a:pt x="601" y="2"/>
                  </a:cubicBezTo>
                  <a:cubicBezTo>
                    <a:pt x="603" y="1"/>
                    <a:pt x="605" y="1"/>
                    <a:pt x="608" y="1"/>
                  </a:cubicBezTo>
                  <a:cubicBezTo>
                    <a:pt x="617" y="0"/>
                    <a:pt x="624" y="5"/>
                    <a:pt x="622" y="14"/>
                  </a:cubicBezTo>
                  <a:cubicBezTo>
                    <a:pt x="621" y="27"/>
                    <a:pt x="618" y="40"/>
                    <a:pt x="615" y="53"/>
                  </a:cubicBezTo>
                  <a:cubicBezTo>
                    <a:pt x="608" y="83"/>
                    <a:pt x="602" y="113"/>
                    <a:pt x="595" y="143"/>
                  </a:cubicBezTo>
                  <a:cubicBezTo>
                    <a:pt x="594" y="148"/>
                    <a:pt x="590" y="152"/>
                    <a:pt x="588" y="157"/>
                  </a:cubicBezTo>
                  <a:cubicBezTo>
                    <a:pt x="583" y="154"/>
                    <a:pt x="578" y="152"/>
                    <a:pt x="575" y="149"/>
                  </a:cubicBezTo>
                  <a:cubicBezTo>
                    <a:pt x="565" y="140"/>
                    <a:pt x="556" y="130"/>
                    <a:pt x="545" y="119"/>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latin typeface="Calibri" panose="020F0502020204030204" pitchFamily="34" charset="0"/>
              </a:endParaRPr>
            </a:p>
          </p:txBody>
        </p:sp>
      </p:grpSp>
      <p:pic>
        <p:nvPicPr>
          <p:cNvPr id="4" name="Image 3" descr="Une image contenant texte, clipart, graphiques vectoriels&#10;&#10;Description générée automatiquement">
            <a:extLst>
              <a:ext uri="{FF2B5EF4-FFF2-40B4-BE49-F238E27FC236}">
                <a16:creationId xmlns:a16="http://schemas.microsoft.com/office/drawing/2014/main" id="{78731A87-CCDB-E9DE-A579-7DE898F0C1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66279" y="3353020"/>
            <a:ext cx="629814" cy="1007701"/>
          </a:xfrm>
          <a:prstGeom prst="rect">
            <a:avLst/>
          </a:prstGeom>
        </p:spPr>
      </p:pic>
      <p:sp>
        <p:nvSpPr>
          <p:cNvPr id="9" name="ZoneTexte 8">
            <a:extLst>
              <a:ext uri="{FF2B5EF4-FFF2-40B4-BE49-F238E27FC236}">
                <a16:creationId xmlns:a16="http://schemas.microsoft.com/office/drawing/2014/main" id="{9958CF11-E730-8660-82D9-115A6905B3CA}"/>
              </a:ext>
            </a:extLst>
          </p:cNvPr>
          <p:cNvSpPr txBox="1"/>
          <p:nvPr/>
        </p:nvSpPr>
        <p:spPr>
          <a:xfrm>
            <a:off x="9340004" y="3411617"/>
            <a:ext cx="2436385" cy="861774"/>
          </a:xfrm>
          <a:prstGeom prst="rect">
            <a:avLst/>
          </a:prstGeom>
          <a:noFill/>
        </p:spPr>
        <p:txBody>
          <a:bodyPr wrap="square">
            <a:spAutoFit/>
          </a:bodyPr>
          <a:lstStyle/>
          <a:p>
            <a:r>
              <a:rPr lang="fr-CH" sz="3200">
                <a:solidFill>
                  <a:schemeClr val="accent1"/>
                </a:solidFill>
                <a:latin typeface="Calibri" panose="020F0502020204030204" pitchFamily="34" charset="0"/>
              </a:rPr>
              <a:t>4-6 TWh/a</a:t>
            </a:r>
          </a:p>
          <a:p>
            <a:r>
              <a:rPr lang="fr-CH">
                <a:solidFill>
                  <a:schemeClr val="tx2"/>
                </a:solidFill>
                <a:latin typeface="Calibri" panose="020F0502020204030204" pitchFamily="34" charset="0"/>
              </a:rPr>
              <a:t>Stockage d’énergie</a:t>
            </a:r>
          </a:p>
        </p:txBody>
      </p:sp>
      <p:grpSp>
        <p:nvGrpSpPr>
          <p:cNvPr id="5" name="Groupe 4">
            <a:extLst>
              <a:ext uri="{FF2B5EF4-FFF2-40B4-BE49-F238E27FC236}">
                <a16:creationId xmlns:a16="http://schemas.microsoft.com/office/drawing/2014/main" id="{7CD4DFAD-A117-5E63-D92E-B02BB30260F8}"/>
              </a:ext>
            </a:extLst>
          </p:cNvPr>
          <p:cNvGrpSpPr/>
          <p:nvPr/>
        </p:nvGrpSpPr>
        <p:grpSpPr>
          <a:xfrm>
            <a:off x="8655428" y="71634"/>
            <a:ext cx="3504722" cy="1269158"/>
            <a:chOff x="9454430" y="71634"/>
            <a:chExt cx="2715758" cy="1269158"/>
          </a:xfrm>
        </p:grpSpPr>
        <p:sp>
          <p:nvSpPr>
            <p:cNvPr id="8" name="Rectangle 7">
              <a:extLst>
                <a:ext uri="{FF2B5EF4-FFF2-40B4-BE49-F238E27FC236}">
                  <a16:creationId xmlns:a16="http://schemas.microsoft.com/office/drawing/2014/main" id="{BCDEB2E2-EB5F-24E2-673D-995AEE74B4FA}"/>
                </a:ext>
              </a:extLst>
            </p:cNvPr>
            <p:cNvSpPr/>
            <p:nvPr/>
          </p:nvSpPr>
          <p:spPr bwMode="auto">
            <a:xfrm>
              <a:off x="9454430" y="71634"/>
              <a:ext cx="2715758" cy="1269158"/>
            </a:xfrm>
            <a:prstGeom prst="rect">
              <a:avLst/>
            </a:pr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de-CH" sz="2800"/>
            </a:p>
          </p:txBody>
        </p:sp>
        <p:sp>
          <p:nvSpPr>
            <p:cNvPr id="10" name="Rectangle 9">
              <a:extLst>
                <a:ext uri="{FF2B5EF4-FFF2-40B4-BE49-F238E27FC236}">
                  <a16:creationId xmlns:a16="http://schemas.microsoft.com/office/drawing/2014/main" id="{1997C024-AE8F-3707-1577-ED157C3C08C5}"/>
                </a:ext>
              </a:extLst>
            </p:cNvPr>
            <p:cNvSpPr/>
            <p:nvPr/>
          </p:nvSpPr>
          <p:spPr bwMode="auto">
            <a:xfrm>
              <a:off x="9567746" y="150543"/>
              <a:ext cx="2478027" cy="1007701"/>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H" sz="2800" b="1">
                  <a:solidFill>
                    <a:schemeClr val="accent1"/>
                  </a:solidFill>
                  <a:latin typeface="Calibri"/>
                </a:rPr>
                <a:t>La géothermie fait partie de la solution</a:t>
              </a:r>
              <a:endParaRPr lang="fr-CH" sz="2000">
                <a:solidFill>
                  <a:schemeClr val="tx2">
                    <a:lumMod val="75000"/>
                  </a:schemeClr>
                </a:solidFill>
              </a:endParaRPr>
            </a:p>
          </p:txBody>
        </p:sp>
      </p:grpSp>
    </p:spTree>
    <p:extLst>
      <p:ext uri="{BB962C8B-B14F-4D97-AF65-F5344CB8AC3E}">
        <p14:creationId xmlns:p14="http://schemas.microsoft.com/office/powerpoint/2010/main" val="248901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566822" y="228600"/>
            <a:ext cx="11197389" cy="901930"/>
          </a:xfrm>
        </p:spPr>
        <p:txBody>
          <a:bodyPr/>
          <a:lstStyle/>
          <a:p>
            <a:pPr>
              <a:defRPr/>
            </a:pPr>
            <a:r>
              <a:rPr lang="fr-CH">
                <a:solidFill>
                  <a:schemeClr val="accent2"/>
                </a:solidFill>
              </a:rPr>
              <a:t>Utilisation actuelle de la géothermie en Suisse (chaleur)</a:t>
            </a:r>
            <a:endParaRPr lang="fr-CH"/>
          </a:p>
        </p:txBody>
      </p:sp>
      <p:grpSp>
        <p:nvGrpSpPr>
          <p:cNvPr id="6" name="Groupe 5">
            <a:extLst>
              <a:ext uri="{FF2B5EF4-FFF2-40B4-BE49-F238E27FC236}">
                <a16:creationId xmlns:a16="http://schemas.microsoft.com/office/drawing/2014/main" id="{A41736DB-5FA1-A05C-83EB-EE92F5D9CD46}"/>
              </a:ext>
            </a:extLst>
          </p:cNvPr>
          <p:cNvGrpSpPr/>
          <p:nvPr/>
        </p:nvGrpSpPr>
        <p:grpSpPr>
          <a:xfrm>
            <a:off x="9147895" y="1039859"/>
            <a:ext cx="2953463" cy="1803357"/>
            <a:chOff x="9252825" y="1039859"/>
            <a:chExt cx="2953463" cy="1803357"/>
          </a:xfrm>
        </p:grpSpPr>
        <p:sp>
          <p:nvSpPr>
            <p:cNvPr id="4" name="Rectangle 3">
              <a:extLst>
                <a:ext uri="{FF2B5EF4-FFF2-40B4-BE49-F238E27FC236}">
                  <a16:creationId xmlns:a16="http://schemas.microsoft.com/office/drawing/2014/main" id="{4139FE96-4E01-EAD7-CB32-2C702D8A932C}"/>
                </a:ext>
              </a:extLst>
            </p:cNvPr>
            <p:cNvSpPr/>
            <p:nvPr/>
          </p:nvSpPr>
          <p:spPr bwMode="auto">
            <a:xfrm>
              <a:off x="9252825" y="1039859"/>
              <a:ext cx="2953463" cy="1803357"/>
            </a:xfrm>
            <a:prstGeom prst="rect">
              <a:avLst/>
            </a:pr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CH" sz="1600"/>
            </a:p>
          </p:txBody>
        </p:sp>
        <p:sp>
          <p:nvSpPr>
            <p:cNvPr id="5" name="Rectangle 4">
              <a:extLst>
                <a:ext uri="{FF2B5EF4-FFF2-40B4-BE49-F238E27FC236}">
                  <a16:creationId xmlns:a16="http://schemas.microsoft.com/office/drawing/2014/main" id="{F5AD7293-DDB3-AED3-1F7A-7145292B5D70}"/>
                </a:ext>
              </a:extLst>
            </p:cNvPr>
            <p:cNvSpPr/>
            <p:nvPr/>
          </p:nvSpPr>
          <p:spPr bwMode="auto">
            <a:xfrm>
              <a:off x="9420763" y="1054147"/>
              <a:ext cx="2600623" cy="16265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fr-CH" sz="2800" b="1">
                  <a:solidFill>
                    <a:schemeClr val="accent1"/>
                  </a:solidFill>
                </a:rPr>
                <a:t>+ 100%</a:t>
              </a:r>
              <a:r>
                <a:rPr lang="fr-CH" sz="2000">
                  <a:solidFill>
                    <a:schemeClr val="accent1"/>
                  </a:solidFill>
                </a:rPr>
                <a:t> d’augmentation de la production de chaleur géothermique entre 2010 et 2021</a:t>
              </a:r>
            </a:p>
          </p:txBody>
        </p:sp>
      </p:grpSp>
      <p:grpSp>
        <p:nvGrpSpPr>
          <p:cNvPr id="3" name="Groupe 2">
            <a:extLst>
              <a:ext uri="{FF2B5EF4-FFF2-40B4-BE49-F238E27FC236}">
                <a16:creationId xmlns:a16="http://schemas.microsoft.com/office/drawing/2014/main" id="{7AB00B71-F6AD-5D20-9177-9612A1E49D1C}"/>
              </a:ext>
            </a:extLst>
          </p:cNvPr>
          <p:cNvGrpSpPr/>
          <p:nvPr/>
        </p:nvGrpSpPr>
        <p:grpSpPr>
          <a:xfrm>
            <a:off x="9155332" y="2943001"/>
            <a:ext cx="2953463" cy="1803357"/>
            <a:chOff x="9252825" y="1039859"/>
            <a:chExt cx="2953463" cy="1803357"/>
          </a:xfrm>
        </p:grpSpPr>
        <p:sp>
          <p:nvSpPr>
            <p:cNvPr id="7" name="Rectangle 6">
              <a:extLst>
                <a:ext uri="{FF2B5EF4-FFF2-40B4-BE49-F238E27FC236}">
                  <a16:creationId xmlns:a16="http://schemas.microsoft.com/office/drawing/2014/main" id="{CD011DB9-F1B0-31D5-F0D7-F8E8B46C65BD}"/>
                </a:ext>
              </a:extLst>
            </p:cNvPr>
            <p:cNvSpPr/>
            <p:nvPr/>
          </p:nvSpPr>
          <p:spPr bwMode="auto">
            <a:xfrm>
              <a:off x="9252825" y="1039859"/>
              <a:ext cx="2953463" cy="1803357"/>
            </a:xfrm>
            <a:prstGeom prst="rect">
              <a:avLst/>
            </a:pr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CH" sz="1600"/>
            </a:p>
          </p:txBody>
        </p:sp>
        <p:sp>
          <p:nvSpPr>
            <p:cNvPr id="8" name="Rectangle 7">
              <a:extLst>
                <a:ext uri="{FF2B5EF4-FFF2-40B4-BE49-F238E27FC236}">
                  <a16:creationId xmlns:a16="http://schemas.microsoft.com/office/drawing/2014/main" id="{07B55D7B-230A-8175-5F47-35404F84F085}"/>
                </a:ext>
              </a:extLst>
            </p:cNvPr>
            <p:cNvSpPr/>
            <p:nvPr/>
          </p:nvSpPr>
          <p:spPr bwMode="auto">
            <a:xfrm>
              <a:off x="9420763" y="1054147"/>
              <a:ext cx="2600623" cy="16265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fr-CH" sz="2000" dirty="0">
                  <a:solidFill>
                    <a:schemeClr val="accent1"/>
                  </a:solidFill>
                </a:rPr>
                <a:t>2021:</a:t>
              </a:r>
            </a:p>
            <a:p>
              <a:r>
                <a:rPr lang="fr-CH" sz="2800" b="1">
                  <a:solidFill>
                    <a:schemeClr val="accent1"/>
                  </a:solidFill>
                </a:rPr>
                <a:t>4,7 TWh</a:t>
              </a:r>
            </a:p>
            <a:p>
              <a:r>
                <a:rPr lang="fr-CH" sz="2800" b="1" dirty="0">
                  <a:solidFill>
                    <a:schemeClr val="accent1"/>
                  </a:solidFill>
                </a:rPr>
                <a:t>env. 5%</a:t>
              </a:r>
              <a:r>
                <a:rPr lang="fr-CH" sz="2000" dirty="0">
                  <a:solidFill>
                    <a:schemeClr val="accent1"/>
                  </a:solidFill>
                </a:rPr>
                <a:t> </a:t>
              </a:r>
              <a:br>
                <a:rPr lang="fr-CH" sz="2000" dirty="0">
                  <a:solidFill>
                    <a:schemeClr val="accent1"/>
                  </a:solidFill>
                </a:rPr>
              </a:br>
              <a:r>
                <a:rPr lang="fr-CH" sz="2000" dirty="0">
                  <a:solidFill>
                    <a:schemeClr val="accent1"/>
                  </a:solidFill>
                </a:rPr>
                <a:t>besoin chaleur Suisse</a:t>
              </a:r>
            </a:p>
          </p:txBody>
        </p:sp>
      </p:grpSp>
      <p:pic>
        <p:nvPicPr>
          <p:cNvPr id="1026" name="Picture 2">
            <a:extLst>
              <a:ext uri="{FF2B5EF4-FFF2-40B4-BE49-F238E27FC236}">
                <a16:creationId xmlns:a16="http://schemas.microsoft.com/office/drawing/2014/main" id="{3EDC076B-D203-37FC-32A5-13721A164A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98" b="2635"/>
          <a:stretch/>
        </p:blipFill>
        <p:spPr bwMode="auto">
          <a:xfrm>
            <a:off x="387695" y="899212"/>
            <a:ext cx="8743236" cy="5425353"/>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EB86AC0C-C32A-B991-CC12-94C7B3679F49}"/>
              </a:ext>
            </a:extLst>
          </p:cNvPr>
          <p:cNvSpPr txBox="1"/>
          <p:nvPr/>
        </p:nvSpPr>
        <p:spPr bwMode="auto">
          <a:xfrm>
            <a:off x="6966800" y="6128236"/>
            <a:ext cx="2256263" cy="246221"/>
          </a:xfrm>
          <a:prstGeom prst="rect">
            <a:avLst/>
          </a:prstGeom>
          <a:noFill/>
        </p:spPr>
        <p:txBody>
          <a:bodyPr wrap="square" rtlCol="0">
            <a:spAutoFit/>
          </a:bodyPr>
          <a:lstStyle/>
          <a:p>
            <a:pPr>
              <a:defRPr/>
            </a:pPr>
            <a:r>
              <a:rPr lang="fr-CH" sz="1000">
                <a:solidFill>
                  <a:schemeClr val="tx2"/>
                </a:solidFill>
                <a:latin typeface="Calibri"/>
              </a:rPr>
              <a:t>Source&gt;: statistique géothermie Suisse</a:t>
            </a:r>
          </a:p>
        </p:txBody>
      </p:sp>
    </p:spTree>
    <p:extLst>
      <p:ext uri="{BB962C8B-B14F-4D97-AF65-F5344CB8AC3E}">
        <p14:creationId xmlns:p14="http://schemas.microsoft.com/office/powerpoint/2010/main" val="187394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64974F54-E658-D667-86D2-4CE8DF66BD73}"/>
              </a:ext>
            </a:extLst>
          </p:cNvPr>
          <p:cNvSpPr>
            <a:spLocks noGrp="1"/>
          </p:cNvSpPr>
          <p:nvPr>
            <p:ph type="ftr" sz="quarter" idx="11"/>
          </p:nvPr>
        </p:nvSpPr>
        <p:spPr/>
        <p:txBody>
          <a:bodyPr/>
          <a:lstStyle/>
          <a:p>
            <a:pPr>
              <a:defRPr/>
            </a:pPr>
            <a:endParaRPr lang="de-CH"/>
          </a:p>
        </p:txBody>
      </p:sp>
      <p:sp>
        <p:nvSpPr>
          <p:cNvPr id="4" name="Titre 1">
            <a:extLst>
              <a:ext uri="{FF2B5EF4-FFF2-40B4-BE49-F238E27FC236}">
                <a16:creationId xmlns:a16="http://schemas.microsoft.com/office/drawing/2014/main" id="{0C07B2F4-68AA-708A-6725-1D9F531C2BAC}"/>
              </a:ext>
            </a:extLst>
          </p:cNvPr>
          <p:cNvSpPr>
            <a:spLocks noGrp="1"/>
          </p:cNvSpPr>
          <p:nvPr>
            <p:ph type="title"/>
          </p:nvPr>
        </p:nvSpPr>
        <p:spPr bwMode="auto">
          <a:xfrm>
            <a:off x="566822" y="228600"/>
            <a:ext cx="11197389" cy="901930"/>
          </a:xfrm>
        </p:spPr>
        <p:txBody>
          <a:bodyPr/>
          <a:lstStyle/>
          <a:p>
            <a:pPr>
              <a:defRPr/>
            </a:pPr>
            <a:r>
              <a:rPr lang="fr-CH" dirty="0">
                <a:solidFill>
                  <a:schemeClr val="accent2"/>
                </a:solidFill>
              </a:rPr>
              <a:t>En comparaison mondiale</a:t>
            </a:r>
            <a:endParaRPr lang="fr-CH" dirty="0"/>
          </a:p>
        </p:txBody>
      </p:sp>
      <p:pic>
        <p:nvPicPr>
          <p:cNvPr id="9" name="Inhaltsplatzhalter 8">
            <a:extLst>
              <a:ext uri="{FF2B5EF4-FFF2-40B4-BE49-F238E27FC236}">
                <a16:creationId xmlns:a16="http://schemas.microsoft.com/office/drawing/2014/main" id="{1288F44A-24FA-8C2E-C580-84122C400BE8}"/>
              </a:ext>
            </a:extLst>
          </p:cNvPr>
          <p:cNvPicPr>
            <a:picLocks noChangeAspect="1"/>
          </p:cNvPicPr>
          <p:nvPr/>
        </p:nvPicPr>
        <p:blipFill>
          <a:blip r:embed="rId2"/>
          <a:stretch>
            <a:fillRect/>
          </a:stretch>
        </p:blipFill>
        <p:spPr bwMode="auto">
          <a:xfrm>
            <a:off x="264160" y="2160588"/>
            <a:ext cx="3705225" cy="2638425"/>
          </a:xfrm>
          <a:prstGeom prst="rect">
            <a:avLst/>
          </a:prstGeom>
        </p:spPr>
      </p:pic>
      <p:sp>
        <p:nvSpPr>
          <p:cNvPr id="14" name="Textfeld 13">
            <a:extLst>
              <a:ext uri="{FF2B5EF4-FFF2-40B4-BE49-F238E27FC236}">
                <a16:creationId xmlns:a16="http://schemas.microsoft.com/office/drawing/2014/main" id="{F5700498-FD11-7884-A981-AD02FF8D17CF}"/>
              </a:ext>
            </a:extLst>
          </p:cNvPr>
          <p:cNvSpPr txBox="1"/>
          <p:nvPr/>
        </p:nvSpPr>
        <p:spPr>
          <a:xfrm>
            <a:off x="1692110" y="4869160"/>
            <a:ext cx="923330" cy="307777"/>
          </a:xfrm>
          <a:prstGeom prst="rect">
            <a:avLst/>
          </a:prstGeom>
          <a:noFill/>
        </p:spPr>
        <p:txBody>
          <a:bodyPr wrap="none" lIns="0" tIns="0" rIns="0" bIns="0" rtlCol="0">
            <a:spAutoFit/>
          </a:bodyPr>
          <a:lstStyle/>
          <a:p>
            <a:pPr algn="l"/>
            <a:r>
              <a:rPr lang="de-CH" sz="2000" dirty="0"/>
              <a:t>Au total	</a:t>
            </a:r>
          </a:p>
        </p:txBody>
      </p:sp>
      <p:grpSp>
        <p:nvGrpSpPr>
          <p:cNvPr id="5" name="Gruppieren 4">
            <a:extLst>
              <a:ext uri="{FF2B5EF4-FFF2-40B4-BE49-F238E27FC236}">
                <a16:creationId xmlns:a16="http://schemas.microsoft.com/office/drawing/2014/main" id="{B9440749-68BA-1ACA-ADCA-19D77CDAE4BF}"/>
              </a:ext>
            </a:extLst>
          </p:cNvPr>
          <p:cNvGrpSpPr/>
          <p:nvPr/>
        </p:nvGrpSpPr>
        <p:grpSpPr>
          <a:xfrm>
            <a:off x="7855696" y="2224062"/>
            <a:ext cx="3933006" cy="2962147"/>
            <a:chOff x="7855696" y="2224062"/>
            <a:chExt cx="3933006" cy="2962147"/>
          </a:xfrm>
        </p:grpSpPr>
        <p:pic>
          <p:nvPicPr>
            <p:cNvPr id="13" name="Grafik 12">
              <a:extLst>
                <a:ext uri="{FF2B5EF4-FFF2-40B4-BE49-F238E27FC236}">
                  <a16:creationId xmlns:a16="http://schemas.microsoft.com/office/drawing/2014/main" id="{F8D1ECA6-DF12-F57E-22EB-8DE050CFCCDD}"/>
                </a:ext>
              </a:extLst>
            </p:cNvPr>
            <p:cNvPicPr>
              <a:picLocks noChangeAspect="1"/>
            </p:cNvPicPr>
            <p:nvPr/>
          </p:nvPicPr>
          <p:blipFill>
            <a:blip r:embed="rId3"/>
            <a:stretch>
              <a:fillRect/>
            </a:stretch>
          </p:blipFill>
          <p:spPr>
            <a:xfrm>
              <a:off x="7855696" y="2224062"/>
              <a:ext cx="3742899" cy="2554276"/>
            </a:xfrm>
            <a:prstGeom prst="rect">
              <a:avLst/>
            </a:prstGeom>
          </p:spPr>
        </p:pic>
        <p:sp>
          <p:nvSpPr>
            <p:cNvPr id="16" name="Textfeld 15">
              <a:extLst>
                <a:ext uri="{FF2B5EF4-FFF2-40B4-BE49-F238E27FC236}">
                  <a16:creationId xmlns:a16="http://schemas.microsoft.com/office/drawing/2014/main" id="{24171D5C-4A61-149F-5D52-88FEE44B9106}"/>
                </a:ext>
              </a:extLst>
            </p:cNvPr>
            <p:cNvSpPr txBox="1"/>
            <p:nvPr/>
          </p:nvSpPr>
          <p:spPr>
            <a:xfrm>
              <a:off x="8613749" y="4878432"/>
              <a:ext cx="1309654" cy="307777"/>
            </a:xfrm>
            <a:prstGeom prst="rect">
              <a:avLst/>
            </a:prstGeom>
            <a:noFill/>
          </p:spPr>
          <p:txBody>
            <a:bodyPr wrap="none" lIns="0" tIns="0" rIns="0" bIns="0" rtlCol="0">
              <a:spAutoFit/>
            </a:bodyPr>
            <a:lstStyle/>
            <a:p>
              <a:pPr algn="l"/>
              <a:r>
                <a:rPr lang="de-CH" sz="2000" dirty="0"/>
                <a:t>Par </a:t>
              </a:r>
              <a:r>
                <a:rPr lang="de-CH" sz="2000" dirty="0" err="1"/>
                <a:t>surface</a:t>
              </a:r>
              <a:endParaRPr lang="de-CH" sz="2000" dirty="0"/>
            </a:p>
          </p:txBody>
        </p:sp>
        <p:sp>
          <p:nvSpPr>
            <p:cNvPr id="17" name="Textfeld 16">
              <a:extLst>
                <a:ext uri="{FF2B5EF4-FFF2-40B4-BE49-F238E27FC236}">
                  <a16:creationId xmlns:a16="http://schemas.microsoft.com/office/drawing/2014/main" id="{B0371BAD-9385-FB66-012A-C10C049383BA}"/>
                </a:ext>
              </a:extLst>
            </p:cNvPr>
            <p:cNvSpPr txBox="1"/>
            <p:nvPr/>
          </p:nvSpPr>
          <p:spPr>
            <a:xfrm rot="16200000">
              <a:off x="11026795" y="3799880"/>
              <a:ext cx="1354538" cy="169277"/>
            </a:xfrm>
            <a:prstGeom prst="rect">
              <a:avLst/>
            </a:prstGeom>
            <a:noFill/>
          </p:spPr>
          <p:txBody>
            <a:bodyPr wrap="none" lIns="0" tIns="0" rIns="0" bIns="0" rtlCol="0">
              <a:spAutoFit/>
            </a:bodyPr>
            <a:lstStyle/>
            <a:p>
              <a:pPr algn="l"/>
              <a:r>
                <a:rPr lang="de-CH" sz="1100" dirty="0"/>
                <a:t>Lund and Toth (2020)</a:t>
              </a:r>
            </a:p>
          </p:txBody>
        </p:sp>
      </p:grpSp>
      <p:grpSp>
        <p:nvGrpSpPr>
          <p:cNvPr id="6" name="Gruppieren 5">
            <a:extLst>
              <a:ext uri="{FF2B5EF4-FFF2-40B4-BE49-F238E27FC236}">
                <a16:creationId xmlns:a16="http://schemas.microsoft.com/office/drawing/2014/main" id="{41249792-80E8-FD59-9FED-F806A7BC2733}"/>
              </a:ext>
            </a:extLst>
          </p:cNvPr>
          <p:cNvGrpSpPr/>
          <p:nvPr/>
        </p:nvGrpSpPr>
        <p:grpSpPr>
          <a:xfrm>
            <a:off x="4200520" y="2244382"/>
            <a:ext cx="3566669" cy="2911347"/>
            <a:chOff x="4200520" y="2244382"/>
            <a:chExt cx="3566669" cy="2911347"/>
          </a:xfrm>
        </p:grpSpPr>
        <p:pic>
          <p:nvPicPr>
            <p:cNvPr id="7" name="Inhaltsplatzhalter 10">
              <a:extLst>
                <a:ext uri="{FF2B5EF4-FFF2-40B4-BE49-F238E27FC236}">
                  <a16:creationId xmlns:a16="http://schemas.microsoft.com/office/drawing/2014/main" id="{7C10EAD1-BCF4-C608-8D7B-9C6E1B863FA2}"/>
                </a:ext>
              </a:extLst>
            </p:cNvPr>
            <p:cNvPicPr>
              <a:picLocks noChangeAspect="1"/>
            </p:cNvPicPr>
            <p:nvPr/>
          </p:nvPicPr>
          <p:blipFill>
            <a:blip r:embed="rId4"/>
            <a:stretch>
              <a:fillRect/>
            </a:stretch>
          </p:blipFill>
          <p:spPr>
            <a:xfrm>
              <a:off x="4200520" y="2244382"/>
              <a:ext cx="3566669" cy="2459554"/>
            </a:xfrm>
            <a:prstGeom prst="rect">
              <a:avLst/>
            </a:prstGeom>
          </p:spPr>
        </p:pic>
        <p:sp>
          <p:nvSpPr>
            <p:cNvPr id="8" name="Textfeld 7">
              <a:extLst>
                <a:ext uri="{FF2B5EF4-FFF2-40B4-BE49-F238E27FC236}">
                  <a16:creationId xmlns:a16="http://schemas.microsoft.com/office/drawing/2014/main" id="{47F9159F-32A7-9D49-0C94-F06F009C46A3}"/>
                </a:ext>
              </a:extLst>
            </p:cNvPr>
            <p:cNvSpPr txBox="1"/>
            <p:nvPr/>
          </p:nvSpPr>
          <p:spPr>
            <a:xfrm>
              <a:off x="4637296" y="4847952"/>
              <a:ext cx="2720296" cy="307777"/>
            </a:xfrm>
            <a:prstGeom prst="rect">
              <a:avLst/>
            </a:prstGeom>
            <a:noFill/>
          </p:spPr>
          <p:txBody>
            <a:bodyPr wrap="none" lIns="0" tIns="0" rIns="0" bIns="0" rtlCol="0">
              <a:spAutoFit/>
            </a:bodyPr>
            <a:lstStyle/>
            <a:p>
              <a:pPr algn="l"/>
              <a:r>
                <a:rPr lang="de-CH" sz="2000" dirty="0"/>
                <a:t>Par  </a:t>
              </a:r>
              <a:r>
                <a:rPr lang="de-CH" sz="2000" dirty="0" err="1"/>
                <a:t>nombre</a:t>
              </a:r>
              <a:r>
                <a:rPr lang="de-CH" sz="2000" dirty="0"/>
                <a:t> </a:t>
              </a:r>
              <a:r>
                <a:rPr lang="de-CH" sz="2000" dirty="0" err="1"/>
                <a:t>d’habitants</a:t>
              </a:r>
              <a:endParaRPr lang="de-CH" sz="2000" dirty="0"/>
            </a:p>
          </p:txBody>
        </p:sp>
      </p:grpSp>
    </p:spTree>
    <p:extLst>
      <p:ext uri="{BB962C8B-B14F-4D97-AF65-F5344CB8AC3E}">
        <p14:creationId xmlns:p14="http://schemas.microsoft.com/office/powerpoint/2010/main" val="145955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566822" y="228600"/>
            <a:ext cx="11197389" cy="901930"/>
          </a:xfrm>
        </p:spPr>
        <p:txBody>
          <a:bodyPr/>
          <a:lstStyle/>
          <a:p>
            <a:pPr>
              <a:defRPr/>
            </a:pPr>
            <a:r>
              <a:rPr lang="fr-CH" dirty="0">
                <a:solidFill>
                  <a:schemeClr val="accent2"/>
                </a:solidFill>
              </a:rPr>
              <a:t>Potentiel thermique de la géothermie</a:t>
            </a:r>
            <a:br>
              <a:rPr lang="fr-CH" dirty="0">
                <a:solidFill>
                  <a:schemeClr val="accent2"/>
                </a:solidFill>
              </a:rPr>
            </a:br>
            <a:r>
              <a:rPr lang="fr-CH" dirty="0">
                <a:solidFill>
                  <a:schemeClr val="accent2"/>
                </a:solidFill>
              </a:rPr>
              <a:t>économiquement rentable en Suisse</a:t>
            </a:r>
            <a:endParaRPr lang="fr-CH" dirty="0"/>
          </a:p>
        </p:txBody>
      </p:sp>
      <p:sp>
        <p:nvSpPr>
          <p:cNvPr id="11" name="Rectangle 10">
            <a:extLst>
              <a:ext uri="{FF2B5EF4-FFF2-40B4-BE49-F238E27FC236}">
                <a16:creationId xmlns:a16="http://schemas.microsoft.com/office/drawing/2014/main" id="{CD136816-9FB6-8711-85FF-1C7D89BE0EF2}"/>
              </a:ext>
            </a:extLst>
          </p:cNvPr>
          <p:cNvSpPr/>
          <p:nvPr/>
        </p:nvSpPr>
        <p:spPr bwMode="auto">
          <a:xfrm>
            <a:off x="3471924" y="4733766"/>
            <a:ext cx="247296" cy="59106"/>
          </a:xfrm>
          <a:prstGeom prst="rect">
            <a:avLst/>
          </a:prstGeom>
          <a:solidFill>
            <a:srgbClr val="83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831719"/>
              </a:solidFill>
            </a:endParaRPr>
          </a:p>
        </p:txBody>
      </p:sp>
      <p:sp>
        <p:nvSpPr>
          <p:cNvPr id="26" name="Rectangle 25">
            <a:extLst>
              <a:ext uri="{FF2B5EF4-FFF2-40B4-BE49-F238E27FC236}">
                <a16:creationId xmlns:a16="http://schemas.microsoft.com/office/drawing/2014/main" id="{D004A7B6-DEB6-A19C-BF12-430836D0A61F}"/>
              </a:ext>
            </a:extLst>
          </p:cNvPr>
          <p:cNvSpPr/>
          <p:nvPr/>
        </p:nvSpPr>
        <p:spPr bwMode="auto">
          <a:xfrm>
            <a:off x="3469310" y="4806207"/>
            <a:ext cx="247296" cy="1332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7" name="Rectangle 26">
            <a:extLst>
              <a:ext uri="{FF2B5EF4-FFF2-40B4-BE49-F238E27FC236}">
                <a16:creationId xmlns:a16="http://schemas.microsoft.com/office/drawing/2014/main" id="{54D5260B-39B3-39C9-3641-366C917DC2FA}"/>
              </a:ext>
            </a:extLst>
          </p:cNvPr>
          <p:cNvSpPr/>
          <p:nvPr/>
        </p:nvSpPr>
        <p:spPr bwMode="auto">
          <a:xfrm>
            <a:off x="6275576" y="3484083"/>
            <a:ext cx="247296" cy="26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8" name="Rectangle 27">
            <a:extLst>
              <a:ext uri="{FF2B5EF4-FFF2-40B4-BE49-F238E27FC236}">
                <a16:creationId xmlns:a16="http://schemas.microsoft.com/office/drawing/2014/main" id="{4B412A73-A58F-7BA2-C41D-9AB7764A1A5A}"/>
              </a:ext>
            </a:extLst>
          </p:cNvPr>
          <p:cNvSpPr/>
          <p:nvPr/>
        </p:nvSpPr>
        <p:spPr bwMode="auto">
          <a:xfrm>
            <a:off x="6277357" y="1097583"/>
            <a:ext cx="247296" cy="2376000"/>
          </a:xfrm>
          <a:prstGeom prst="rect">
            <a:avLst/>
          </a:prstGeom>
          <a:solidFill>
            <a:srgbClr val="83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831719"/>
              </a:solidFill>
            </a:endParaRPr>
          </a:p>
        </p:txBody>
      </p:sp>
      <p:cxnSp>
        <p:nvCxnSpPr>
          <p:cNvPr id="30" name="Connecteur droit 29">
            <a:extLst>
              <a:ext uri="{FF2B5EF4-FFF2-40B4-BE49-F238E27FC236}">
                <a16:creationId xmlns:a16="http://schemas.microsoft.com/office/drawing/2014/main" id="{9D9FC9EF-4582-ACDA-F40A-C87A89AF410A}"/>
              </a:ext>
            </a:extLst>
          </p:cNvPr>
          <p:cNvCxnSpPr>
            <a:cxnSpLocks/>
          </p:cNvCxnSpPr>
          <p:nvPr/>
        </p:nvCxnSpPr>
        <p:spPr>
          <a:xfrm flipV="1">
            <a:off x="3740308" y="1095652"/>
            <a:ext cx="2463518" cy="3648053"/>
          </a:xfrm>
          <a:prstGeom prst="line">
            <a:avLst/>
          </a:prstGeom>
          <a:ln w="19050">
            <a:solidFill>
              <a:srgbClr val="831719"/>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6211242D-5AE7-8EEC-8F62-92163861BABA}"/>
              </a:ext>
            </a:extLst>
          </p:cNvPr>
          <p:cNvCxnSpPr>
            <a:cxnSpLocks/>
          </p:cNvCxnSpPr>
          <p:nvPr/>
        </p:nvCxnSpPr>
        <p:spPr bwMode="auto">
          <a:xfrm flipV="1">
            <a:off x="3749185" y="3484083"/>
            <a:ext cx="2443854" cy="133761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7E5B494F-F0C2-8324-6C17-7B9AF5478F28}"/>
              </a:ext>
            </a:extLst>
          </p:cNvPr>
          <p:cNvCxnSpPr>
            <a:cxnSpLocks/>
          </p:cNvCxnSpPr>
          <p:nvPr/>
        </p:nvCxnSpPr>
        <p:spPr bwMode="auto">
          <a:xfrm>
            <a:off x="3799005" y="6138207"/>
            <a:ext cx="2376637" cy="987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ZoneTexte 42">
            <a:extLst>
              <a:ext uri="{FF2B5EF4-FFF2-40B4-BE49-F238E27FC236}">
                <a16:creationId xmlns:a16="http://schemas.microsoft.com/office/drawing/2014/main" id="{C9AB3696-41BD-6CBD-FBC0-5F313A8E120A}"/>
              </a:ext>
            </a:extLst>
          </p:cNvPr>
          <p:cNvSpPr txBox="1"/>
          <p:nvPr/>
        </p:nvSpPr>
        <p:spPr bwMode="auto">
          <a:xfrm>
            <a:off x="6177677" y="6164937"/>
            <a:ext cx="438188" cy="216000"/>
          </a:xfrm>
          <a:prstGeom prst="rect">
            <a:avLst/>
          </a:prstGeom>
          <a:solidFill>
            <a:schemeClr val="bg1"/>
          </a:solidFill>
        </p:spPr>
        <p:txBody>
          <a:bodyPr wrap="none" lIns="36000" tIns="36000" rIns="36000" bIns="36000" rtlCol="0" anchor="ctr">
            <a:spAutoFit/>
          </a:bodyPr>
          <a:lstStyle/>
          <a:p>
            <a:pPr algn="ctr">
              <a:defRPr/>
            </a:pPr>
            <a:r>
              <a:rPr lang="de-CH" sz="1400">
                <a:solidFill>
                  <a:schemeClr val="tx2"/>
                </a:solidFill>
                <a:latin typeface="+mn-lt"/>
              </a:rPr>
              <a:t>2050</a:t>
            </a:r>
          </a:p>
        </p:txBody>
      </p:sp>
      <p:sp>
        <p:nvSpPr>
          <p:cNvPr id="5" name="Accolade fermante 4">
            <a:extLst>
              <a:ext uri="{FF2B5EF4-FFF2-40B4-BE49-F238E27FC236}">
                <a16:creationId xmlns:a16="http://schemas.microsoft.com/office/drawing/2014/main" id="{5D050327-732B-D91C-A406-A63D3BB4E560}"/>
              </a:ext>
            </a:extLst>
          </p:cNvPr>
          <p:cNvSpPr/>
          <p:nvPr/>
        </p:nvSpPr>
        <p:spPr>
          <a:xfrm>
            <a:off x="6566904" y="1105529"/>
            <a:ext cx="418780" cy="5045035"/>
          </a:xfrm>
          <a:prstGeom prst="rightBrace">
            <a:avLst>
              <a:gd name="adj1" fmla="val 30450"/>
              <a:gd name="adj2" fmla="val 50043"/>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 name="ZoneTexte 5">
            <a:extLst>
              <a:ext uri="{FF2B5EF4-FFF2-40B4-BE49-F238E27FC236}">
                <a16:creationId xmlns:a16="http://schemas.microsoft.com/office/drawing/2014/main" id="{9701DEC3-03A7-81B0-E45D-AEC4F7EDCCD4}"/>
              </a:ext>
            </a:extLst>
          </p:cNvPr>
          <p:cNvSpPr txBox="1"/>
          <p:nvPr/>
        </p:nvSpPr>
        <p:spPr bwMode="auto">
          <a:xfrm>
            <a:off x="7018485" y="3429907"/>
            <a:ext cx="5173515" cy="400110"/>
          </a:xfrm>
          <a:prstGeom prst="rect">
            <a:avLst/>
          </a:prstGeom>
          <a:noFill/>
        </p:spPr>
        <p:txBody>
          <a:bodyPr wrap="square" rtlCol="0">
            <a:spAutoFit/>
          </a:bodyPr>
          <a:lstStyle/>
          <a:p>
            <a:pPr>
              <a:defRPr/>
            </a:pPr>
            <a:r>
              <a:rPr lang="fr-CH" sz="2000" b="1">
                <a:solidFill>
                  <a:srgbClr val="C00000"/>
                </a:solidFill>
                <a:latin typeface="+mn-lt"/>
              </a:rPr>
              <a:t>17 TWh/a = 25 % besoin de chaleur de la Suisse</a:t>
            </a:r>
          </a:p>
        </p:txBody>
      </p:sp>
      <p:sp>
        <p:nvSpPr>
          <p:cNvPr id="7" name="ZoneTexte 6">
            <a:extLst>
              <a:ext uri="{FF2B5EF4-FFF2-40B4-BE49-F238E27FC236}">
                <a16:creationId xmlns:a16="http://schemas.microsoft.com/office/drawing/2014/main" id="{CE2B4CAC-0E15-2A3C-F4C7-EB1189F9864E}"/>
              </a:ext>
            </a:extLst>
          </p:cNvPr>
          <p:cNvSpPr txBox="1"/>
          <p:nvPr/>
        </p:nvSpPr>
        <p:spPr bwMode="auto">
          <a:xfrm>
            <a:off x="6800491" y="2815972"/>
            <a:ext cx="4603630" cy="369332"/>
          </a:xfrm>
          <a:prstGeom prst="rect">
            <a:avLst/>
          </a:prstGeom>
          <a:noFill/>
        </p:spPr>
        <p:txBody>
          <a:bodyPr wrap="square" rtlCol="0">
            <a:spAutoFit/>
          </a:bodyPr>
          <a:lstStyle/>
          <a:p>
            <a:pPr>
              <a:defRPr/>
            </a:pPr>
            <a:r>
              <a:rPr lang="fr-CH" b="1">
                <a:solidFill>
                  <a:srgbClr val="831719"/>
                </a:solidFill>
                <a:latin typeface="+mn-lt"/>
              </a:rPr>
              <a:t>8 TWh/a géothermie de moyenne profondeur</a:t>
            </a:r>
          </a:p>
        </p:txBody>
      </p:sp>
      <p:sp>
        <p:nvSpPr>
          <p:cNvPr id="8" name="ZoneTexte 7">
            <a:extLst>
              <a:ext uri="{FF2B5EF4-FFF2-40B4-BE49-F238E27FC236}">
                <a16:creationId xmlns:a16="http://schemas.microsoft.com/office/drawing/2014/main" id="{E6DA161B-14E2-2EA8-90F0-1F1CB1942F30}"/>
              </a:ext>
            </a:extLst>
          </p:cNvPr>
          <p:cNvSpPr txBox="1"/>
          <p:nvPr/>
        </p:nvSpPr>
        <p:spPr bwMode="auto">
          <a:xfrm>
            <a:off x="6806745" y="4059681"/>
            <a:ext cx="4312703" cy="369332"/>
          </a:xfrm>
          <a:prstGeom prst="rect">
            <a:avLst/>
          </a:prstGeom>
          <a:noFill/>
        </p:spPr>
        <p:txBody>
          <a:bodyPr wrap="square" rtlCol="0">
            <a:spAutoFit/>
          </a:bodyPr>
          <a:lstStyle/>
          <a:p>
            <a:pPr>
              <a:defRPr/>
            </a:pPr>
            <a:r>
              <a:rPr lang="fr-CH" b="1">
                <a:solidFill>
                  <a:srgbClr val="C00000"/>
                </a:solidFill>
                <a:latin typeface="+mn-lt"/>
              </a:rPr>
              <a:t>9 TWh/a géothermie de faible profondeur</a:t>
            </a:r>
          </a:p>
        </p:txBody>
      </p:sp>
      <p:sp>
        <p:nvSpPr>
          <p:cNvPr id="10" name="ZoneTexte 9">
            <a:extLst>
              <a:ext uri="{FF2B5EF4-FFF2-40B4-BE49-F238E27FC236}">
                <a16:creationId xmlns:a16="http://schemas.microsoft.com/office/drawing/2014/main" id="{E1ACDAA5-6EA0-461C-8DE1-D12C9D88EBCC}"/>
              </a:ext>
            </a:extLst>
          </p:cNvPr>
          <p:cNvSpPr txBox="1"/>
          <p:nvPr/>
        </p:nvSpPr>
        <p:spPr bwMode="auto">
          <a:xfrm>
            <a:off x="3798203" y="5296493"/>
            <a:ext cx="1186813" cy="369332"/>
          </a:xfrm>
          <a:prstGeom prst="rect">
            <a:avLst/>
          </a:prstGeom>
          <a:noFill/>
        </p:spPr>
        <p:txBody>
          <a:bodyPr wrap="square" rtlCol="0">
            <a:spAutoFit/>
          </a:bodyPr>
          <a:lstStyle/>
          <a:p>
            <a:pPr>
              <a:defRPr/>
            </a:pPr>
            <a:r>
              <a:rPr lang="de-CH" b="1">
                <a:solidFill>
                  <a:srgbClr val="C00000"/>
                </a:solidFill>
                <a:latin typeface="+mn-lt"/>
              </a:rPr>
              <a:t>4.5 TWh/a </a:t>
            </a:r>
          </a:p>
        </p:txBody>
      </p:sp>
      <p:sp>
        <p:nvSpPr>
          <p:cNvPr id="12" name="ZoneTexte 11">
            <a:extLst>
              <a:ext uri="{FF2B5EF4-FFF2-40B4-BE49-F238E27FC236}">
                <a16:creationId xmlns:a16="http://schemas.microsoft.com/office/drawing/2014/main" id="{6BD7C98C-979F-C748-FF37-50E6F722BFBA}"/>
              </a:ext>
            </a:extLst>
          </p:cNvPr>
          <p:cNvSpPr txBox="1"/>
          <p:nvPr/>
        </p:nvSpPr>
        <p:spPr bwMode="auto">
          <a:xfrm>
            <a:off x="3842447" y="4616204"/>
            <a:ext cx="1111798" cy="288000"/>
          </a:xfrm>
          <a:prstGeom prst="rect">
            <a:avLst/>
          </a:prstGeom>
          <a:solidFill>
            <a:schemeClr val="bg1"/>
          </a:solidFill>
        </p:spPr>
        <p:txBody>
          <a:bodyPr wrap="square" lIns="36000" tIns="36000" rIns="36000" bIns="36000" rtlCol="0" anchor="ctr">
            <a:spAutoFit/>
          </a:bodyPr>
          <a:lstStyle/>
          <a:p>
            <a:pPr>
              <a:defRPr/>
            </a:pPr>
            <a:r>
              <a:rPr lang="de-CH" b="1">
                <a:solidFill>
                  <a:srgbClr val="831719"/>
                </a:solidFill>
                <a:latin typeface="+mn-lt"/>
              </a:rPr>
              <a:t>0.2 TWh/a </a:t>
            </a:r>
          </a:p>
        </p:txBody>
      </p:sp>
      <p:grpSp>
        <p:nvGrpSpPr>
          <p:cNvPr id="13" name="Groupe 12">
            <a:extLst>
              <a:ext uri="{FF2B5EF4-FFF2-40B4-BE49-F238E27FC236}">
                <a16:creationId xmlns:a16="http://schemas.microsoft.com/office/drawing/2014/main" id="{BB8DED5A-5C9E-F094-F9AF-F8E3E2C45309}"/>
              </a:ext>
            </a:extLst>
          </p:cNvPr>
          <p:cNvGrpSpPr/>
          <p:nvPr/>
        </p:nvGrpSpPr>
        <p:grpSpPr>
          <a:xfrm>
            <a:off x="8987244" y="87835"/>
            <a:ext cx="3247651" cy="2220958"/>
            <a:chOff x="9013370" y="100898"/>
            <a:chExt cx="3247651" cy="2220958"/>
          </a:xfrm>
        </p:grpSpPr>
        <p:sp>
          <p:nvSpPr>
            <p:cNvPr id="17" name="Rectangle 16">
              <a:extLst>
                <a:ext uri="{FF2B5EF4-FFF2-40B4-BE49-F238E27FC236}">
                  <a16:creationId xmlns:a16="http://schemas.microsoft.com/office/drawing/2014/main" id="{F3821E4C-3C73-4A42-0107-3913D186D417}"/>
                </a:ext>
              </a:extLst>
            </p:cNvPr>
            <p:cNvSpPr/>
            <p:nvPr/>
          </p:nvSpPr>
          <p:spPr bwMode="auto">
            <a:xfrm>
              <a:off x="9013370" y="100898"/>
              <a:ext cx="3247651" cy="2220958"/>
            </a:xfrm>
            <a:prstGeom prst="rect">
              <a:avLst/>
            </a:prstGeom>
            <a:solidFill>
              <a:schemeClr val="bg1">
                <a:lumMod val="7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fr-CH" sz="2800"/>
            </a:p>
          </p:txBody>
        </p:sp>
        <p:sp>
          <p:nvSpPr>
            <p:cNvPr id="18" name="Rectangle 17">
              <a:extLst>
                <a:ext uri="{FF2B5EF4-FFF2-40B4-BE49-F238E27FC236}">
                  <a16:creationId xmlns:a16="http://schemas.microsoft.com/office/drawing/2014/main" id="{A6AE8497-E4B0-655F-EE26-F3E871279FAF}"/>
                </a:ext>
              </a:extLst>
            </p:cNvPr>
            <p:cNvSpPr/>
            <p:nvPr/>
          </p:nvSpPr>
          <p:spPr bwMode="auto">
            <a:xfrm>
              <a:off x="9200859" y="127024"/>
              <a:ext cx="2863277" cy="199129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CH" sz="2800" b="1">
                  <a:solidFill>
                    <a:schemeClr val="accent1"/>
                  </a:solidFill>
                  <a:latin typeface="Calibri"/>
                </a:rPr>
                <a:t>17 TWh/a</a:t>
              </a:r>
              <a:endParaRPr lang="fr-CH"/>
            </a:p>
            <a:p>
              <a:pPr>
                <a:defRPr/>
              </a:pPr>
              <a:r>
                <a:rPr lang="fr-CH" sz="2000">
                  <a:solidFill>
                    <a:schemeClr val="accent1"/>
                  </a:solidFill>
                  <a:latin typeface="Calibri"/>
                </a:rPr>
                <a:t>Avec des technologies existantes, mise en œuvre possible de suite</a:t>
              </a:r>
            </a:p>
            <a:p>
              <a:pPr>
                <a:defRPr/>
              </a:pPr>
              <a:r>
                <a:rPr lang="fr-CH" sz="2800" b="1">
                  <a:solidFill>
                    <a:schemeClr val="accent1"/>
                  </a:solidFill>
                  <a:latin typeface="Calibri"/>
                </a:rPr>
                <a:t>25%</a:t>
              </a:r>
              <a:r>
                <a:rPr lang="fr-CH" sz="2000" b="1">
                  <a:solidFill>
                    <a:schemeClr val="accent1"/>
                  </a:solidFill>
                  <a:latin typeface="Calibri"/>
                </a:rPr>
                <a:t> </a:t>
              </a:r>
              <a:r>
                <a:rPr lang="fr-CH" sz="2000">
                  <a:solidFill>
                    <a:schemeClr val="accent1"/>
                  </a:solidFill>
                  <a:latin typeface="Calibri"/>
                </a:rPr>
                <a:t>besoin chaleur CH</a:t>
              </a:r>
              <a:endParaRPr lang="fr-CH" sz="2000">
                <a:solidFill>
                  <a:schemeClr val="tx2">
                    <a:lumMod val="75000"/>
                  </a:schemeClr>
                </a:solidFill>
              </a:endParaRPr>
            </a:p>
          </p:txBody>
        </p:sp>
      </p:grpSp>
      <p:pic>
        <p:nvPicPr>
          <p:cNvPr id="16" name="Image 15">
            <a:extLst>
              <a:ext uri="{FF2B5EF4-FFF2-40B4-BE49-F238E27FC236}">
                <a16:creationId xmlns:a16="http://schemas.microsoft.com/office/drawing/2014/main" id="{F1FC59E3-F94D-E288-9696-F9EE778D0E00}"/>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bwMode="auto">
          <a:xfrm>
            <a:off x="8453336" y="1096393"/>
            <a:ext cx="564644" cy="1016357"/>
          </a:xfrm>
          <a:prstGeom prst="rect">
            <a:avLst/>
          </a:prstGeom>
        </p:spPr>
      </p:pic>
      <p:sp>
        <p:nvSpPr>
          <p:cNvPr id="9" name="ZoneTexte 8">
            <a:extLst>
              <a:ext uri="{FF2B5EF4-FFF2-40B4-BE49-F238E27FC236}">
                <a16:creationId xmlns:a16="http://schemas.microsoft.com/office/drawing/2014/main" id="{E6A4F816-4E5A-81FF-6013-66FEB7281168}"/>
              </a:ext>
            </a:extLst>
          </p:cNvPr>
          <p:cNvSpPr txBox="1"/>
          <p:nvPr/>
        </p:nvSpPr>
        <p:spPr bwMode="auto">
          <a:xfrm>
            <a:off x="6800490" y="6142077"/>
            <a:ext cx="2762425" cy="253090"/>
          </a:xfrm>
          <a:prstGeom prst="rect">
            <a:avLst/>
          </a:prstGeom>
          <a:noFill/>
        </p:spPr>
        <p:txBody>
          <a:bodyPr wrap="square" rtlCol="0">
            <a:spAutoFit/>
          </a:bodyPr>
          <a:lstStyle/>
          <a:p>
            <a:pPr>
              <a:defRPr/>
            </a:pPr>
            <a:r>
              <a:rPr lang="fr-CH" sz="1000" dirty="0">
                <a:solidFill>
                  <a:schemeClr val="tx2"/>
                </a:solidFill>
                <a:latin typeface="Calibri"/>
              </a:rPr>
              <a:t>Source: étude </a:t>
            </a:r>
            <a:r>
              <a:rPr lang="fr-CH" sz="1000" dirty="0" err="1">
                <a:solidFill>
                  <a:schemeClr val="tx2"/>
                </a:solidFill>
                <a:latin typeface="Calibri"/>
              </a:rPr>
              <a:t>Hydro-Géo</a:t>
            </a:r>
            <a:r>
              <a:rPr lang="fr-CH" sz="1000" dirty="0">
                <a:solidFill>
                  <a:schemeClr val="tx2"/>
                </a:solidFill>
                <a:latin typeface="Calibri"/>
              </a:rPr>
              <a:t>  Environnement</a:t>
            </a:r>
          </a:p>
        </p:txBody>
      </p:sp>
      <p:pic>
        <p:nvPicPr>
          <p:cNvPr id="14" name="Picture 2">
            <a:extLst>
              <a:ext uri="{FF2B5EF4-FFF2-40B4-BE49-F238E27FC236}">
                <a16:creationId xmlns:a16="http://schemas.microsoft.com/office/drawing/2014/main" id="{6CC381DF-19EF-750D-5562-66D6A0B2E12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998" b="2635"/>
          <a:stretch/>
        </p:blipFill>
        <p:spPr bwMode="auto">
          <a:xfrm>
            <a:off x="636814" y="4561240"/>
            <a:ext cx="2762426" cy="1714141"/>
          </a:xfrm>
          <a:prstGeom prst="rect">
            <a:avLst/>
          </a:prstGeom>
          <a:noFill/>
          <a:extLst>
            <a:ext uri="{909E8E84-426E-40DD-AFC4-6F175D3DCCD1}">
              <a14:hiddenFill xmlns:a14="http://schemas.microsoft.com/office/drawing/2010/main">
                <a:solidFill>
                  <a:srgbClr val="FFFFFF"/>
                </a:solidFill>
              </a14:hiddenFill>
            </a:ext>
          </a:extLst>
        </p:spPr>
      </p:pic>
      <p:sp>
        <p:nvSpPr>
          <p:cNvPr id="42" name="ZoneTexte 41">
            <a:extLst>
              <a:ext uri="{FF2B5EF4-FFF2-40B4-BE49-F238E27FC236}">
                <a16:creationId xmlns:a16="http://schemas.microsoft.com/office/drawing/2014/main" id="{BD5A1321-8379-B608-C43D-D5B55C9BCAA5}"/>
              </a:ext>
            </a:extLst>
          </p:cNvPr>
          <p:cNvSpPr txBox="1"/>
          <p:nvPr/>
        </p:nvSpPr>
        <p:spPr bwMode="auto">
          <a:xfrm>
            <a:off x="3336415" y="6156228"/>
            <a:ext cx="438188" cy="216000"/>
          </a:xfrm>
          <a:prstGeom prst="rect">
            <a:avLst/>
          </a:prstGeom>
          <a:solidFill>
            <a:schemeClr val="bg1"/>
          </a:solidFill>
        </p:spPr>
        <p:txBody>
          <a:bodyPr wrap="none" lIns="36000" tIns="36000" rIns="36000" bIns="36000" rtlCol="0" anchor="ctr">
            <a:spAutoFit/>
          </a:bodyPr>
          <a:lstStyle/>
          <a:p>
            <a:pPr algn="ctr">
              <a:defRPr/>
            </a:pPr>
            <a:r>
              <a:rPr lang="de-CH" sz="1400">
                <a:solidFill>
                  <a:schemeClr val="tx2"/>
                </a:solidFill>
                <a:latin typeface="+mn-lt"/>
              </a:rPr>
              <a:t>2020</a:t>
            </a:r>
          </a:p>
        </p:txBody>
      </p:sp>
      <p:sp>
        <p:nvSpPr>
          <p:cNvPr id="4" name="ZoneTexte 3">
            <a:extLst>
              <a:ext uri="{FF2B5EF4-FFF2-40B4-BE49-F238E27FC236}">
                <a16:creationId xmlns:a16="http://schemas.microsoft.com/office/drawing/2014/main" id="{63B10EA7-61E8-E365-71EE-340DD2D166C6}"/>
              </a:ext>
            </a:extLst>
          </p:cNvPr>
          <p:cNvSpPr txBox="1"/>
          <p:nvPr/>
        </p:nvSpPr>
        <p:spPr bwMode="auto">
          <a:xfrm>
            <a:off x="783304" y="6153880"/>
            <a:ext cx="438188" cy="216000"/>
          </a:xfrm>
          <a:prstGeom prst="rect">
            <a:avLst/>
          </a:prstGeom>
          <a:solidFill>
            <a:schemeClr val="bg1"/>
          </a:solidFill>
        </p:spPr>
        <p:txBody>
          <a:bodyPr wrap="none" lIns="36000" tIns="36000" rIns="36000" bIns="36000" rtlCol="0" anchor="ctr">
            <a:spAutoFit/>
          </a:bodyPr>
          <a:lstStyle/>
          <a:p>
            <a:pPr algn="ctr">
              <a:defRPr/>
            </a:pPr>
            <a:r>
              <a:rPr lang="de-CH" sz="1400">
                <a:solidFill>
                  <a:schemeClr val="tx2"/>
                </a:solidFill>
                <a:latin typeface="+mn-lt"/>
              </a:rPr>
              <a:t>1990</a:t>
            </a:r>
          </a:p>
        </p:txBody>
      </p:sp>
    </p:spTree>
    <p:extLst>
      <p:ext uri="{BB962C8B-B14F-4D97-AF65-F5344CB8AC3E}">
        <p14:creationId xmlns:p14="http://schemas.microsoft.com/office/powerpoint/2010/main" val="388332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ACF6181-50F5-31E8-6489-E91A788EFD04}"/>
              </a:ext>
            </a:extLst>
          </p:cNvPr>
          <p:cNvSpPr>
            <a:spLocks noGrp="1"/>
          </p:cNvSpPr>
          <p:nvPr>
            <p:ph type="ftr" sz="quarter" idx="11"/>
          </p:nvPr>
        </p:nvSpPr>
        <p:spPr/>
        <p:txBody>
          <a:bodyPr/>
          <a:lstStyle/>
          <a:p>
            <a:pPr>
              <a:defRPr/>
            </a:pPr>
            <a:endParaRPr lang="de-CH"/>
          </a:p>
        </p:txBody>
      </p:sp>
      <p:sp>
        <p:nvSpPr>
          <p:cNvPr id="4" name="Titel 3">
            <a:extLst>
              <a:ext uri="{FF2B5EF4-FFF2-40B4-BE49-F238E27FC236}">
                <a16:creationId xmlns:a16="http://schemas.microsoft.com/office/drawing/2014/main" id="{42D2B009-BDAE-61CC-0FE3-46F4C08FF384}"/>
              </a:ext>
            </a:extLst>
          </p:cNvPr>
          <p:cNvSpPr>
            <a:spLocks noGrp="1"/>
          </p:cNvSpPr>
          <p:nvPr>
            <p:ph type="title"/>
          </p:nvPr>
        </p:nvSpPr>
        <p:spPr/>
        <p:txBody>
          <a:bodyPr/>
          <a:lstStyle/>
          <a:p>
            <a:r>
              <a:rPr lang="fr-CH" dirty="0">
                <a:solidFill>
                  <a:schemeClr val="accent2"/>
                </a:solidFill>
              </a:rPr>
              <a:t>Un écosystème suisse porteur</a:t>
            </a:r>
            <a:endParaRPr lang="de-CH" dirty="0"/>
          </a:p>
        </p:txBody>
      </p:sp>
      <p:graphicFrame>
        <p:nvGraphicFramePr>
          <p:cNvPr id="6" name="Diagramm 5">
            <a:extLst>
              <a:ext uri="{FF2B5EF4-FFF2-40B4-BE49-F238E27FC236}">
                <a16:creationId xmlns:a16="http://schemas.microsoft.com/office/drawing/2014/main" id="{DE924E03-849C-14F0-F61E-AD584AE88989}"/>
              </a:ext>
            </a:extLst>
          </p:cNvPr>
          <p:cNvGraphicFramePr/>
          <p:nvPr/>
        </p:nvGraphicFramePr>
        <p:xfrm>
          <a:off x="2034338" y="1601661"/>
          <a:ext cx="5882479" cy="4187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uppieren 6">
            <a:extLst>
              <a:ext uri="{FF2B5EF4-FFF2-40B4-BE49-F238E27FC236}">
                <a16:creationId xmlns:a16="http://schemas.microsoft.com/office/drawing/2014/main" id="{4B5DB745-1AFF-DB4C-57A2-7A03AAD85A24}"/>
              </a:ext>
            </a:extLst>
          </p:cNvPr>
          <p:cNvGrpSpPr/>
          <p:nvPr/>
        </p:nvGrpSpPr>
        <p:grpSpPr>
          <a:xfrm>
            <a:off x="7625710" y="3208823"/>
            <a:ext cx="4187994" cy="1815882"/>
            <a:chOff x="7625710" y="3208823"/>
            <a:chExt cx="4187994" cy="1815882"/>
          </a:xfrm>
        </p:grpSpPr>
        <p:pic>
          <p:nvPicPr>
            <p:cNvPr id="8" name="Picture 6">
              <a:extLst>
                <a:ext uri="{FF2B5EF4-FFF2-40B4-BE49-F238E27FC236}">
                  <a16:creationId xmlns:a16="http://schemas.microsoft.com/office/drawing/2014/main" id="{1951CCC6-7551-276D-C303-1741FCF42C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5710" y="3208823"/>
              <a:ext cx="1666158" cy="1758134"/>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29F7B312-A978-27AD-3B41-1175A3DB04EC}"/>
                </a:ext>
              </a:extLst>
            </p:cNvPr>
            <p:cNvSpPr txBox="1"/>
            <p:nvPr/>
          </p:nvSpPr>
          <p:spPr>
            <a:xfrm>
              <a:off x="9372061" y="3208823"/>
              <a:ext cx="2441643" cy="1815882"/>
            </a:xfrm>
            <a:prstGeom prst="rect">
              <a:avLst/>
            </a:prstGeom>
            <a:noFill/>
          </p:spPr>
          <p:txBody>
            <a:bodyPr wrap="square">
              <a:spAutoFit/>
            </a:bodyPr>
            <a:lstStyle/>
            <a:p>
              <a:pPr marL="285750" indent="-285750">
                <a:buFont typeface="Arial" panose="020B0604020202020204" pitchFamily="34" charset="0"/>
                <a:buChar char="•"/>
              </a:pPr>
              <a:r>
                <a:rPr lang="en-GB" sz="1400" dirty="0" err="1"/>
                <a:t>Cartographie</a:t>
              </a:r>
              <a:r>
                <a:rPr lang="en-GB" sz="1400" dirty="0"/>
                <a:t> du </a:t>
              </a:r>
              <a:r>
                <a:rPr lang="en-GB" sz="1400" dirty="0" err="1"/>
                <a:t>besoin</a:t>
              </a:r>
              <a:r>
                <a:rPr lang="en-GB" sz="1400" dirty="0"/>
                <a:t> </a:t>
              </a:r>
              <a:r>
                <a:rPr lang="en-GB" sz="1400" dirty="0" err="1"/>
                <a:t>en</a:t>
              </a:r>
              <a:r>
                <a:rPr lang="en-GB" sz="1400" dirty="0"/>
                <a:t> </a:t>
              </a:r>
              <a:r>
                <a:rPr lang="en-GB" sz="1400" dirty="0" err="1"/>
                <a:t>chaleur</a:t>
              </a:r>
              <a:r>
                <a:rPr lang="en-GB" sz="1400" dirty="0"/>
                <a:t> et </a:t>
              </a:r>
              <a:r>
                <a:rPr lang="en-GB" sz="1400" dirty="0" err="1"/>
                <a:t>froid</a:t>
              </a:r>
              <a:endParaRPr lang="en-GB" sz="1400" dirty="0"/>
            </a:p>
            <a:p>
              <a:pPr marL="285750" indent="-285750">
                <a:buFont typeface="Arial" panose="020B0604020202020204" pitchFamily="34" charset="0"/>
                <a:buChar char="•"/>
              </a:pPr>
              <a:r>
                <a:rPr lang="en-GB" sz="1400" dirty="0" err="1"/>
                <a:t>Cartographie</a:t>
              </a:r>
              <a:r>
                <a:rPr lang="en-GB" sz="1400" dirty="0"/>
                <a:t> des </a:t>
              </a:r>
              <a:r>
                <a:rPr lang="en-GB" sz="1400" dirty="0" err="1"/>
                <a:t>chaleurs</a:t>
              </a:r>
              <a:r>
                <a:rPr lang="en-GB" sz="1400" dirty="0"/>
                <a:t> des </a:t>
              </a:r>
              <a:r>
                <a:rPr lang="en-GB" sz="1400" dirty="0" err="1"/>
                <a:t>rejets</a:t>
              </a:r>
              <a:r>
                <a:rPr lang="en-GB" sz="1400" dirty="0"/>
                <a:t> </a:t>
              </a:r>
              <a:r>
                <a:rPr lang="en-GB" sz="1400" dirty="0" err="1"/>
                <a:t>thermiques</a:t>
              </a:r>
              <a:endParaRPr lang="en-GB" sz="1400" dirty="0"/>
            </a:p>
            <a:p>
              <a:pPr marL="285750" indent="-285750">
                <a:buFont typeface="Arial" panose="020B0604020202020204" pitchFamily="34" charset="0"/>
                <a:buChar char="•"/>
              </a:pPr>
              <a:r>
                <a:rPr lang="en-GB" sz="1400" dirty="0"/>
                <a:t>Carte de potential</a:t>
              </a:r>
            </a:p>
            <a:p>
              <a:pPr marL="285750" indent="-285750">
                <a:buFont typeface="Arial" panose="020B0604020202020204" pitchFamily="34" charset="0"/>
                <a:buChar char="•"/>
              </a:pPr>
              <a:r>
                <a:rPr lang="en-GB" sz="1400" dirty="0"/>
                <a:t>Réseau de </a:t>
              </a:r>
              <a:r>
                <a:rPr lang="en-GB" sz="1400" dirty="0" err="1"/>
                <a:t>chauffage</a:t>
              </a:r>
              <a:r>
                <a:rPr lang="en-GB" sz="1400" dirty="0"/>
                <a:t> ä distance </a:t>
              </a:r>
              <a:r>
                <a:rPr lang="en-GB" sz="1400" dirty="0" err="1"/>
                <a:t>existants</a:t>
              </a:r>
              <a:endParaRPr lang="en-GB" sz="1400" dirty="0"/>
            </a:p>
          </p:txBody>
        </p:sp>
      </p:grpSp>
      <p:grpSp>
        <p:nvGrpSpPr>
          <p:cNvPr id="10" name="Gruppieren 9">
            <a:extLst>
              <a:ext uri="{FF2B5EF4-FFF2-40B4-BE49-F238E27FC236}">
                <a16:creationId xmlns:a16="http://schemas.microsoft.com/office/drawing/2014/main" id="{4023A227-A662-CF93-9DEF-2F4F238DE3A5}"/>
              </a:ext>
            </a:extLst>
          </p:cNvPr>
          <p:cNvGrpSpPr/>
          <p:nvPr/>
        </p:nvGrpSpPr>
        <p:grpSpPr>
          <a:xfrm>
            <a:off x="2654184" y="5514351"/>
            <a:ext cx="5054208" cy="1343649"/>
            <a:chOff x="2654185" y="5514351"/>
            <a:chExt cx="4681466" cy="1343649"/>
          </a:xfrm>
        </p:grpSpPr>
        <p:pic>
          <p:nvPicPr>
            <p:cNvPr id="11" name="Image 47">
              <a:extLst>
                <a:ext uri="{FF2B5EF4-FFF2-40B4-BE49-F238E27FC236}">
                  <a16:creationId xmlns:a16="http://schemas.microsoft.com/office/drawing/2014/main" id="{AA3C34F2-8B07-94D6-45E1-6E3D7D613C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4185" y="5514351"/>
              <a:ext cx="1778439" cy="1343649"/>
            </a:xfrm>
            <a:prstGeom prst="rect">
              <a:avLst/>
            </a:prstGeom>
            <a:ln>
              <a:noFill/>
            </a:ln>
          </p:spPr>
        </p:pic>
        <p:sp>
          <p:nvSpPr>
            <p:cNvPr id="12" name="Textfeld 11">
              <a:extLst>
                <a:ext uri="{FF2B5EF4-FFF2-40B4-BE49-F238E27FC236}">
                  <a16:creationId xmlns:a16="http://schemas.microsoft.com/office/drawing/2014/main" id="{C5AC6558-62A1-9222-66C4-04D327191EF5}"/>
                </a:ext>
              </a:extLst>
            </p:cNvPr>
            <p:cNvSpPr txBox="1"/>
            <p:nvPr/>
          </p:nvSpPr>
          <p:spPr>
            <a:xfrm>
              <a:off x="4631448" y="5788980"/>
              <a:ext cx="2704203" cy="738664"/>
            </a:xfrm>
            <a:prstGeom prst="rect">
              <a:avLst/>
            </a:prstGeom>
            <a:noFill/>
          </p:spPr>
          <p:txBody>
            <a:bodyPr wrap="square">
              <a:spAutoFit/>
            </a:bodyPr>
            <a:lstStyle/>
            <a:p>
              <a:pPr marL="285750" indent="-285750">
                <a:buFont typeface="Arial" panose="020B0604020202020204" pitchFamily="34" charset="0"/>
                <a:buChar char="•"/>
              </a:pPr>
              <a:r>
                <a:rPr lang="en-GB" sz="1400" dirty="0"/>
                <a:t>Plan </a:t>
              </a:r>
              <a:r>
                <a:rPr lang="en-GB" sz="1400" dirty="0" err="1"/>
                <a:t>directeur</a:t>
              </a:r>
              <a:r>
                <a:rPr lang="en-GB" sz="1400" dirty="0"/>
                <a:t> </a:t>
              </a:r>
              <a:r>
                <a:rPr lang="en-GB" sz="1400" dirty="0" err="1"/>
                <a:t>énergétique</a:t>
              </a:r>
              <a:endParaRPr lang="en-GB" sz="1400" dirty="0"/>
            </a:p>
            <a:p>
              <a:pPr marL="285750" indent="-285750">
                <a:buFont typeface="Arial" panose="020B0604020202020204" pitchFamily="34" charset="0"/>
                <a:buChar char="•"/>
              </a:pPr>
              <a:r>
                <a:rPr lang="en-GB" sz="1400" dirty="0" err="1"/>
                <a:t>Stratégie</a:t>
              </a:r>
              <a:r>
                <a:rPr lang="en-GB" sz="1400" dirty="0"/>
                <a:t> </a:t>
              </a:r>
              <a:r>
                <a:rPr lang="en-GB" sz="1400" dirty="0" err="1"/>
                <a:t>énergétique</a:t>
              </a:r>
              <a:r>
                <a:rPr lang="en-GB" sz="1400" dirty="0"/>
                <a:t> 2050+</a:t>
              </a:r>
            </a:p>
            <a:p>
              <a:pPr marL="285750" indent="-285750">
                <a:buFont typeface="Arial" panose="020B0604020202020204" pitchFamily="34" charset="0"/>
                <a:buChar char="•"/>
              </a:pPr>
              <a:r>
                <a:rPr lang="en-GB" sz="1400" dirty="0" err="1"/>
                <a:t>Modèles</a:t>
              </a:r>
              <a:r>
                <a:rPr lang="en-GB" sz="1400" dirty="0"/>
                <a:t> </a:t>
              </a:r>
              <a:r>
                <a:rPr lang="en-GB" sz="1400" dirty="0" err="1"/>
                <a:t>prédictifs</a:t>
              </a:r>
              <a:endParaRPr lang="en-GB" sz="1400" dirty="0"/>
            </a:p>
          </p:txBody>
        </p:sp>
      </p:grpSp>
      <p:grpSp>
        <p:nvGrpSpPr>
          <p:cNvPr id="13" name="Gruppieren 12">
            <a:extLst>
              <a:ext uri="{FF2B5EF4-FFF2-40B4-BE49-F238E27FC236}">
                <a16:creationId xmlns:a16="http://schemas.microsoft.com/office/drawing/2014/main" id="{C6D49448-700A-A228-7C33-170E368D3D0D}"/>
              </a:ext>
            </a:extLst>
          </p:cNvPr>
          <p:cNvGrpSpPr/>
          <p:nvPr/>
        </p:nvGrpSpPr>
        <p:grpSpPr>
          <a:xfrm>
            <a:off x="184005" y="2948202"/>
            <a:ext cx="2564334" cy="2218546"/>
            <a:chOff x="184005" y="2948202"/>
            <a:chExt cx="2564334" cy="2218546"/>
          </a:xfrm>
        </p:grpSpPr>
        <p:sp>
          <p:nvSpPr>
            <p:cNvPr id="14" name="Textfeld 13">
              <a:extLst>
                <a:ext uri="{FF2B5EF4-FFF2-40B4-BE49-F238E27FC236}">
                  <a16:creationId xmlns:a16="http://schemas.microsoft.com/office/drawing/2014/main" id="{BF589863-94CE-B81F-98BC-BE4602B66291}"/>
                </a:ext>
              </a:extLst>
            </p:cNvPr>
            <p:cNvSpPr txBox="1"/>
            <p:nvPr/>
          </p:nvSpPr>
          <p:spPr>
            <a:xfrm>
              <a:off x="294242" y="4212641"/>
              <a:ext cx="2441643" cy="954107"/>
            </a:xfrm>
            <a:prstGeom prst="rect">
              <a:avLst/>
            </a:prstGeom>
            <a:noFill/>
          </p:spPr>
          <p:txBody>
            <a:bodyPr wrap="square">
              <a:spAutoFit/>
            </a:bodyPr>
            <a:lstStyle/>
            <a:p>
              <a:pPr marL="285750" indent="-285750">
                <a:buFont typeface="Arial" panose="020B0604020202020204" pitchFamily="34" charset="0"/>
                <a:buChar char="•"/>
              </a:pPr>
              <a:r>
                <a:rPr lang="en-GB" sz="1400" dirty="0"/>
                <a:t>Programmes</a:t>
              </a:r>
            </a:p>
            <a:p>
              <a:pPr marL="285750" indent="-285750">
                <a:buFont typeface="Arial" panose="020B0604020202020204" pitchFamily="34" charset="0"/>
                <a:buChar char="•"/>
              </a:pPr>
              <a:r>
                <a:rPr lang="en-GB" sz="1400" dirty="0"/>
                <a:t>Formation GEOTH</a:t>
              </a:r>
            </a:p>
            <a:p>
              <a:pPr marL="285750" indent="-285750">
                <a:buFont typeface="Arial" panose="020B0604020202020204" pitchFamily="34" charset="0"/>
                <a:buChar char="•"/>
              </a:pPr>
              <a:r>
                <a:rPr lang="en-GB" sz="1400" dirty="0"/>
                <a:t>R&amp;D &amp; </a:t>
              </a:r>
              <a:r>
                <a:rPr lang="en-GB" sz="1400" dirty="0" err="1"/>
                <a:t>Projets</a:t>
              </a:r>
              <a:r>
                <a:rPr lang="en-GB" sz="1400" dirty="0"/>
                <a:t> </a:t>
              </a:r>
              <a:r>
                <a:rPr lang="en-GB" sz="1400" dirty="0" err="1"/>
                <a:t>pilotes</a:t>
              </a:r>
              <a:r>
                <a:rPr lang="en-GB" sz="1400" dirty="0"/>
                <a:t> et </a:t>
              </a:r>
              <a:r>
                <a:rPr lang="en-GB" sz="1400" dirty="0" err="1"/>
                <a:t>démonstration</a:t>
              </a:r>
              <a:endParaRPr lang="en-GB" sz="1400" dirty="0"/>
            </a:p>
          </p:txBody>
        </p:sp>
        <p:pic>
          <p:nvPicPr>
            <p:cNvPr id="15" name="Grafik 14">
              <a:extLst>
                <a:ext uri="{FF2B5EF4-FFF2-40B4-BE49-F238E27FC236}">
                  <a16:creationId xmlns:a16="http://schemas.microsoft.com/office/drawing/2014/main" id="{AD1B5F6C-D4FB-6D13-596A-FAB8F62BC5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85381" y="2948202"/>
              <a:ext cx="1450504" cy="685277"/>
            </a:xfrm>
            <a:prstGeom prst="rect">
              <a:avLst/>
            </a:prstGeom>
          </p:spPr>
        </p:pic>
        <p:pic>
          <p:nvPicPr>
            <p:cNvPr id="16" name="Grafik 15" descr="Ein Bild, das Screenshot, Grafiken, Schrift, Feuerwerk enthält.&#10;&#10;Automatisch generierte Beschreibung">
              <a:extLst>
                <a:ext uri="{FF2B5EF4-FFF2-40B4-BE49-F238E27FC236}">
                  <a16:creationId xmlns:a16="http://schemas.microsoft.com/office/drawing/2014/main" id="{1B4EA3D6-09A0-B2F3-44D5-B919EBEA184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9571"/>
            <a:stretch/>
          </p:blipFill>
          <p:spPr>
            <a:xfrm>
              <a:off x="579094" y="3712711"/>
              <a:ext cx="2169245" cy="620741"/>
            </a:xfrm>
            <a:prstGeom prst="rect">
              <a:avLst/>
            </a:prstGeom>
          </p:spPr>
        </p:pic>
        <p:pic>
          <p:nvPicPr>
            <p:cNvPr id="17" name="Grafik 16" descr="Ein Bild, das Grafiken, Schrift, Kreis, Design enthält.&#10;&#10;Automatisch generierte Beschreibung">
              <a:hlinkClick r:id="rId12"/>
              <a:extLst>
                <a:ext uri="{FF2B5EF4-FFF2-40B4-BE49-F238E27FC236}">
                  <a16:creationId xmlns:a16="http://schemas.microsoft.com/office/drawing/2014/main" id="{5D38FA5F-B136-BB20-242F-5BDF3CFDC4B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4005" y="3152423"/>
              <a:ext cx="1218270" cy="685277"/>
            </a:xfrm>
            <a:prstGeom prst="rect">
              <a:avLst/>
            </a:prstGeom>
          </p:spPr>
        </p:pic>
      </p:grpSp>
      <p:grpSp>
        <p:nvGrpSpPr>
          <p:cNvPr id="18" name="Gruppieren 17">
            <a:extLst>
              <a:ext uri="{FF2B5EF4-FFF2-40B4-BE49-F238E27FC236}">
                <a16:creationId xmlns:a16="http://schemas.microsoft.com/office/drawing/2014/main" id="{0D8E96E7-571C-F12F-8C4C-9F8ECA84D94C}"/>
              </a:ext>
            </a:extLst>
          </p:cNvPr>
          <p:cNvGrpSpPr/>
          <p:nvPr/>
        </p:nvGrpSpPr>
        <p:grpSpPr>
          <a:xfrm>
            <a:off x="6845127" y="862997"/>
            <a:ext cx="5010061" cy="1740842"/>
            <a:chOff x="6845127" y="862997"/>
            <a:chExt cx="5010061" cy="1740842"/>
          </a:xfrm>
        </p:grpSpPr>
        <p:pic>
          <p:nvPicPr>
            <p:cNvPr id="19" name="Picture 2">
              <a:extLst>
                <a:ext uri="{FF2B5EF4-FFF2-40B4-BE49-F238E27FC236}">
                  <a16:creationId xmlns:a16="http://schemas.microsoft.com/office/drawing/2014/main" id="{DBA1EBA9-33F8-0756-A88F-FBDDB36916D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20" t="13386" r="1362" b="21675"/>
            <a:stretch/>
          </p:blipFill>
          <p:spPr bwMode="auto">
            <a:xfrm>
              <a:off x="6845127" y="929837"/>
              <a:ext cx="3227325" cy="13436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feld 19">
              <a:extLst>
                <a:ext uri="{FF2B5EF4-FFF2-40B4-BE49-F238E27FC236}">
                  <a16:creationId xmlns:a16="http://schemas.microsoft.com/office/drawing/2014/main" id="{605976F3-C8F5-55D1-33F8-41BF5C76D125}"/>
                </a:ext>
              </a:extLst>
            </p:cNvPr>
            <p:cNvSpPr txBox="1"/>
            <p:nvPr/>
          </p:nvSpPr>
          <p:spPr>
            <a:xfrm>
              <a:off x="8486958" y="1865175"/>
              <a:ext cx="3368230" cy="738664"/>
            </a:xfrm>
            <a:prstGeom prst="rect">
              <a:avLst/>
            </a:prstGeom>
            <a:noFill/>
          </p:spPr>
          <p:txBody>
            <a:bodyPr wrap="none" rtlCol="0">
              <a:spAutoFit/>
            </a:bodyPr>
            <a:lstStyle/>
            <a:p>
              <a:pPr marL="285750" indent="-285750">
                <a:buFont typeface="Arial" panose="020B0604020202020204" pitchFamily="34" charset="0"/>
                <a:buChar char="•"/>
              </a:pPr>
              <a:r>
                <a:rPr lang="de-CH" sz="1400" dirty="0" err="1"/>
                <a:t>Modèles</a:t>
              </a:r>
              <a:r>
                <a:rPr lang="de-CH" sz="1400" dirty="0"/>
                <a:t> </a:t>
              </a:r>
              <a:r>
                <a:rPr lang="de-CH" sz="1400" dirty="0" err="1"/>
                <a:t>géologiques</a:t>
              </a:r>
              <a:r>
                <a:rPr lang="de-CH" sz="1400" dirty="0"/>
                <a:t> 3D</a:t>
              </a:r>
            </a:p>
            <a:p>
              <a:pPr marL="285750" indent="-285750">
                <a:buFont typeface="Arial" panose="020B0604020202020204" pitchFamily="34" charset="0"/>
                <a:buChar char="•"/>
              </a:pPr>
              <a:r>
                <a:rPr lang="de-CH" sz="1400" dirty="0"/>
                <a:t>Atlas des </a:t>
              </a:r>
              <a:r>
                <a:rPr lang="de-CH" sz="1400" dirty="0" err="1"/>
                <a:t>ressources</a:t>
              </a:r>
              <a:r>
                <a:rPr lang="de-CH" sz="1400" dirty="0"/>
                <a:t> </a:t>
              </a:r>
              <a:r>
                <a:rPr lang="de-CH" sz="1400" dirty="0" err="1"/>
                <a:t>géothermiques</a:t>
              </a:r>
              <a:endParaRPr lang="de-CH" sz="1400" dirty="0"/>
            </a:p>
            <a:p>
              <a:pPr marL="285750" indent="-285750">
                <a:buFont typeface="Arial" panose="020B0604020202020204" pitchFamily="34" charset="0"/>
                <a:buChar char="•"/>
              </a:pPr>
              <a:r>
                <a:rPr lang="de-CH" sz="1400" dirty="0" err="1"/>
                <a:t>Accessibilité</a:t>
              </a:r>
              <a:r>
                <a:rPr lang="de-CH" sz="1400" dirty="0"/>
                <a:t> des </a:t>
              </a:r>
              <a:r>
                <a:rPr lang="de-CH" sz="1400" dirty="0" err="1"/>
                <a:t>données</a:t>
              </a:r>
              <a:endParaRPr lang="de-CH" sz="1400" dirty="0"/>
            </a:p>
          </p:txBody>
        </p:sp>
        <p:pic>
          <p:nvPicPr>
            <p:cNvPr id="21" name="Grafik 20" descr="Ein Bild, das Symbol, Text, Logo, Schrift enthält.&#10;&#10;Automatisch generierte Beschreibung">
              <a:extLst>
                <a:ext uri="{FF2B5EF4-FFF2-40B4-BE49-F238E27FC236}">
                  <a16:creationId xmlns:a16="http://schemas.microsoft.com/office/drawing/2014/main" id="{8513EF91-E260-E679-A3E1-B7599A9DC2A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275609" y="862997"/>
              <a:ext cx="784831" cy="738664"/>
            </a:xfrm>
            <a:prstGeom prst="rect">
              <a:avLst/>
            </a:prstGeom>
          </p:spPr>
        </p:pic>
      </p:grpSp>
      <p:grpSp>
        <p:nvGrpSpPr>
          <p:cNvPr id="22" name="Gruppieren 21">
            <a:extLst>
              <a:ext uri="{FF2B5EF4-FFF2-40B4-BE49-F238E27FC236}">
                <a16:creationId xmlns:a16="http://schemas.microsoft.com/office/drawing/2014/main" id="{23ED4BFD-9798-E532-D952-CE8022C51445}"/>
              </a:ext>
            </a:extLst>
          </p:cNvPr>
          <p:cNvGrpSpPr/>
          <p:nvPr/>
        </p:nvGrpSpPr>
        <p:grpSpPr>
          <a:xfrm>
            <a:off x="1259444" y="977690"/>
            <a:ext cx="3173180" cy="1876146"/>
            <a:chOff x="1259444" y="977690"/>
            <a:chExt cx="3173180" cy="1876146"/>
          </a:xfrm>
        </p:grpSpPr>
        <p:pic>
          <p:nvPicPr>
            <p:cNvPr id="23" name="Grafik 22">
              <a:extLst>
                <a:ext uri="{FF2B5EF4-FFF2-40B4-BE49-F238E27FC236}">
                  <a16:creationId xmlns:a16="http://schemas.microsoft.com/office/drawing/2014/main" id="{DFCE6ACB-41DD-EE88-7D08-E0A20E8BC054}"/>
                </a:ext>
              </a:extLst>
            </p:cNvPr>
            <p:cNvPicPr>
              <a:picLocks noChangeAspect="1"/>
            </p:cNvPicPr>
            <p:nvPr/>
          </p:nvPicPr>
          <p:blipFill>
            <a:blip r:embed="rId16"/>
            <a:stretch>
              <a:fillRect/>
            </a:stretch>
          </p:blipFill>
          <p:spPr>
            <a:xfrm>
              <a:off x="2515370" y="1562359"/>
              <a:ext cx="1090634" cy="351560"/>
            </a:xfrm>
            <a:prstGeom prst="rect">
              <a:avLst/>
            </a:prstGeom>
          </p:spPr>
        </p:pic>
        <p:pic>
          <p:nvPicPr>
            <p:cNvPr id="24" name="Grafik 23" descr="Ein Bild, das Schrift, Text, Logo, Grafiken enthält.&#10;&#10;Automatisch generierte Beschreibung">
              <a:extLst>
                <a:ext uri="{FF2B5EF4-FFF2-40B4-BE49-F238E27FC236}">
                  <a16:creationId xmlns:a16="http://schemas.microsoft.com/office/drawing/2014/main" id="{FCA24C28-1A8D-AD39-11B6-0A295E34821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22726" y="1242566"/>
              <a:ext cx="701997" cy="200095"/>
            </a:xfrm>
            <a:prstGeom prst="rect">
              <a:avLst/>
            </a:prstGeom>
          </p:spPr>
        </p:pic>
        <p:pic>
          <p:nvPicPr>
            <p:cNvPr id="25" name="Grafik 24" descr="Ein Bild, das Schrift, Grafiken, Logo, Grafikdesign enthält.&#10;&#10;Automatisch generierte Beschreibung">
              <a:extLst>
                <a:ext uri="{FF2B5EF4-FFF2-40B4-BE49-F238E27FC236}">
                  <a16:creationId xmlns:a16="http://schemas.microsoft.com/office/drawing/2014/main" id="{D324FCDA-0301-3454-890F-6289AF0CF93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16165"/>
            <a:stretch/>
          </p:blipFill>
          <p:spPr>
            <a:xfrm>
              <a:off x="3493601" y="977690"/>
              <a:ext cx="939023" cy="524820"/>
            </a:xfrm>
            <a:prstGeom prst="rect">
              <a:avLst/>
            </a:prstGeom>
          </p:spPr>
        </p:pic>
        <p:pic>
          <p:nvPicPr>
            <p:cNvPr id="26" name="Grafik 25" descr="Ein Bild, das Schrift, Logo, Grafiken, Symbol enthält.&#10;&#10;Automatisch generierte Beschreibung">
              <a:extLst>
                <a:ext uri="{FF2B5EF4-FFF2-40B4-BE49-F238E27FC236}">
                  <a16:creationId xmlns:a16="http://schemas.microsoft.com/office/drawing/2014/main" id="{4F852749-43F5-FE9D-E8A3-0490561B190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23001" b="26404"/>
            <a:stretch/>
          </p:blipFill>
          <p:spPr>
            <a:xfrm>
              <a:off x="3453838" y="1601661"/>
              <a:ext cx="640081" cy="323850"/>
            </a:xfrm>
            <a:prstGeom prst="rect">
              <a:avLst/>
            </a:prstGeom>
          </p:spPr>
        </p:pic>
        <p:pic>
          <p:nvPicPr>
            <p:cNvPr id="27" name="Grafik 26" descr="Ein Bild, das Symbol, Text, Logo, Schrift enthält.&#10;&#10;Automatisch generierte Beschreibung">
              <a:extLst>
                <a:ext uri="{FF2B5EF4-FFF2-40B4-BE49-F238E27FC236}">
                  <a16:creationId xmlns:a16="http://schemas.microsoft.com/office/drawing/2014/main" id="{3CB641EF-23AD-29D9-8388-26B4D8CCB9A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22492" y="1196523"/>
              <a:ext cx="1287407" cy="1211677"/>
            </a:xfrm>
            <a:prstGeom prst="rect">
              <a:avLst/>
            </a:prstGeom>
          </p:spPr>
        </p:pic>
        <p:pic>
          <p:nvPicPr>
            <p:cNvPr id="28" name="Inhaltsplatzhalter 4" descr="Ein Bild, das Text, Schrift, Screenshot, Grafiken enthält.&#10;&#10;Automatisch generierte Beschreibung">
              <a:extLst>
                <a:ext uri="{FF2B5EF4-FFF2-40B4-BE49-F238E27FC236}">
                  <a16:creationId xmlns:a16="http://schemas.microsoft.com/office/drawing/2014/main" id="{1EFDBE50-9663-1AEA-E5C7-A1325CEC90E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59444" y="2433546"/>
              <a:ext cx="1801243" cy="420290"/>
            </a:xfrm>
            <a:prstGeom prst="rect">
              <a:avLst/>
            </a:prstGeom>
          </p:spPr>
        </p:pic>
      </p:grpSp>
      <p:pic>
        <p:nvPicPr>
          <p:cNvPr id="29" name="Image 8">
            <a:extLst>
              <a:ext uri="{FF2B5EF4-FFF2-40B4-BE49-F238E27FC236}">
                <a16:creationId xmlns:a16="http://schemas.microsoft.com/office/drawing/2014/main" id="{D88098C3-5519-9492-BE2E-7511A0AB8F95}"/>
              </a:ext>
            </a:extLst>
          </p:cNvPr>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4387322" y="3501574"/>
            <a:ext cx="1525273" cy="325484"/>
          </a:xfrm>
          <a:prstGeom prst="rect">
            <a:avLst/>
          </a:prstGeom>
        </p:spPr>
      </p:pic>
      <p:sp>
        <p:nvSpPr>
          <p:cNvPr id="30" name="Textfeld 29">
            <a:extLst>
              <a:ext uri="{FF2B5EF4-FFF2-40B4-BE49-F238E27FC236}">
                <a16:creationId xmlns:a16="http://schemas.microsoft.com/office/drawing/2014/main" id="{69E689F4-1864-3AEC-A68A-F06A63E3717E}"/>
              </a:ext>
            </a:extLst>
          </p:cNvPr>
          <p:cNvSpPr txBox="1"/>
          <p:nvPr/>
        </p:nvSpPr>
        <p:spPr>
          <a:xfrm>
            <a:off x="4663761" y="2848206"/>
            <a:ext cx="842184" cy="523220"/>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r>
              <a:rPr lang="de-CH" sz="2800" b="1" dirty="0">
                <a:ln/>
                <a:solidFill>
                  <a:schemeClr val="accent3"/>
                </a:solidFill>
              </a:rPr>
              <a:t>$$$</a:t>
            </a:r>
          </a:p>
        </p:txBody>
      </p:sp>
    </p:spTree>
    <p:extLst>
      <p:ext uri="{BB962C8B-B14F-4D97-AF65-F5344CB8AC3E}">
        <p14:creationId xmlns:p14="http://schemas.microsoft.com/office/powerpoint/2010/main" val="24425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F197849F-BAF2-486E-B804-B9DB6F92D059}"/>
                                            </p:graphic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dgm id="{0DE0B6AF-D9CE-4597-AAF4-4099C88C862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EEBD1A3C-6E77-4843-9317-108BF54D3A75}"/>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555A812C-A759-4CE7-9B27-4CD8B61A47F4}"/>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2BD6F9B9-2BE5-416E-8BBC-7254066C074F}"/>
                                            </p:graphic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graphicEl>
                                              <a:dgm id="{AA963C68-3CB0-4FFB-922A-352F0994C417}"/>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4FDCBC96-6A34-491D-B8F3-4E4CDAFF2FFF}"/>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F06ECE42-8387-48A8-AB76-35A7957ECC29}"/>
                                            </p:graphic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graphicEl>
                                              <a:dgm id="{5D4DD2F3-7C35-4BA1-B0B2-3886FDC2F24B}"/>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
                                            <p:graphicEl>
                                              <a:dgm id="{2CAA34C5-B474-4B79-97C4-3CD7190FCB8F}"/>
                                            </p:graphic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re 4"/>
          <p:cNvSpPr>
            <a:spLocks noGrp="1"/>
          </p:cNvSpPr>
          <p:nvPr>
            <p:ph type="title"/>
          </p:nvPr>
        </p:nvSpPr>
        <p:spPr bwMode="auto">
          <a:xfrm>
            <a:off x="566822" y="228600"/>
            <a:ext cx="10825363" cy="901930"/>
          </a:xfrm>
        </p:spPr>
        <p:txBody>
          <a:bodyPr/>
          <a:lstStyle/>
          <a:p>
            <a:r>
              <a:rPr lang="fr-CH" sz="3600" dirty="0">
                <a:solidFill>
                  <a:srgbClr val="F07E31"/>
                </a:solidFill>
              </a:rPr>
              <a:t>Géothermie-Suisse: connecter les parties prenantes</a:t>
            </a:r>
          </a:p>
        </p:txBody>
      </p:sp>
      <p:sp>
        <p:nvSpPr>
          <p:cNvPr id="8" name="ZoneTexte 7">
            <a:extLst>
              <a:ext uri="{FF2B5EF4-FFF2-40B4-BE49-F238E27FC236}">
                <a16:creationId xmlns:a16="http://schemas.microsoft.com/office/drawing/2014/main" id="{F1C89A1B-FD83-F066-3180-D66836CF4274}"/>
              </a:ext>
            </a:extLst>
          </p:cNvPr>
          <p:cNvSpPr txBox="1"/>
          <p:nvPr/>
        </p:nvSpPr>
        <p:spPr bwMode="auto">
          <a:xfrm>
            <a:off x="594359" y="785240"/>
            <a:ext cx="10939379" cy="1107996"/>
          </a:xfrm>
          <a:prstGeom prst="rect">
            <a:avLst/>
          </a:prstGeom>
          <a:noFill/>
        </p:spPr>
        <p:txBody>
          <a:bodyPr wrap="square" rtlCol="0">
            <a:spAutoFit/>
          </a:bodyPr>
          <a:lstStyle/>
          <a:p>
            <a:pPr>
              <a:defRPr/>
            </a:pPr>
            <a:r>
              <a:rPr lang="fr-CH" sz="2200">
                <a:solidFill>
                  <a:schemeClr val="tx2"/>
                </a:solidFill>
                <a:latin typeface="Calibri"/>
                <a:cs typeface="Calibri"/>
              </a:rPr>
              <a:t>Sauf pour la géothermie de faible profondeur, la filière de la géothermie en Suisse est au début de la collaboration. Tous les acteurs sont dans un processus d'apprentissage. </a:t>
            </a:r>
            <a:r>
              <a:rPr lang="fr-CH" sz="2200">
                <a:solidFill>
                  <a:srgbClr val="C00000"/>
                </a:solidFill>
                <a:latin typeface="Calibri"/>
                <a:cs typeface="Calibri"/>
              </a:rPr>
              <a:t>Géothermie-Suisse facilite la collaboration</a:t>
            </a:r>
            <a:r>
              <a:rPr lang="fr-CH" sz="2200">
                <a:solidFill>
                  <a:schemeClr val="tx2"/>
                </a:solidFill>
                <a:latin typeface="Calibri"/>
                <a:cs typeface="Calibri"/>
              </a:rPr>
              <a:t>.</a:t>
            </a:r>
            <a:endParaRPr lang="fr-CH" sz="2200">
              <a:solidFill>
                <a:srgbClr val="C00000"/>
              </a:solidFill>
              <a:latin typeface="Calibri"/>
              <a:cs typeface="Calibri"/>
            </a:endParaRPr>
          </a:p>
        </p:txBody>
      </p:sp>
      <p:pic>
        <p:nvPicPr>
          <p:cNvPr id="110" name="Image 109">
            <a:extLst>
              <a:ext uri="{FF2B5EF4-FFF2-40B4-BE49-F238E27FC236}">
                <a16:creationId xmlns:a16="http://schemas.microsoft.com/office/drawing/2014/main" id="{125AA58C-B3AC-CBE6-A3B6-C2AAE4BB19B5}"/>
              </a:ext>
            </a:extLst>
          </p:cNvPr>
          <p:cNvPicPr>
            <a:picLocks noChangeAspect="1"/>
          </p:cNvPicPr>
          <p:nvPr/>
        </p:nvPicPr>
        <p:blipFill>
          <a:blip r:embed="rId2"/>
          <a:stretch>
            <a:fillRect/>
          </a:stretch>
        </p:blipFill>
        <p:spPr>
          <a:xfrm>
            <a:off x="1517302" y="1930368"/>
            <a:ext cx="9746898" cy="4453880"/>
          </a:xfrm>
          <a:prstGeom prst="rect">
            <a:avLst/>
          </a:prstGeom>
        </p:spPr>
      </p:pic>
    </p:spTree>
    <p:extLst>
      <p:ext uri="{BB962C8B-B14F-4D97-AF65-F5344CB8AC3E}">
        <p14:creationId xmlns:p14="http://schemas.microsoft.com/office/powerpoint/2010/main" val="403154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FE1076-56BA-8343-8198-F04DE6924951}"/>
              </a:ext>
            </a:extLst>
          </p:cNvPr>
          <p:cNvSpPr>
            <a:spLocks noGrp="1"/>
          </p:cNvSpPr>
          <p:nvPr>
            <p:ph type="title"/>
          </p:nvPr>
        </p:nvSpPr>
        <p:spPr>
          <a:xfrm>
            <a:off x="537255" y="231177"/>
            <a:ext cx="11141600" cy="538551"/>
          </a:xfrm>
        </p:spPr>
        <p:txBody>
          <a:bodyPr vert="horz" lIns="91440" tIns="45720" rIns="91440" bIns="45720" rtlCol="0" anchor="t">
            <a:noAutofit/>
          </a:bodyPr>
          <a:lstStyle/>
          <a:p>
            <a:r>
              <a:rPr lang="fr-CH" sz="3600">
                <a:solidFill>
                  <a:srgbClr val="F07E31"/>
                </a:solidFill>
              </a:rPr>
              <a:t>Services de Géothermie-Suisse</a:t>
            </a:r>
          </a:p>
        </p:txBody>
      </p:sp>
      <p:pic>
        <p:nvPicPr>
          <p:cNvPr id="3" name="Picture 19" descr="A picture containing sky, outdoor, person&#10;&#10;Description automatically generated">
            <a:extLst>
              <a:ext uri="{FF2B5EF4-FFF2-40B4-BE49-F238E27FC236}">
                <a16:creationId xmlns:a16="http://schemas.microsoft.com/office/drawing/2014/main" id="{03F5A661-88C3-AB31-F4EF-543C1E34B5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02" y="4616660"/>
            <a:ext cx="1368000" cy="1369142"/>
          </a:xfrm>
          <a:prstGeom prst="ellipse">
            <a:avLst/>
          </a:prstGeom>
        </p:spPr>
      </p:pic>
      <p:sp>
        <p:nvSpPr>
          <p:cNvPr id="4" name="TextBox 21">
            <a:extLst>
              <a:ext uri="{FF2B5EF4-FFF2-40B4-BE49-F238E27FC236}">
                <a16:creationId xmlns:a16="http://schemas.microsoft.com/office/drawing/2014/main" id="{2F10CF1F-8C70-C3F6-AB90-1640B9D2B6BF}"/>
              </a:ext>
            </a:extLst>
          </p:cNvPr>
          <p:cNvSpPr txBox="1"/>
          <p:nvPr/>
        </p:nvSpPr>
        <p:spPr>
          <a:xfrm>
            <a:off x="6808147" y="5064850"/>
            <a:ext cx="5026144" cy="461665"/>
          </a:xfrm>
          <a:prstGeom prst="rect">
            <a:avLst/>
          </a:prstGeom>
          <a:noFill/>
          <a:ln>
            <a:solidFill>
              <a:schemeClr val="bg1"/>
            </a:solidFill>
          </a:ln>
        </p:spPr>
        <p:txBody>
          <a:bodyPr wrap="square" rtlCol="0">
            <a:spAutoFit/>
          </a:bodyPr>
          <a:lstStyle/>
          <a:p>
            <a:r>
              <a:rPr lang="fr-CH" sz="2400">
                <a:solidFill>
                  <a:schemeClr val="tx2"/>
                </a:solidFill>
                <a:latin typeface="+mn-lt"/>
              </a:rPr>
              <a:t>Communication</a:t>
            </a:r>
          </a:p>
        </p:txBody>
      </p:sp>
      <p:sp>
        <p:nvSpPr>
          <p:cNvPr id="5" name="TextBox 9">
            <a:extLst>
              <a:ext uri="{FF2B5EF4-FFF2-40B4-BE49-F238E27FC236}">
                <a16:creationId xmlns:a16="http://schemas.microsoft.com/office/drawing/2014/main" id="{012C2D4B-2ABB-0D51-7235-4B198D02714C}"/>
              </a:ext>
            </a:extLst>
          </p:cNvPr>
          <p:cNvSpPr txBox="1"/>
          <p:nvPr/>
        </p:nvSpPr>
        <p:spPr>
          <a:xfrm>
            <a:off x="2032138" y="5070399"/>
            <a:ext cx="3278670" cy="461665"/>
          </a:xfrm>
          <a:prstGeom prst="rect">
            <a:avLst/>
          </a:prstGeom>
          <a:noFill/>
          <a:ln>
            <a:noFill/>
          </a:ln>
        </p:spPr>
        <p:txBody>
          <a:bodyPr wrap="square" rtlCol="0">
            <a:spAutoFit/>
          </a:bodyPr>
          <a:lstStyle/>
          <a:p>
            <a:r>
              <a:rPr lang="fr-CH" sz="2400">
                <a:solidFill>
                  <a:schemeClr val="tx2"/>
                </a:solidFill>
                <a:latin typeface="+mn-lt"/>
              </a:rPr>
              <a:t>Évènements</a:t>
            </a:r>
          </a:p>
        </p:txBody>
      </p:sp>
      <p:sp>
        <p:nvSpPr>
          <p:cNvPr id="9" name="TextBox 5">
            <a:extLst>
              <a:ext uri="{FF2B5EF4-FFF2-40B4-BE49-F238E27FC236}">
                <a16:creationId xmlns:a16="http://schemas.microsoft.com/office/drawing/2014/main" id="{36CF60F9-418C-EF0B-4B4C-F2D86DE3DD75}"/>
              </a:ext>
            </a:extLst>
          </p:cNvPr>
          <p:cNvSpPr txBox="1"/>
          <p:nvPr/>
        </p:nvSpPr>
        <p:spPr>
          <a:xfrm>
            <a:off x="6808147" y="3415667"/>
            <a:ext cx="5026144" cy="461665"/>
          </a:xfrm>
          <a:prstGeom prst="rect">
            <a:avLst/>
          </a:prstGeom>
          <a:noFill/>
          <a:ln>
            <a:noFill/>
          </a:ln>
        </p:spPr>
        <p:txBody>
          <a:bodyPr wrap="square" rtlCol="0">
            <a:spAutoFit/>
          </a:bodyPr>
          <a:lstStyle/>
          <a:p>
            <a:r>
              <a:rPr lang="fr-CH" sz="2400">
                <a:solidFill>
                  <a:schemeClr val="tx2"/>
                </a:solidFill>
                <a:latin typeface="+mn-lt"/>
              </a:rPr>
              <a:t>Conditions-cadres et politique</a:t>
            </a:r>
          </a:p>
        </p:txBody>
      </p:sp>
      <p:sp>
        <p:nvSpPr>
          <p:cNvPr id="11" name="TextBox 9">
            <a:extLst>
              <a:ext uri="{FF2B5EF4-FFF2-40B4-BE49-F238E27FC236}">
                <a16:creationId xmlns:a16="http://schemas.microsoft.com/office/drawing/2014/main" id="{03CB9CC2-700C-260D-82FB-775297F62D90}"/>
              </a:ext>
            </a:extLst>
          </p:cNvPr>
          <p:cNvSpPr txBox="1"/>
          <p:nvPr/>
        </p:nvSpPr>
        <p:spPr>
          <a:xfrm>
            <a:off x="2032138" y="3436716"/>
            <a:ext cx="3367444" cy="461665"/>
          </a:xfrm>
          <a:prstGeom prst="rect">
            <a:avLst/>
          </a:prstGeom>
          <a:solidFill>
            <a:schemeClr val="bg1"/>
          </a:solidFill>
          <a:ln>
            <a:solidFill>
              <a:schemeClr val="bg1"/>
            </a:solidFill>
          </a:ln>
        </p:spPr>
        <p:txBody>
          <a:bodyPr wrap="square" rtlCol="0">
            <a:spAutoFit/>
          </a:bodyPr>
          <a:lstStyle/>
          <a:p>
            <a:r>
              <a:rPr lang="fr-CH" sz="2400">
                <a:solidFill>
                  <a:schemeClr val="tx2"/>
                </a:solidFill>
                <a:latin typeface="+mn-lt"/>
              </a:rPr>
              <a:t>Centre de compétences</a:t>
            </a:r>
          </a:p>
        </p:txBody>
      </p:sp>
      <p:sp>
        <p:nvSpPr>
          <p:cNvPr id="12" name="ZoneTexte 11">
            <a:extLst>
              <a:ext uri="{FF2B5EF4-FFF2-40B4-BE49-F238E27FC236}">
                <a16:creationId xmlns:a16="http://schemas.microsoft.com/office/drawing/2014/main" id="{5C49DDCF-1BF6-03CD-23E7-0309451AA5EE}"/>
              </a:ext>
            </a:extLst>
          </p:cNvPr>
          <p:cNvSpPr txBox="1"/>
          <p:nvPr/>
        </p:nvSpPr>
        <p:spPr>
          <a:xfrm>
            <a:off x="7515226" y="3884808"/>
            <a:ext cx="184731" cy="369332"/>
          </a:xfrm>
          <a:prstGeom prst="rect">
            <a:avLst/>
          </a:prstGeom>
          <a:noFill/>
        </p:spPr>
        <p:txBody>
          <a:bodyPr wrap="none" rtlCol="0">
            <a:spAutoFit/>
          </a:bodyPr>
          <a:lstStyle/>
          <a:p>
            <a:endParaRPr lang="fr-CH">
              <a:latin typeface="Calibri" panose="020F0502020204030204" pitchFamily="34" charset="0"/>
            </a:endParaRPr>
          </a:p>
        </p:txBody>
      </p:sp>
      <p:sp>
        <p:nvSpPr>
          <p:cNvPr id="14" name="TextBox 18">
            <a:extLst>
              <a:ext uri="{FF2B5EF4-FFF2-40B4-BE49-F238E27FC236}">
                <a16:creationId xmlns:a16="http://schemas.microsoft.com/office/drawing/2014/main" id="{A5F8C40C-3E2D-30D2-5247-354D736CC78E}"/>
              </a:ext>
            </a:extLst>
          </p:cNvPr>
          <p:cNvSpPr txBox="1"/>
          <p:nvPr/>
        </p:nvSpPr>
        <p:spPr>
          <a:xfrm>
            <a:off x="2032138" y="1791719"/>
            <a:ext cx="3411852" cy="461665"/>
          </a:xfrm>
          <a:prstGeom prst="rect">
            <a:avLst/>
          </a:prstGeom>
          <a:solidFill>
            <a:schemeClr val="bg1"/>
          </a:solidFill>
          <a:ln>
            <a:solidFill>
              <a:schemeClr val="bg1"/>
            </a:solidFill>
          </a:ln>
        </p:spPr>
        <p:txBody>
          <a:bodyPr wrap="square" rtlCol="0">
            <a:spAutoFit/>
          </a:bodyPr>
          <a:lstStyle/>
          <a:p>
            <a:r>
              <a:rPr lang="fr-CH" sz="2400" kern="1200">
                <a:solidFill>
                  <a:srgbClr val="44546A"/>
                </a:solidFill>
                <a:effectLst/>
                <a:latin typeface="+mn-lt"/>
                <a:ea typeface="MS PGothic" panose="020B0600070205080204" pitchFamily="34" charset="-128"/>
              </a:rPr>
              <a:t>Formation</a:t>
            </a:r>
            <a:endParaRPr lang="fr-CH" sz="2400">
              <a:solidFill>
                <a:schemeClr val="tx2"/>
              </a:solidFill>
              <a:latin typeface="+mn-lt"/>
            </a:endParaRPr>
          </a:p>
        </p:txBody>
      </p:sp>
      <p:pic>
        <p:nvPicPr>
          <p:cNvPr id="15" name="Picture 23" descr="Two people looking at a whiteboard&#10;&#10;Description automatically generated with medium confidence">
            <a:extLst>
              <a:ext uri="{FF2B5EF4-FFF2-40B4-BE49-F238E27FC236}">
                <a16:creationId xmlns:a16="http://schemas.microsoft.com/office/drawing/2014/main" id="{5F81153F-1221-59DA-4F87-4CAA5EBFC5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1502" y="2982977"/>
            <a:ext cx="1368000" cy="1369142"/>
          </a:xfrm>
          <a:prstGeom prst="ellipse">
            <a:avLst/>
          </a:prstGeom>
        </p:spPr>
      </p:pic>
      <p:pic>
        <p:nvPicPr>
          <p:cNvPr id="16" name="Picture 35" descr="A person giving a presentation to a group of people&#10;&#10;Description automatically generated with low confidence">
            <a:extLst>
              <a:ext uri="{FF2B5EF4-FFF2-40B4-BE49-F238E27FC236}">
                <a16:creationId xmlns:a16="http://schemas.microsoft.com/office/drawing/2014/main" id="{9E8D90C8-18BC-84D1-B2EE-65AC6040D92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1502" y="1337980"/>
            <a:ext cx="1368000" cy="1369142"/>
          </a:xfrm>
          <a:prstGeom prst="ellipse">
            <a:avLst/>
          </a:prstGeom>
        </p:spPr>
      </p:pic>
      <p:pic>
        <p:nvPicPr>
          <p:cNvPr id="61" name="Picture 37" descr="A collage of people&#10;&#10;Description automatically generated with low confidence">
            <a:extLst>
              <a:ext uri="{FF2B5EF4-FFF2-40B4-BE49-F238E27FC236}">
                <a16:creationId xmlns:a16="http://schemas.microsoft.com/office/drawing/2014/main" id="{A5B3026B-860D-A8AC-1016-5C4BC61F1AB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98888" y="4616660"/>
            <a:ext cx="1368000" cy="1358044"/>
          </a:xfrm>
          <a:prstGeom prst="ellipse">
            <a:avLst/>
          </a:prstGeom>
        </p:spPr>
      </p:pic>
      <p:pic>
        <p:nvPicPr>
          <p:cNvPr id="62" name="Image 61">
            <a:extLst>
              <a:ext uri="{FF2B5EF4-FFF2-40B4-BE49-F238E27FC236}">
                <a16:creationId xmlns:a16="http://schemas.microsoft.com/office/drawing/2014/main" id="{46312E03-946D-1693-7A9A-100845D622E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94698" y="5419874"/>
            <a:ext cx="419100" cy="406400"/>
          </a:xfrm>
          <a:prstGeom prst="rect">
            <a:avLst/>
          </a:prstGeom>
        </p:spPr>
      </p:pic>
      <p:sp>
        <p:nvSpPr>
          <p:cNvPr id="64" name="TextBox 5">
            <a:extLst>
              <a:ext uri="{FF2B5EF4-FFF2-40B4-BE49-F238E27FC236}">
                <a16:creationId xmlns:a16="http://schemas.microsoft.com/office/drawing/2014/main" id="{C802D2BE-2339-90EC-D11D-E716938311CE}"/>
              </a:ext>
            </a:extLst>
          </p:cNvPr>
          <p:cNvSpPr txBox="1"/>
          <p:nvPr/>
        </p:nvSpPr>
        <p:spPr>
          <a:xfrm>
            <a:off x="6808147" y="1752733"/>
            <a:ext cx="5026145" cy="461665"/>
          </a:xfrm>
          <a:prstGeom prst="rect">
            <a:avLst/>
          </a:prstGeom>
          <a:noFill/>
          <a:ln>
            <a:noFill/>
          </a:ln>
        </p:spPr>
        <p:txBody>
          <a:bodyPr wrap="square" rtlCol="0">
            <a:spAutoFit/>
          </a:bodyPr>
          <a:lstStyle/>
          <a:p>
            <a:r>
              <a:rPr lang="fr-CH" sz="2400" kern="1200">
                <a:solidFill>
                  <a:srgbClr val="44546A"/>
                </a:solidFill>
                <a:latin typeface="+mn-lt"/>
                <a:ea typeface="MS PGothic" panose="020B0600070205080204" pitchFamily="34" charset="-128"/>
                <a:cs typeface="Calibri Light" panose="020F0302020204030204" pitchFamily="34" charset="0"/>
              </a:rPr>
              <a:t>Informations marché</a:t>
            </a:r>
            <a:endParaRPr lang="fr-CH" sz="2400">
              <a:effectLst/>
              <a:latin typeface="+mn-lt"/>
              <a:ea typeface="Times New Roman" panose="02020603050405020304" pitchFamily="18" charset="0"/>
              <a:cs typeface="Times New Roman" panose="02020603050405020304" pitchFamily="18" charset="0"/>
            </a:endParaRPr>
          </a:p>
        </p:txBody>
      </p:sp>
      <p:pic>
        <p:nvPicPr>
          <p:cNvPr id="19" name="Image 18">
            <a:extLst>
              <a:ext uri="{FF2B5EF4-FFF2-40B4-BE49-F238E27FC236}">
                <a16:creationId xmlns:a16="http://schemas.microsoft.com/office/drawing/2014/main" id="{9657FDA3-E13E-00FD-2D07-FCDF80C1D66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274996" y="1170124"/>
            <a:ext cx="1640669" cy="1626882"/>
          </a:xfrm>
          <a:prstGeom prst="rect">
            <a:avLst/>
          </a:prstGeom>
        </p:spPr>
      </p:pic>
      <p:pic>
        <p:nvPicPr>
          <p:cNvPr id="7" name="Image 6">
            <a:extLst>
              <a:ext uri="{FF2B5EF4-FFF2-40B4-BE49-F238E27FC236}">
                <a16:creationId xmlns:a16="http://schemas.microsoft.com/office/drawing/2014/main" id="{ED076763-AECF-395C-40C1-35399771A19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5365223" y="2961928"/>
            <a:ext cx="1372767" cy="1369142"/>
          </a:xfrm>
          <a:prstGeom prst="ellipse">
            <a:avLst/>
          </a:prstGeom>
          <a:ln>
            <a:solidFill>
              <a:schemeClr val="bg1">
                <a:lumMod val="75000"/>
              </a:schemeClr>
            </a:solidFill>
          </a:ln>
          <a:effectLst>
            <a:outerShdw blurRad="50800" dist="38100" dir="8100000" algn="t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61952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546985" y="295507"/>
            <a:ext cx="11197389" cy="901930"/>
          </a:xfrm>
          <a:prstGeom prst="rect">
            <a:avLst/>
          </a:prstGeom>
          <a:noFill/>
        </p:spPr>
        <p:txBody>
          <a:bodyPr>
            <a:noAutofit/>
          </a:bodyPr>
          <a:lstStyle/>
          <a:p>
            <a:pPr>
              <a:defRPr/>
            </a:pPr>
            <a:r>
              <a:rPr lang="fr-CH">
                <a:solidFill>
                  <a:schemeClr val="accent2"/>
                </a:solidFill>
              </a:rPr>
              <a:t>Formation modulaire</a:t>
            </a:r>
            <a:endParaRPr lang="fr-CH" b="1">
              <a:solidFill>
                <a:schemeClr val="accent2"/>
              </a:solidFill>
            </a:endParaRPr>
          </a:p>
        </p:txBody>
      </p:sp>
      <p:sp>
        <p:nvSpPr>
          <p:cNvPr id="12" name="ZoneTexte 11"/>
          <p:cNvSpPr txBox="1"/>
          <p:nvPr/>
        </p:nvSpPr>
        <p:spPr bwMode="auto">
          <a:xfrm>
            <a:off x="7515225" y="3441921"/>
            <a:ext cx="184731" cy="369332"/>
          </a:xfrm>
          <a:prstGeom prst="rect">
            <a:avLst/>
          </a:prstGeom>
          <a:noFill/>
        </p:spPr>
        <p:txBody>
          <a:bodyPr wrap="none" rtlCol="0">
            <a:spAutoFit/>
          </a:bodyPr>
          <a:lstStyle/>
          <a:p>
            <a:pPr>
              <a:defRPr/>
            </a:pPr>
            <a:endParaRPr lang="fr-CH">
              <a:latin typeface="Calibri"/>
            </a:endParaRPr>
          </a:p>
        </p:txBody>
      </p:sp>
      <p:grpSp>
        <p:nvGrpSpPr>
          <p:cNvPr id="6" name="Groupe 5">
            <a:extLst>
              <a:ext uri="{FF2B5EF4-FFF2-40B4-BE49-F238E27FC236}">
                <a16:creationId xmlns:a16="http://schemas.microsoft.com/office/drawing/2014/main" id="{AA896291-2009-F524-0E09-6F5F9C0D35E9}"/>
              </a:ext>
            </a:extLst>
          </p:cNvPr>
          <p:cNvGrpSpPr/>
          <p:nvPr/>
        </p:nvGrpSpPr>
        <p:grpSpPr>
          <a:xfrm>
            <a:off x="6573787" y="186194"/>
            <a:ext cx="5472000" cy="1224000"/>
            <a:chOff x="9122069" y="2774926"/>
            <a:chExt cx="2298824" cy="1941025"/>
          </a:xfrm>
        </p:grpSpPr>
        <p:sp>
          <p:nvSpPr>
            <p:cNvPr id="7" name="Rectangle 6">
              <a:extLst>
                <a:ext uri="{FF2B5EF4-FFF2-40B4-BE49-F238E27FC236}">
                  <a16:creationId xmlns:a16="http://schemas.microsoft.com/office/drawing/2014/main" id="{F5022F6B-D4AB-3FA8-8B27-DF6ED2F65BE6}"/>
                </a:ext>
              </a:extLst>
            </p:cNvPr>
            <p:cNvSpPr/>
            <p:nvPr/>
          </p:nvSpPr>
          <p:spPr bwMode="auto">
            <a:xfrm>
              <a:off x="9122069" y="2774926"/>
              <a:ext cx="2298824" cy="1941025"/>
            </a:xfrm>
            <a:prstGeom prst="rect">
              <a:avLst/>
            </a:prstGeom>
            <a:solidFill>
              <a:schemeClr val="tx1">
                <a:alpha val="36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sz="1600"/>
            </a:p>
          </p:txBody>
        </p:sp>
        <p:sp>
          <p:nvSpPr>
            <p:cNvPr id="8" name="Rectangle 7">
              <a:extLst>
                <a:ext uri="{FF2B5EF4-FFF2-40B4-BE49-F238E27FC236}">
                  <a16:creationId xmlns:a16="http://schemas.microsoft.com/office/drawing/2014/main" id="{4EF5016B-6757-6880-4F5B-06E5914AC6A0}"/>
                </a:ext>
              </a:extLst>
            </p:cNvPr>
            <p:cNvSpPr/>
            <p:nvPr/>
          </p:nvSpPr>
          <p:spPr bwMode="auto">
            <a:xfrm>
              <a:off x="9189558" y="2848441"/>
              <a:ext cx="2163168" cy="16103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72000" anchor="ctr"/>
            <a:lstStyle/>
            <a:p>
              <a:r>
                <a:rPr lang="fr-CH" sz="2000">
                  <a:solidFill>
                    <a:schemeClr val="tx2"/>
                  </a:solidFill>
                </a:rPr>
                <a:t>Former des </a:t>
              </a:r>
              <a:r>
                <a:rPr lang="fr-CH" sz="2400" b="1" err="1">
                  <a:solidFill>
                    <a:schemeClr val="tx2"/>
                  </a:solidFill>
                </a:rPr>
                <a:t>Geothermicien</a:t>
              </a:r>
              <a:r>
                <a:rPr lang="fr-CH" sz="2400" b="1">
                  <a:solidFill>
                    <a:schemeClr val="tx2"/>
                  </a:solidFill>
                </a:rPr>
                <a:t>(ne)</a:t>
              </a:r>
              <a:r>
                <a:rPr lang="fr-CH" sz="2000">
                  <a:solidFill>
                    <a:schemeClr val="tx2"/>
                  </a:solidFill>
                </a:rPr>
                <a:t> pour les domaines de la construction et de l’énergie. Subventions cantonales!</a:t>
              </a:r>
            </a:p>
          </p:txBody>
        </p:sp>
      </p:grpSp>
      <p:sp>
        <p:nvSpPr>
          <p:cNvPr id="10" name="ZoneTexte 9">
            <a:extLst>
              <a:ext uri="{FF2B5EF4-FFF2-40B4-BE49-F238E27FC236}">
                <a16:creationId xmlns:a16="http://schemas.microsoft.com/office/drawing/2014/main" id="{0A6A4834-E62A-E673-BD23-4603B812CBB3}"/>
              </a:ext>
            </a:extLst>
          </p:cNvPr>
          <p:cNvSpPr txBox="1"/>
          <p:nvPr/>
        </p:nvSpPr>
        <p:spPr bwMode="auto">
          <a:xfrm>
            <a:off x="686146" y="1458101"/>
            <a:ext cx="4787898" cy="4871917"/>
          </a:xfrm>
          <a:prstGeom prst="rect">
            <a:avLst/>
          </a:prstGeom>
          <a:solidFill>
            <a:schemeClr val="bg1">
              <a:lumMod val="85000"/>
            </a:schemeClr>
          </a:solidFill>
        </p:spPr>
        <p:txBody>
          <a:bodyPr wrap="square" lIns="90000" anchor="ctr">
            <a:noAutofit/>
          </a:bodyPr>
          <a:lstStyle/>
          <a:p>
            <a:pPr marL="184150" indent="-184150">
              <a:spcBef>
                <a:spcPts val="1200"/>
              </a:spcBef>
              <a:buFont typeface="Arial" panose="020B0604020202020204" pitchFamily="34" charset="0"/>
              <a:buChar char="•"/>
            </a:pPr>
            <a:r>
              <a:rPr lang="fr-CH" sz="2000" b="0" i="0" dirty="0">
                <a:solidFill>
                  <a:schemeClr val="tx2"/>
                </a:solidFill>
                <a:effectLst/>
                <a:latin typeface="+mn-lt"/>
              </a:rPr>
              <a:t>A l'interface entre l'accès à la ressource énergétique du sous-sol et sa distribution et exploitation en surface.</a:t>
            </a:r>
          </a:p>
          <a:p>
            <a:pPr marL="184150" indent="-184150">
              <a:spcBef>
                <a:spcPts val="1200"/>
              </a:spcBef>
              <a:buFont typeface="Arial" panose="020B0604020202020204" pitchFamily="34" charset="0"/>
              <a:buChar char="•"/>
            </a:pPr>
            <a:r>
              <a:rPr lang="fr-CH" sz="2000" b="0" i="0" dirty="0">
                <a:solidFill>
                  <a:schemeClr val="tx2"/>
                </a:solidFill>
                <a:effectLst/>
                <a:latin typeface="+mn-lt"/>
              </a:rPr>
              <a:t>Pour les décideurs et les planificateurs qui souhaitent mieux maîtriser les spécificités de cette énergie en bande, disponible localement et neutre en CO</a:t>
            </a:r>
            <a:r>
              <a:rPr lang="fr-CH" sz="2000" b="0" i="0" baseline="-25000" dirty="0">
                <a:solidFill>
                  <a:schemeClr val="tx2"/>
                </a:solidFill>
                <a:effectLst/>
                <a:latin typeface="+mn-lt"/>
              </a:rPr>
              <a:t>2</a:t>
            </a:r>
            <a:r>
              <a:rPr lang="fr-CH" sz="2000" b="0" i="0" dirty="0">
                <a:solidFill>
                  <a:schemeClr val="tx2"/>
                </a:solidFill>
                <a:effectLst/>
                <a:latin typeface="+mn-lt"/>
              </a:rPr>
              <a:t>.</a:t>
            </a:r>
          </a:p>
          <a:p>
            <a:pPr marL="184150" indent="-184150">
              <a:spcBef>
                <a:spcPts val="1200"/>
              </a:spcBef>
              <a:buFont typeface="Arial" panose="020B0604020202020204" pitchFamily="34" charset="0"/>
              <a:buChar char="•"/>
            </a:pPr>
            <a:r>
              <a:rPr lang="fr-CH" sz="2000" b="0" i="0" dirty="0">
                <a:solidFill>
                  <a:schemeClr val="tx2"/>
                </a:solidFill>
                <a:effectLst/>
                <a:latin typeface="+mn-lt"/>
              </a:rPr>
              <a:t>Pour les géologues qui souhaitent mieux maîtriser les dimensions énergétiques de la géothermie.</a:t>
            </a:r>
          </a:p>
          <a:p>
            <a:pPr marL="184150" indent="-184150">
              <a:spcBef>
                <a:spcPts val="1200"/>
              </a:spcBef>
              <a:buFont typeface="Arial" panose="020B0604020202020204" pitchFamily="34" charset="0"/>
              <a:buChar char="•"/>
            </a:pPr>
            <a:r>
              <a:rPr lang="fr-CH" sz="2000" b="0" i="0" dirty="0">
                <a:solidFill>
                  <a:schemeClr val="tx2"/>
                </a:solidFill>
                <a:effectLst/>
                <a:latin typeface="+mn-lt"/>
              </a:rPr>
              <a:t>Structure modulaire: approche sur mesure en fonction des connaissances préalables.</a:t>
            </a:r>
          </a:p>
          <a:p>
            <a:pPr marL="184150" indent="-184150">
              <a:spcBef>
                <a:spcPts val="1200"/>
              </a:spcBef>
              <a:buFont typeface="Arial" panose="020B0604020202020204" pitchFamily="34" charset="0"/>
              <a:buChar char="•"/>
            </a:pPr>
            <a:r>
              <a:rPr lang="fr-CH" sz="2000" dirty="0">
                <a:solidFill>
                  <a:schemeClr val="tx2"/>
                </a:solidFill>
                <a:latin typeface="+mn-lt"/>
                <a:hlinkClick r:id="rId3"/>
              </a:rPr>
              <a:t>LIEN</a:t>
            </a:r>
            <a:r>
              <a:rPr lang="fr-CH" sz="2000" dirty="0">
                <a:solidFill>
                  <a:schemeClr val="tx2"/>
                </a:solidFill>
                <a:latin typeface="+mn-lt"/>
              </a:rPr>
              <a:t> Inscriptions</a:t>
            </a:r>
            <a:endParaRPr lang="fr-CH" sz="2000" b="0" i="0" dirty="0">
              <a:solidFill>
                <a:schemeClr val="tx2"/>
              </a:solidFill>
              <a:effectLst/>
              <a:latin typeface="+mn-lt"/>
            </a:endParaRPr>
          </a:p>
        </p:txBody>
      </p:sp>
      <p:pic>
        <p:nvPicPr>
          <p:cNvPr id="3074" name="Picture 2">
            <a:extLst>
              <a:ext uri="{FF2B5EF4-FFF2-40B4-BE49-F238E27FC236}">
                <a16:creationId xmlns:a16="http://schemas.microsoft.com/office/drawing/2014/main" id="{4B079662-EF52-1A27-CC95-050605EAD6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9725" y="1297465"/>
            <a:ext cx="5030016" cy="5204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46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re 4"/>
          <p:cNvSpPr>
            <a:spLocks noGrp="1"/>
          </p:cNvSpPr>
          <p:nvPr>
            <p:ph type="title"/>
          </p:nvPr>
        </p:nvSpPr>
        <p:spPr bwMode="auto">
          <a:xfrm>
            <a:off x="566822" y="228600"/>
            <a:ext cx="11063900" cy="901930"/>
          </a:xfrm>
        </p:spPr>
        <p:txBody>
          <a:bodyPr/>
          <a:lstStyle/>
          <a:p>
            <a:pPr>
              <a:defRPr/>
            </a:pPr>
            <a:r>
              <a:rPr lang="fr-CH" sz="3600" spc="-20">
                <a:solidFill>
                  <a:srgbClr val="F07E31"/>
                </a:solidFill>
              </a:rPr>
              <a:t>Partage d’expérience et accroissement des connaissances avec Géothermie-Suisse</a:t>
            </a:r>
            <a:endParaRPr lang="fr-CH" sz="3600" spc="-20"/>
          </a:p>
        </p:txBody>
      </p:sp>
      <p:grpSp>
        <p:nvGrpSpPr>
          <p:cNvPr id="15" name="Groupe 14"/>
          <p:cNvGrpSpPr/>
          <p:nvPr/>
        </p:nvGrpSpPr>
        <p:grpSpPr bwMode="auto">
          <a:xfrm>
            <a:off x="3544546" y="3279055"/>
            <a:ext cx="2839739" cy="534505"/>
            <a:chOff x="3544546" y="3297480"/>
            <a:chExt cx="2839739" cy="534505"/>
          </a:xfrm>
        </p:grpSpPr>
        <p:grpSp>
          <p:nvGrpSpPr>
            <p:cNvPr id="78" name="Groupe 77"/>
            <p:cNvGrpSpPr/>
            <p:nvPr/>
          </p:nvGrpSpPr>
          <p:grpSpPr bwMode="auto">
            <a:xfrm>
              <a:off x="3544546" y="3297480"/>
              <a:ext cx="2839739" cy="495556"/>
              <a:chOff x="3544546" y="3297480"/>
              <a:chExt cx="2839739" cy="495556"/>
            </a:xfrm>
          </p:grpSpPr>
          <p:pic>
            <p:nvPicPr>
              <p:cNvPr id="80" name="Image 79"/>
              <p:cNvPicPr>
                <a:picLocks noChangeAspect="1"/>
              </p:cNvPicPr>
              <p:nvPr/>
            </p:nvPicPr>
            <p:blipFill>
              <a:blip r:embed="rId2" cstate="screen">
                <a:extLst>
                  <a:ext uri="{28A0092B-C50C-407E-A947-70E740481C1C}">
                    <a14:useLocalDpi xmlns:a14="http://schemas.microsoft.com/office/drawing/2010/main"/>
                  </a:ext>
                </a:extLst>
              </a:blip>
              <a:stretch/>
            </p:blipFill>
            <p:spPr bwMode="auto">
              <a:xfrm>
                <a:off x="4274978" y="3297480"/>
                <a:ext cx="1500938" cy="490706"/>
              </a:xfrm>
              <a:prstGeom prst="rect">
                <a:avLst/>
              </a:prstGeom>
              <a:solidFill>
                <a:schemeClr val="bg1"/>
              </a:solidFill>
            </p:spPr>
          </p:pic>
          <p:sp>
            <p:nvSpPr>
              <p:cNvPr id="90" name="Flèche vers le bas 89"/>
              <p:cNvSpPr/>
              <p:nvPr/>
            </p:nvSpPr>
            <p:spPr bwMode="auto">
              <a:xfrm rot="16199999" flipH="1">
                <a:off x="5934285" y="3343036"/>
                <a:ext cx="108000" cy="792000"/>
              </a:xfrm>
              <a:prstGeom prst="downArrow">
                <a:avLst>
                  <a:gd name="adj1" fmla="val 50000"/>
                  <a:gd name="adj2"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H"/>
              </a:p>
            </p:txBody>
          </p:sp>
          <p:sp>
            <p:nvSpPr>
              <p:cNvPr id="8" name="Rectangle 7"/>
              <p:cNvSpPr/>
              <p:nvPr/>
            </p:nvSpPr>
            <p:spPr bwMode="auto">
              <a:xfrm>
                <a:off x="3544546" y="3709418"/>
                <a:ext cx="792000" cy="5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CH"/>
              </a:p>
            </p:txBody>
          </p:sp>
        </p:grpSp>
        <p:cxnSp>
          <p:nvCxnSpPr>
            <p:cNvPr id="11" name="Connecteur droit 10"/>
            <p:cNvCxnSpPr>
              <a:cxnSpLocks/>
            </p:cNvCxnSpPr>
            <p:nvPr/>
          </p:nvCxnSpPr>
          <p:spPr bwMode="auto">
            <a:xfrm flipH="1" flipV="1">
              <a:off x="6263595" y="3645800"/>
              <a:ext cx="97956" cy="9417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12" name="Connecteur droit 11"/>
            <p:cNvCxnSpPr>
              <a:cxnSpLocks/>
            </p:cNvCxnSpPr>
            <p:nvPr/>
          </p:nvCxnSpPr>
          <p:spPr bwMode="auto">
            <a:xfrm flipH="1">
              <a:off x="6263595" y="3733429"/>
              <a:ext cx="100502" cy="98556"/>
            </a:xfrm>
            <a:prstGeom prst="line">
              <a:avLst/>
            </a:prstGeom>
            <a:ln w="38100"/>
          </p:spPr>
          <p:style>
            <a:lnRef idx="1">
              <a:schemeClr val="accent2"/>
            </a:lnRef>
            <a:fillRef idx="0">
              <a:schemeClr val="accent2"/>
            </a:fillRef>
            <a:effectRef idx="0">
              <a:schemeClr val="accent2"/>
            </a:effectRef>
            <a:fontRef idx="minor">
              <a:schemeClr val="tx1"/>
            </a:fontRef>
          </p:style>
        </p:cxnSp>
      </p:grpSp>
      <p:grpSp>
        <p:nvGrpSpPr>
          <p:cNvPr id="2" name="Groupe 1">
            <a:extLst>
              <a:ext uri="{FF2B5EF4-FFF2-40B4-BE49-F238E27FC236}">
                <a16:creationId xmlns:a16="http://schemas.microsoft.com/office/drawing/2014/main" id="{9E9F118C-54EE-2F0E-4B03-FD3BC4DFED86}"/>
              </a:ext>
            </a:extLst>
          </p:cNvPr>
          <p:cNvGrpSpPr/>
          <p:nvPr/>
        </p:nvGrpSpPr>
        <p:grpSpPr>
          <a:xfrm>
            <a:off x="645565" y="1397327"/>
            <a:ext cx="2581000" cy="4915450"/>
            <a:chOff x="596137" y="1375987"/>
            <a:chExt cx="2581000" cy="4915450"/>
          </a:xfrm>
        </p:grpSpPr>
        <p:pic>
          <p:nvPicPr>
            <p:cNvPr id="3" name="Graphique 2" descr="Utilisateurs">
              <a:extLst>
                <a:ext uri="{FF2B5EF4-FFF2-40B4-BE49-F238E27FC236}">
                  <a16:creationId xmlns:a16="http://schemas.microsoft.com/office/drawing/2014/main" id="{29CA11B9-0DE1-6BBD-3E16-A9B7997E811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2337" y="5439612"/>
              <a:ext cx="851825" cy="851825"/>
            </a:xfrm>
            <a:prstGeom prst="rect">
              <a:avLst/>
            </a:prstGeom>
          </p:spPr>
        </p:pic>
        <p:sp>
          <p:nvSpPr>
            <p:cNvPr id="4" name="Bulle ronde 3">
              <a:extLst>
                <a:ext uri="{FF2B5EF4-FFF2-40B4-BE49-F238E27FC236}">
                  <a16:creationId xmlns:a16="http://schemas.microsoft.com/office/drawing/2014/main" id="{AD6DB831-9B2A-78ED-785D-21021101AD21}"/>
                </a:ext>
              </a:extLst>
            </p:cNvPr>
            <p:cNvSpPr/>
            <p:nvPr/>
          </p:nvSpPr>
          <p:spPr>
            <a:xfrm>
              <a:off x="853154" y="3160938"/>
              <a:ext cx="2323983" cy="2160000"/>
            </a:xfrm>
            <a:prstGeom prst="wedgeEllipseCallout">
              <a:avLst>
                <a:gd name="adj1" fmla="val -32120"/>
                <a:gd name="adj2" fmla="val 58317"/>
              </a:avLst>
            </a:prstGeom>
            <a:noFill/>
            <a:ln w="28575">
              <a:solidFill>
                <a:srgbClr val="F07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oneTexte 4">
              <a:extLst>
                <a:ext uri="{FF2B5EF4-FFF2-40B4-BE49-F238E27FC236}">
                  <a16:creationId xmlns:a16="http://schemas.microsoft.com/office/drawing/2014/main" id="{F023F6BF-5DC4-87F3-3E1A-584837AC4381}"/>
                </a:ext>
              </a:extLst>
            </p:cNvPr>
            <p:cNvSpPr txBox="1"/>
            <p:nvPr/>
          </p:nvSpPr>
          <p:spPr>
            <a:xfrm>
              <a:off x="1239347" y="4431172"/>
              <a:ext cx="1572995" cy="867866"/>
            </a:xfrm>
            <a:prstGeom prst="rect">
              <a:avLst/>
            </a:prstGeom>
            <a:noFill/>
          </p:spPr>
          <p:txBody>
            <a:bodyPr wrap="none" rtlCol="0">
              <a:spAutoFit/>
            </a:bodyPr>
            <a:lstStyle/>
            <a:p>
              <a:pPr marL="0" marR="0" lvl="0" indent="0" defTabSz="914400" rtl="0" eaLnBrk="1" fontAlgn="auto" latinLnBrk="0" hangingPunct="1">
                <a:lnSpc>
                  <a:spcPts val="1460"/>
                </a:lnSpc>
                <a:spcBef>
                  <a:spcPts val="0"/>
                </a:spcBef>
                <a:spcAft>
                  <a:spcPts val="0"/>
                </a:spcAft>
                <a:buClrTx/>
                <a:buSzTx/>
                <a:buFontTx/>
                <a:buNone/>
                <a:tabLst/>
                <a:defRPr/>
              </a:pPr>
              <a:r>
                <a:rPr kumimoji="0" lang="fr-CH" sz="1600" b="0" i="0" u="none" strike="noStrike" kern="1200" cap="none" spc="0" normalizeH="0" baseline="0" noProof="0">
                  <a:ln>
                    <a:noFill/>
                  </a:ln>
                  <a:solidFill>
                    <a:srgbClr val="F07E31"/>
                  </a:solidFill>
                  <a:effectLst/>
                  <a:uLnTx/>
                  <a:uFillTx/>
                  <a:latin typeface="Calibri" panose="020F0502020204030204"/>
                  <a:ea typeface="+mn-ea"/>
                  <a:cs typeface="+mn-cs"/>
                </a:rPr>
                <a:t>mes intérêts</a:t>
              </a:r>
              <a:br>
                <a:rPr kumimoji="0" lang="fr-CH" sz="1600" b="0" i="0" u="none" strike="noStrike" kern="1200" cap="none" spc="0" normalizeH="0" baseline="0" noProof="0">
                  <a:ln>
                    <a:noFill/>
                  </a:ln>
                  <a:solidFill>
                    <a:srgbClr val="F07E31"/>
                  </a:solidFill>
                  <a:effectLst/>
                  <a:uLnTx/>
                  <a:uFillTx/>
                  <a:latin typeface="Calibri" panose="020F0502020204030204"/>
                  <a:ea typeface="+mn-ea"/>
                  <a:cs typeface="+mn-cs"/>
                </a:rPr>
              </a:br>
              <a:r>
                <a:rPr lang="fr-CH" sz="1600">
                  <a:solidFill>
                    <a:srgbClr val="F07E31"/>
                  </a:solidFill>
                  <a:latin typeface="Calibri" panose="020F0502020204030204"/>
                </a:rPr>
                <a:t>mon savoir-faire</a:t>
              </a:r>
            </a:p>
            <a:p>
              <a:pPr marL="0" marR="0" lvl="0" indent="0" defTabSz="914400" rtl="0" eaLnBrk="1" fontAlgn="auto" latinLnBrk="0" hangingPunct="1">
                <a:lnSpc>
                  <a:spcPts val="1460"/>
                </a:lnSpc>
                <a:spcBef>
                  <a:spcPts val="0"/>
                </a:spcBef>
                <a:spcAft>
                  <a:spcPts val="0"/>
                </a:spcAft>
                <a:buClrTx/>
                <a:buSzTx/>
                <a:buFontTx/>
                <a:buNone/>
                <a:tabLst/>
                <a:defRPr/>
              </a:pPr>
              <a:r>
                <a:rPr lang="fr-CH" sz="1600">
                  <a:solidFill>
                    <a:srgbClr val="F07E31"/>
                  </a:solidFill>
                  <a:latin typeface="Calibri" panose="020F0502020204030204"/>
                </a:rPr>
                <a:t>mes expériences</a:t>
              </a:r>
            </a:p>
            <a:p>
              <a:pPr marL="0" marR="0" lvl="0" indent="0" defTabSz="914400" rtl="0" eaLnBrk="1" fontAlgn="auto" latinLnBrk="0" hangingPunct="1">
                <a:lnSpc>
                  <a:spcPts val="1460"/>
                </a:lnSpc>
                <a:spcBef>
                  <a:spcPts val="0"/>
                </a:spcBef>
                <a:spcAft>
                  <a:spcPts val="0"/>
                </a:spcAft>
                <a:buClrTx/>
                <a:buSzTx/>
                <a:buFontTx/>
                <a:buNone/>
                <a:tabLst/>
                <a:defRPr/>
              </a:pPr>
              <a:r>
                <a:rPr lang="fr-CH" sz="1600">
                  <a:solidFill>
                    <a:srgbClr val="F07E31"/>
                  </a:solidFill>
                  <a:latin typeface="Calibri" panose="020F0502020204030204"/>
                  <a:ea typeface="+mn-ea"/>
                  <a:cs typeface="+mn-cs"/>
                </a:rPr>
                <a:t>m</a:t>
              </a:r>
              <a:r>
                <a:rPr kumimoji="0" lang="fr-CH" sz="1600" b="0" i="0" u="none" strike="noStrike" kern="1200" cap="none" spc="0" normalizeH="0" baseline="0" noProof="0">
                  <a:ln>
                    <a:noFill/>
                  </a:ln>
                  <a:solidFill>
                    <a:srgbClr val="F07E31"/>
                  </a:solidFill>
                  <a:effectLst/>
                  <a:uLnTx/>
                  <a:uFillTx/>
                  <a:latin typeface="Calibri" panose="020F0502020204030204"/>
                  <a:ea typeface="+mn-ea"/>
                  <a:cs typeface="+mn-cs"/>
                </a:rPr>
                <a:t>es besoins</a:t>
              </a:r>
            </a:p>
          </p:txBody>
        </p:sp>
        <p:pic>
          <p:nvPicPr>
            <p:cNvPr id="7" name="Graphique 6" descr="Utilisateurs">
              <a:extLst>
                <a:ext uri="{FF2B5EF4-FFF2-40B4-BE49-F238E27FC236}">
                  <a16:creationId xmlns:a16="http://schemas.microsoft.com/office/drawing/2014/main" id="{126B0914-3F83-1924-7BEE-B4C05A00BA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137" y="1375987"/>
              <a:ext cx="913433" cy="913433"/>
            </a:xfrm>
            <a:prstGeom prst="rect">
              <a:avLst/>
            </a:prstGeom>
          </p:spPr>
        </p:pic>
        <p:sp>
          <p:nvSpPr>
            <p:cNvPr id="9" name="ZoneTexte 8">
              <a:extLst>
                <a:ext uri="{FF2B5EF4-FFF2-40B4-BE49-F238E27FC236}">
                  <a16:creationId xmlns:a16="http://schemas.microsoft.com/office/drawing/2014/main" id="{65BAEC74-040D-7E31-7261-0E6810892E8C}"/>
                </a:ext>
              </a:extLst>
            </p:cNvPr>
            <p:cNvSpPr txBox="1"/>
            <p:nvPr/>
          </p:nvSpPr>
          <p:spPr>
            <a:xfrm>
              <a:off x="1152895" y="2287327"/>
              <a:ext cx="1572995" cy="867866"/>
            </a:xfrm>
            <a:prstGeom prst="rect">
              <a:avLst/>
            </a:prstGeom>
            <a:noFill/>
          </p:spPr>
          <p:txBody>
            <a:bodyPr wrap="none" rtlCol="0">
              <a:spAutoFit/>
            </a:bodyPr>
            <a:lstStyle/>
            <a:p>
              <a:pPr marL="0" marR="0" lvl="0" indent="0" defTabSz="914400" rtl="0" eaLnBrk="1" fontAlgn="auto" latinLnBrk="0" hangingPunct="1">
                <a:lnSpc>
                  <a:spcPts val="1460"/>
                </a:lnSpc>
                <a:spcBef>
                  <a:spcPts val="0"/>
                </a:spcBef>
                <a:spcAft>
                  <a:spcPts val="0"/>
                </a:spcAft>
                <a:buClrTx/>
                <a:buSzTx/>
                <a:buFontTx/>
                <a:buNone/>
                <a:tabLst/>
                <a:defRPr/>
              </a:pPr>
              <a:r>
                <a:rPr kumimoji="0" lang="fr-CH" sz="1600" b="0" i="0" u="none" strike="noStrike" kern="1200" cap="none" spc="0" normalizeH="0" baseline="0" noProof="0">
                  <a:ln>
                    <a:noFill/>
                  </a:ln>
                  <a:solidFill>
                    <a:srgbClr val="CD1719"/>
                  </a:solidFill>
                  <a:effectLst/>
                  <a:uLnTx/>
                  <a:uFillTx/>
                  <a:latin typeface="Calibri" panose="020F0502020204030204"/>
                  <a:ea typeface="+mn-ea"/>
                  <a:cs typeface="+mn-cs"/>
                </a:rPr>
                <a:t>mes intérêts</a:t>
              </a:r>
              <a:br>
                <a:rPr lang="fr-CH" sz="1600">
                  <a:solidFill>
                    <a:srgbClr val="CD1719"/>
                  </a:solidFill>
                  <a:latin typeface="Calibri" panose="020F0502020204030204"/>
                </a:rPr>
              </a:br>
              <a:r>
                <a:rPr kumimoji="0" lang="fr-CH" sz="1600" b="0" i="0" u="none" strike="noStrike" kern="1200" cap="none" spc="0" normalizeH="0" baseline="0" noProof="0">
                  <a:ln>
                    <a:noFill/>
                  </a:ln>
                  <a:solidFill>
                    <a:srgbClr val="CD1719"/>
                  </a:solidFill>
                  <a:effectLst/>
                  <a:uLnTx/>
                  <a:uFillTx/>
                  <a:latin typeface="Calibri" panose="020F0502020204030204"/>
                  <a:ea typeface="+mn-ea"/>
                  <a:cs typeface="+mn-cs"/>
                </a:rPr>
                <a:t>mon savoir-faire</a:t>
              </a:r>
            </a:p>
            <a:p>
              <a:pPr marL="0" marR="0" lvl="0" indent="0" algn="ctr" defTabSz="914400" rtl="0" eaLnBrk="1" fontAlgn="auto" latinLnBrk="0" hangingPunct="1">
                <a:lnSpc>
                  <a:spcPts val="1460"/>
                </a:lnSpc>
                <a:spcBef>
                  <a:spcPts val="0"/>
                </a:spcBef>
                <a:spcAft>
                  <a:spcPts val="0"/>
                </a:spcAft>
                <a:buClrTx/>
                <a:buSzTx/>
                <a:buFontTx/>
                <a:buNone/>
                <a:tabLst/>
                <a:defRPr/>
              </a:pPr>
              <a:r>
                <a:rPr lang="fr-CH" sz="1600">
                  <a:solidFill>
                    <a:srgbClr val="CD1719"/>
                  </a:solidFill>
                  <a:latin typeface="Calibri" panose="020F0502020204030204"/>
                </a:rPr>
                <a:t>mes expériences</a:t>
              </a:r>
            </a:p>
            <a:p>
              <a:pPr marL="0" marR="0" lvl="0" indent="0" defTabSz="914400" rtl="0" eaLnBrk="1" fontAlgn="auto" latinLnBrk="0" hangingPunct="1">
                <a:lnSpc>
                  <a:spcPts val="1460"/>
                </a:lnSpc>
                <a:spcBef>
                  <a:spcPts val="0"/>
                </a:spcBef>
                <a:spcAft>
                  <a:spcPts val="0"/>
                </a:spcAft>
                <a:buClrTx/>
                <a:buSzTx/>
                <a:buFontTx/>
                <a:buNone/>
                <a:tabLst/>
                <a:defRPr/>
              </a:pPr>
              <a:r>
                <a:rPr lang="fr-CH" sz="1600">
                  <a:solidFill>
                    <a:srgbClr val="CD1719"/>
                  </a:solidFill>
                  <a:latin typeface="Calibri" panose="020F0502020204030204"/>
                  <a:ea typeface="+mn-ea"/>
                  <a:cs typeface="+mn-cs"/>
                </a:rPr>
                <a:t>mes besoins</a:t>
              </a:r>
              <a:endParaRPr kumimoji="0" lang="fr-CH" sz="1600" b="0" i="0" u="none" strike="noStrike" kern="1200" cap="none" spc="0" normalizeH="0" baseline="0" noProof="0">
                <a:ln>
                  <a:noFill/>
                </a:ln>
                <a:solidFill>
                  <a:srgbClr val="CD1719"/>
                </a:solidFill>
                <a:effectLst/>
                <a:uLnTx/>
                <a:uFillTx/>
                <a:latin typeface="Calibri" panose="020F0502020204030204"/>
                <a:ea typeface="+mn-ea"/>
                <a:cs typeface="+mn-cs"/>
              </a:endParaRPr>
            </a:p>
          </p:txBody>
        </p:sp>
        <p:sp>
          <p:nvSpPr>
            <p:cNvPr id="10" name="Bulle ronde 9">
              <a:extLst>
                <a:ext uri="{FF2B5EF4-FFF2-40B4-BE49-F238E27FC236}">
                  <a16:creationId xmlns:a16="http://schemas.microsoft.com/office/drawing/2014/main" id="{24A03E12-F27A-D7FB-CE8C-F22D7C20A8A5}"/>
                </a:ext>
              </a:extLst>
            </p:cNvPr>
            <p:cNvSpPr/>
            <p:nvPr/>
          </p:nvSpPr>
          <p:spPr>
            <a:xfrm flipV="1">
              <a:off x="867203" y="2179994"/>
              <a:ext cx="2277897" cy="2160000"/>
            </a:xfrm>
            <a:prstGeom prst="wedgeEllipseCallout">
              <a:avLst>
                <a:gd name="adj1" fmla="val -37976"/>
                <a:gd name="adj2" fmla="val 50316"/>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id="{E925A263-AC38-02AA-0FBE-2C6E612EFFE3}"/>
                </a:ext>
              </a:extLst>
            </p:cNvPr>
            <p:cNvSpPr txBox="1"/>
            <p:nvPr/>
          </p:nvSpPr>
          <p:spPr>
            <a:xfrm>
              <a:off x="1180277" y="3428113"/>
              <a:ext cx="1711302" cy="675506"/>
            </a:xfrm>
            <a:prstGeom prst="rect">
              <a:avLst/>
            </a:prstGeom>
            <a:noFill/>
          </p:spPr>
          <p:txBody>
            <a:bodyPr wrap="none" rtlCol="0">
              <a:spAutoFit/>
            </a:bodyPr>
            <a:lstStyle/>
            <a:p>
              <a:pPr marL="0" marR="0" lvl="0" indent="0" algn="ctr" defTabSz="914400" rtl="0" eaLnBrk="1" fontAlgn="auto" latinLnBrk="0" hangingPunct="1">
                <a:lnSpc>
                  <a:spcPts val="1460"/>
                </a:lnSpc>
                <a:spcBef>
                  <a:spcPts val="0"/>
                </a:spcBef>
                <a:spcAft>
                  <a:spcPts val="0"/>
                </a:spcAft>
                <a:buClrTx/>
                <a:buSzTx/>
                <a:buFontTx/>
                <a:buNone/>
                <a:tabLst/>
                <a:defRPr/>
              </a:pPr>
              <a:r>
                <a:rPr lang="fr-CH" sz="1600" b="1">
                  <a:solidFill>
                    <a:schemeClr val="tx2"/>
                  </a:solidFill>
                  <a:latin typeface="Calibri" panose="020F0502020204030204"/>
                  <a:ea typeface="+mn-ea"/>
                  <a:cs typeface="+mn-cs"/>
                </a:rPr>
                <a:t>besoins communs</a:t>
              </a:r>
              <a:br>
                <a:rPr lang="fr-CH" sz="1600" b="1">
                  <a:solidFill>
                    <a:schemeClr val="tx2"/>
                  </a:solidFill>
                  <a:latin typeface="Calibri" panose="020F0502020204030204"/>
                  <a:ea typeface="+mn-ea"/>
                  <a:cs typeface="+mn-cs"/>
                </a:rPr>
              </a:br>
              <a:r>
                <a:rPr lang="fr-CH" sz="1600" b="1">
                  <a:solidFill>
                    <a:schemeClr val="tx2"/>
                  </a:solidFill>
                  <a:latin typeface="Calibri" panose="020F0502020204030204"/>
                  <a:ea typeface="+mn-ea"/>
                  <a:cs typeface="+mn-cs"/>
                </a:rPr>
                <a:t>partage de</a:t>
              </a:r>
              <a:br>
                <a:rPr lang="fr-CH" sz="1600" b="1">
                  <a:solidFill>
                    <a:schemeClr val="tx2"/>
                  </a:solidFill>
                  <a:latin typeface="Calibri" panose="020F0502020204030204"/>
                  <a:ea typeface="+mn-ea"/>
                  <a:cs typeface="+mn-cs"/>
                </a:rPr>
              </a:br>
              <a:r>
                <a:rPr lang="fr-CH" sz="1600" b="1">
                  <a:solidFill>
                    <a:schemeClr val="tx2"/>
                  </a:solidFill>
                  <a:latin typeface="Calibri" panose="020F0502020204030204"/>
                  <a:ea typeface="+mn-ea"/>
                  <a:cs typeface="+mn-cs"/>
                </a:rPr>
                <a:t>connaissances</a:t>
              </a:r>
              <a:endParaRPr kumimoji="0" lang="fr-CH" sz="1600" b="1" i="0" u="none" strike="noStrike" kern="1200" cap="none" spc="0" normalizeH="0" baseline="0" noProof="0">
                <a:ln>
                  <a:noFill/>
                </a:ln>
                <a:solidFill>
                  <a:schemeClr val="tx2"/>
                </a:solidFill>
                <a:effectLst/>
                <a:uLnTx/>
                <a:uFillTx/>
                <a:latin typeface="Calibri" panose="020F0502020204030204"/>
                <a:ea typeface="+mn-ea"/>
                <a:cs typeface="+mn-cs"/>
              </a:endParaRPr>
            </a:p>
          </p:txBody>
        </p:sp>
      </p:grpSp>
      <p:grpSp>
        <p:nvGrpSpPr>
          <p:cNvPr id="21" name="Groupe 20">
            <a:extLst>
              <a:ext uri="{FF2B5EF4-FFF2-40B4-BE49-F238E27FC236}">
                <a16:creationId xmlns:a16="http://schemas.microsoft.com/office/drawing/2014/main" id="{2805B481-FF97-9943-23C4-6DAE56AABCC3}"/>
              </a:ext>
            </a:extLst>
          </p:cNvPr>
          <p:cNvGrpSpPr/>
          <p:nvPr/>
        </p:nvGrpSpPr>
        <p:grpSpPr>
          <a:xfrm>
            <a:off x="6091416" y="1315803"/>
            <a:ext cx="6007660" cy="4769798"/>
            <a:chOff x="6157916" y="1196948"/>
            <a:chExt cx="6007660" cy="4769798"/>
          </a:xfrm>
        </p:grpSpPr>
        <p:grpSp>
          <p:nvGrpSpPr>
            <p:cNvPr id="22" name="Groupe 21">
              <a:extLst>
                <a:ext uri="{FF2B5EF4-FFF2-40B4-BE49-F238E27FC236}">
                  <a16:creationId xmlns:a16="http://schemas.microsoft.com/office/drawing/2014/main" id="{C26CC035-8CD9-1B12-F93E-0A212F380249}"/>
                </a:ext>
              </a:extLst>
            </p:cNvPr>
            <p:cNvGrpSpPr/>
            <p:nvPr/>
          </p:nvGrpSpPr>
          <p:grpSpPr>
            <a:xfrm rot="17789122" flipH="1">
              <a:off x="6571858" y="872804"/>
              <a:ext cx="4680000" cy="5507883"/>
              <a:chOff x="5528775" y="313386"/>
              <a:chExt cx="4680000" cy="5507883"/>
            </a:xfrm>
          </p:grpSpPr>
          <p:cxnSp>
            <p:nvCxnSpPr>
              <p:cNvPr id="93" name="Connecteur droit 92">
                <a:extLst>
                  <a:ext uri="{FF2B5EF4-FFF2-40B4-BE49-F238E27FC236}">
                    <a16:creationId xmlns:a16="http://schemas.microsoft.com/office/drawing/2014/main" id="{6F39195D-6BDC-949F-F397-1222A709F9DB}"/>
                  </a:ext>
                </a:extLst>
              </p:cNvPr>
              <p:cNvCxnSpPr>
                <a:cxnSpLocks/>
              </p:cNvCxnSpPr>
              <p:nvPr/>
            </p:nvCxnSpPr>
            <p:spPr>
              <a:xfrm flipV="1">
                <a:off x="7920555" y="833959"/>
                <a:ext cx="0" cy="324000"/>
              </a:xfrm>
              <a:prstGeom prst="line">
                <a:avLst/>
              </a:prstGeom>
              <a:ln w="101600">
                <a:solidFill>
                  <a:srgbClr val="7030A0"/>
                </a:solidFill>
              </a:ln>
            </p:spPr>
            <p:style>
              <a:lnRef idx="1">
                <a:schemeClr val="accent1"/>
              </a:lnRef>
              <a:fillRef idx="0">
                <a:schemeClr val="accent1"/>
              </a:fillRef>
              <a:effectRef idx="0">
                <a:schemeClr val="accent1"/>
              </a:effectRef>
              <a:fontRef idx="minor">
                <a:schemeClr val="tx1"/>
              </a:fontRef>
            </p:style>
          </p:cxnSp>
          <p:sp>
            <p:nvSpPr>
              <p:cNvPr id="94" name="Bouée 93">
                <a:extLst>
                  <a:ext uri="{FF2B5EF4-FFF2-40B4-BE49-F238E27FC236}">
                    <a16:creationId xmlns:a16="http://schemas.microsoft.com/office/drawing/2014/main" id="{FCE1793E-C1DA-FD82-CF23-57C57DBB1CC8}"/>
                  </a:ext>
                </a:extLst>
              </p:cNvPr>
              <p:cNvSpPr/>
              <p:nvPr/>
            </p:nvSpPr>
            <p:spPr>
              <a:xfrm>
                <a:off x="7657964" y="313386"/>
                <a:ext cx="540000" cy="540000"/>
              </a:xfrm>
              <a:prstGeom prst="donut">
                <a:avLst>
                  <a:gd name="adj" fmla="val 15720"/>
                </a:avLst>
              </a:prstGeom>
              <a:solidFill>
                <a:srgbClr val="7030A0"/>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ln>
                    <a:solidFill>
                      <a:srgbClr val="7030A0"/>
                    </a:solidFill>
                  </a:ln>
                  <a:solidFill>
                    <a:srgbClr val="7030A0"/>
                  </a:solidFill>
                </a:endParaRPr>
              </a:p>
            </p:txBody>
          </p:sp>
          <p:sp>
            <p:nvSpPr>
              <p:cNvPr id="95" name="Arc 94">
                <a:extLst>
                  <a:ext uri="{FF2B5EF4-FFF2-40B4-BE49-F238E27FC236}">
                    <a16:creationId xmlns:a16="http://schemas.microsoft.com/office/drawing/2014/main" id="{FA0538A5-8121-9144-DE98-E8B77D6553DB}"/>
                  </a:ext>
                </a:extLst>
              </p:cNvPr>
              <p:cNvSpPr/>
              <p:nvPr/>
            </p:nvSpPr>
            <p:spPr>
              <a:xfrm>
                <a:off x="5528775" y="1141269"/>
                <a:ext cx="4680000" cy="4680000"/>
              </a:xfrm>
              <a:prstGeom prst="arc">
                <a:avLst>
                  <a:gd name="adj1" fmla="val 16200000"/>
                  <a:gd name="adj2" fmla="val 5418281"/>
                </a:avLst>
              </a:prstGeom>
              <a:ln w="1016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grpSp>
        <p:grpSp>
          <p:nvGrpSpPr>
            <p:cNvPr id="23" name="Groupe 22">
              <a:extLst>
                <a:ext uri="{FF2B5EF4-FFF2-40B4-BE49-F238E27FC236}">
                  <a16:creationId xmlns:a16="http://schemas.microsoft.com/office/drawing/2014/main" id="{BE6CB667-23AB-A647-B0CA-4044C74E0B25}"/>
                </a:ext>
              </a:extLst>
            </p:cNvPr>
            <p:cNvGrpSpPr/>
            <p:nvPr/>
          </p:nvGrpSpPr>
          <p:grpSpPr>
            <a:xfrm rot="11534222" flipH="1">
              <a:off x="8685686" y="3080238"/>
              <a:ext cx="1080000" cy="1838698"/>
              <a:chOff x="2036038" y="2060966"/>
              <a:chExt cx="1080000" cy="1838698"/>
            </a:xfrm>
          </p:grpSpPr>
          <p:sp>
            <p:nvSpPr>
              <p:cNvPr id="86" name="Arc 85">
                <a:extLst>
                  <a:ext uri="{FF2B5EF4-FFF2-40B4-BE49-F238E27FC236}">
                    <a16:creationId xmlns:a16="http://schemas.microsoft.com/office/drawing/2014/main" id="{F4AC42B4-37E6-EC1E-7735-0397CE6231A9}"/>
                  </a:ext>
                </a:extLst>
              </p:cNvPr>
              <p:cNvSpPr/>
              <p:nvPr/>
            </p:nvSpPr>
            <p:spPr>
              <a:xfrm>
                <a:off x="2036038" y="2819664"/>
                <a:ext cx="1080000" cy="1080000"/>
              </a:xfrm>
              <a:prstGeom prst="arc">
                <a:avLst>
                  <a:gd name="adj1" fmla="val 16200000"/>
                  <a:gd name="adj2" fmla="val 5418281"/>
                </a:avLst>
              </a:prstGeom>
              <a:ln w="1016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cxnSp>
            <p:nvCxnSpPr>
              <p:cNvPr id="91" name="Connecteur droit 90">
                <a:extLst>
                  <a:ext uri="{FF2B5EF4-FFF2-40B4-BE49-F238E27FC236}">
                    <a16:creationId xmlns:a16="http://schemas.microsoft.com/office/drawing/2014/main" id="{1EE51C70-A086-5B8E-FC29-27E0B0B0692C}"/>
                  </a:ext>
                </a:extLst>
              </p:cNvPr>
              <p:cNvCxnSpPr>
                <a:cxnSpLocks/>
              </p:cNvCxnSpPr>
              <p:nvPr/>
            </p:nvCxnSpPr>
            <p:spPr>
              <a:xfrm flipV="1">
                <a:off x="2615644" y="2515426"/>
                <a:ext cx="0" cy="32400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sp>
            <p:nvSpPr>
              <p:cNvPr id="92" name="Bouée 91">
                <a:extLst>
                  <a:ext uri="{FF2B5EF4-FFF2-40B4-BE49-F238E27FC236}">
                    <a16:creationId xmlns:a16="http://schemas.microsoft.com/office/drawing/2014/main" id="{E993030E-DACC-2012-5369-543A0A193CB8}"/>
                  </a:ext>
                </a:extLst>
              </p:cNvPr>
              <p:cNvSpPr/>
              <p:nvPr/>
            </p:nvSpPr>
            <p:spPr>
              <a:xfrm>
                <a:off x="2345644" y="2060966"/>
                <a:ext cx="540000" cy="540000"/>
              </a:xfrm>
              <a:prstGeom prst="donut">
                <a:avLst>
                  <a:gd name="adj" fmla="val 15720"/>
                </a:avLst>
              </a:prstGeom>
              <a:solidFill>
                <a:srgbClr val="C00000"/>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ln>
                    <a:solidFill>
                      <a:srgbClr val="7030A0"/>
                    </a:solidFill>
                  </a:ln>
                  <a:solidFill>
                    <a:srgbClr val="7030A0"/>
                  </a:solidFill>
                </a:endParaRPr>
              </a:p>
            </p:txBody>
          </p:sp>
        </p:grpSp>
        <p:grpSp>
          <p:nvGrpSpPr>
            <p:cNvPr id="24" name="Groupe 23">
              <a:extLst>
                <a:ext uri="{FF2B5EF4-FFF2-40B4-BE49-F238E27FC236}">
                  <a16:creationId xmlns:a16="http://schemas.microsoft.com/office/drawing/2014/main" id="{E8864721-07B6-889E-C0FA-FCBF1C0C81D4}"/>
                </a:ext>
              </a:extLst>
            </p:cNvPr>
            <p:cNvGrpSpPr/>
            <p:nvPr/>
          </p:nvGrpSpPr>
          <p:grpSpPr>
            <a:xfrm rot="13812401">
              <a:off x="6702387" y="1555848"/>
              <a:ext cx="4677799" cy="3960000"/>
              <a:chOff x="5617673" y="1541905"/>
              <a:chExt cx="4677799" cy="3960000"/>
            </a:xfrm>
          </p:grpSpPr>
          <p:sp>
            <p:nvSpPr>
              <p:cNvPr id="69" name="Arc 68">
                <a:extLst>
                  <a:ext uri="{FF2B5EF4-FFF2-40B4-BE49-F238E27FC236}">
                    <a16:creationId xmlns:a16="http://schemas.microsoft.com/office/drawing/2014/main" id="{7403A7A6-C914-CFF7-E0D7-943112E04A81}"/>
                  </a:ext>
                </a:extLst>
              </p:cNvPr>
              <p:cNvSpPr/>
              <p:nvPr/>
            </p:nvSpPr>
            <p:spPr>
              <a:xfrm rot="6115137" flipH="1">
                <a:off x="5617673" y="1541905"/>
                <a:ext cx="3960000" cy="3960000"/>
              </a:xfrm>
              <a:prstGeom prst="arc">
                <a:avLst>
                  <a:gd name="adj1" fmla="val 16200000"/>
                  <a:gd name="adj2" fmla="val 5418281"/>
                </a:avLst>
              </a:prstGeom>
              <a:ln w="1016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cxnSp>
            <p:nvCxnSpPr>
              <p:cNvPr id="79" name="Connecteur droit 78">
                <a:extLst>
                  <a:ext uri="{FF2B5EF4-FFF2-40B4-BE49-F238E27FC236}">
                    <a16:creationId xmlns:a16="http://schemas.microsoft.com/office/drawing/2014/main" id="{43557740-4EA7-A2E6-0ECA-A0ADF46AC068}"/>
                  </a:ext>
                </a:extLst>
              </p:cNvPr>
              <p:cNvCxnSpPr>
                <a:cxnSpLocks/>
              </p:cNvCxnSpPr>
              <p:nvPr/>
            </p:nvCxnSpPr>
            <p:spPr>
              <a:xfrm rot="6115137" flipH="1" flipV="1">
                <a:off x="9676706" y="3752233"/>
                <a:ext cx="0" cy="324000"/>
              </a:xfrm>
              <a:prstGeom prst="line">
                <a:avLst/>
              </a:prstGeom>
              <a:ln w="101600">
                <a:solidFill>
                  <a:srgbClr val="00B0F0"/>
                </a:solidFill>
              </a:ln>
            </p:spPr>
            <p:style>
              <a:lnRef idx="1">
                <a:schemeClr val="accent1"/>
              </a:lnRef>
              <a:fillRef idx="0">
                <a:schemeClr val="accent1"/>
              </a:fillRef>
              <a:effectRef idx="0">
                <a:schemeClr val="accent1"/>
              </a:effectRef>
              <a:fontRef idx="minor">
                <a:schemeClr val="tx1"/>
              </a:fontRef>
            </p:style>
          </p:cxnSp>
          <p:sp>
            <p:nvSpPr>
              <p:cNvPr id="81" name="Bouée 80">
                <a:extLst>
                  <a:ext uri="{FF2B5EF4-FFF2-40B4-BE49-F238E27FC236}">
                    <a16:creationId xmlns:a16="http://schemas.microsoft.com/office/drawing/2014/main" id="{10314A2E-551C-AAA4-BCC2-152724082134}"/>
                  </a:ext>
                </a:extLst>
              </p:cNvPr>
              <p:cNvSpPr/>
              <p:nvPr/>
            </p:nvSpPr>
            <p:spPr>
              <a:xfrm rot="6115137" flipH="1">
                <a:off x="9755472" y="3763964"/>
                <a:ext cx="540000" cy="540000"/>
              </a:xfrm>
              <a:prstGeom prst="donut">
                <a:avLst>
                  <a:gd name="adj" fmla="val 15720"/>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ln>
                    <a:solidFill>
                      <a:srgbClr val="7030A0"/>
                    </a:solidFill>
                  </a:ln>
                  <a:solidFill>
                    <a:srgbClr val="7030A0"/>
                  </a:solidFill>
                </a:endParaRPr>
              </a:p>
            </p:txBody>
          </p:sp>
        </p:grpSp>
        <p:grpSp>
          <p:nvGrpSpPr>
            <p:cNvPr id="25" name="Groupe 24">
              <a:extLst>
                <a:ext uri="{FF2B5EF4-FFF2-40B4-BE49-F238E27FC236}">
                  <a16:creationId xmlns:a16="http://schemas.microsoft.com/office/drawing/2014/main" id="{16C91DFD-8F57-B930-DB6A-65CB54671D46}"/>
                </a:ext>
              </a:extLst>
            </p:cNvPr>
            <p:cNvGrpSpPr/>
            <p:nvPr/>
          </p:nvGrpSpPr>
          <p:grpSpPr>
            <a:xfrm rot="804079" flipH="1">
              <a:off x="7756647" y="1466400"/>
              <a:ext cx="3240000" cy="3991522"/>
              <a:chOff x="6234036" y="886009"/>
              <a:chExt cx="3240000" cy="3991522"/>
            </a:xfrm>
          </p:grpSpPr>
          <p:sp>
            <p:nvSpPr>
              <p:cNvPr id="65" name="Arc 64">
                <a:extLst>
                  <a:ext uri="{FF2B5EF4-FFF2-40B4-BE49-F238E27FC236}">
                    <a16:creationId xmlns:a16="http://schemas.microsoft.com/office/drawing/2014/main" id="{6B2573CA-D85A-48CE-9283-9AE8CF5BF729}"/>
                  </a:ext>
                </a:extLst>
              </p:cNvPr>
              <p:cNvSpPr/>
              <p:nvPr/>
            </p:nvSpPr>
            <p:spPr>
              <a:xfrm rot="21596662">
                <a:off x="6234036" y="1637531"/>
                <a:ext cx="3240000" cy="3240000"/>
              </a:xfrm>
              <a:prstGeom prst="arc">
                <a:avLst>
                  <a:gd name="adj1" fmla="val 16200000"/>
                  <a:gd name="adj2" fmla="val 5418281"/>
                </a:avLst>
              </a:prstGeom>
              <a:ln w="1016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cxnSp>
            <p:nvCxnSpPr>
              <p:cNvPr id="67" name="Connecteur droit 66">
                <a:extLst>
                  <a:ext uri="{FF2B5EF4-FFF2-40B4-BE49-F238E27FC236}">
                    <a16:creationId xmlns:a16="http://schemas.microsoft.com/office/drawing/2014/main" id="{51B6B91E-EFDC-413C-FF71-EF07CE85C2A5}"/>
                  </a:ext>
                </a:extLst>
              </p:cNvPr>
              <p:cNvCxnSpPr>
                <a:cxnSpLocks/>
              </p:cNvCxnSpPr>
              <p:nvPr/>
            </p:nvCxnSpPr>
            <p:spPr>
              <a:xfrm flipV="1">
                <a:off x="7910332" y="1340469"/>
                <a:ext cx="0" cy="324000"/>
              </a:xfrm>
              <a:prstGeom prst="line">
                <a:avLst/>
              </a:prstGeom>
              <a:ln w="101600">
                <a:solidFill>
                  <a:srgbClr val="92D050"/>
                </a:solidFill>
              </a:ln>
            </p:spPr>
            <p:style>
              <a:lnRef idx="1">
                <a:schemeClr val="accent1"/>
              </a:lnRef>
              <a:fillRef idx="0">
                <a:schemeClr val="accent1"/>
              </a:fillRef>
              <a:effectRef idx="0">
                <a:schemeClr val="accent1"/>
              </a:effectRef>
              <a:fontRef idx="minor">
                <a:schemeClr val="tx1"/>
              </a:fontRef>
            </p:style>
          </p:cxnSp>
          <p:sp>
            <p:nvSpPr>
              <p:cNvPr id="68" name="Bouée 67">
                <a:extLst>
                  <a:ext uri="{FF2B5EF4-FFF2-40B4-BE49-F238E27FC236}">
                    <a16:creationId xmlns:a16="http://schemas.microsoft.com/office/drawing/2014/main" id="{E11AF8D1-8762-5792-40EC-B9172D5ED955}"/>
                  </a:ext>
                </a:extLst>
              </p:cNvPr>
              <p:cNvSpPr/>
              <p:nvPr/>
            </p:nvSpPr>
            <p:spPr>
              <a:xfrm>
                <a:off x="7640332" y="886009"/>
                <a:ext cx="540000" cy="540000"/>
              </a:xfrm>
              <a:prstGeom prst="donut">
                <a:avLst>
                  <a:gd name="adj" fmla="val 15720"/>
                </a:avLst>
              </a:prstGeom>
              <a:solidFill>
                <a:srgbClr val="92D050"/>
              </a:solidFill>
              <a:ln w="63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ln>
                    <a:solidFill>
                      <a:srgbClr val="7030A0"/>
                    </a:solidFill>
                  </a:ln>
                  <a:solidFill>
                    <a:srgbClr val="7030A0"/>
                  </a:solidFill>
                </a:endParaRPr>
              </a:p>
            </p:txBody>
          </p:sp>
        </p:grpSp>
        <p:grpSp>
          <p:nvGrpSpPr>
            <p:cNvPr id="35" name="Groupe 34">
              <a:extLst>
                <a:ext uri="{FF2B5EF4-FFF2-40B4-BE49-F238E27FC236}">
                  <a16:creationId xmlns:a16="http://schemas.microsoft.com/office/drawing/2014/main" id="{01826709-8CC4-FD89-4697-557E5C5244B7}"/>
                </a:ext>
              </a:extLst>
            </p:cNvPr>
            <p:cNvGrpSpPr/>
            <p:nvPr/>
          </p:nvGrpSpPr>
          <p:grpSpPr>
            <a:xfrm rot="20199683" flipH="1">
              <a:off x="7967000" y="2372154"/>
              <a:ext cx="3239730" cy="2520000"/>
              <a:chOff x="3624735" y="2139960"/>
              <a:chExt cx="3239730" cy="2520000"/>
            </a:xfrm>
          </p:grpSpPr>
          <p:sp>
            <p:nvSpPr>
              <p:cNvPr id="50" name="Arc 49">
                <a:extLst>
                  <a:ext uri="{FF2B5EF4-FFF2-40B4-BE49-F238E27FC236}">
                    <a16:creationId xmlns:a16="http://schemas.microsoft.com/office/drawing/2014/main" id="{E5309FFE-4654-1200-11E8-EA6092769B97}"/>
                  </a:ext>
                </a:extLst>
              </p:cNvPr>
              <p:cNvSpPr/>
              <p:nvPr/>
            </p:nvSpPr>
            <p:spPr>
              <a:xfrm rot="5400000" flipH="1">
                <a:off x="4344465" y="2139960"/>
                <a:ext cx="2520000" cy="2520000"/>
              </a:xfrm>
              <a:prstGeom prst="arc">
                <a:avLst>
                  <a:gd name="adj1" fmla="val 16200000"/>
                  <a:gd name="adj2" fmla="val 5418281"/>
                </a:avLst>
              </a:prstGeom>
              <a:ln w="1016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grpSp>
            <p:nvGrpSpPr>
              <p:cNvPr id="51" name="Groupe 50">
                <a:extLst>
                  <a:ext uri="{FF2B5EF4-FFF2-40B4-BE49-F238E27FC236}">
                    <a16:creationId xmlns:a16="http://schemas.microsoft.com/office/drawing/2014/main" id="{8684909D-4CE8-FE42-4C25-B0AE53407F86}"/>
                  </a:ext>
                </a:extLst>
              </p:cNvPr>
              <p:cNvGrpSpPr/>
              <p:nvPr/>
            </p:nvGrpSpPr>
            <p:grpSpPr>
              <a:xfrm rot="16200000">
                <a:off x="3743965" y="2975975"/>
                <a:ext cx="540000" cy="778460"/>
                <a:chOff x="4326851" y="689365"/>
                <a:chExt cx="540000" cy="778460"/>
              </a:xfrm>
            </p:grpSpPr>
            <p:cxnSp>
              <p:nvCxnSpPr>
                <p:cNvPr id="63" name="Connecteur droit 62">
                  <a:extLst>
                    <a:ext uri="{FF2B5EF4-FFF2-40B4-BE49-F238E27FC236}">
                      <a16:creationId xmlns:a16="http://schemas.microsoft.com/office/drawing/2014/main" id="{3BDDC718-FDC4-FC9A-145C-F8C1FB114B8B}"/>
                    </a:ext>
                  </a:extLst>
                </p:cNvPr>
                <p:cNvCxnSpPr>
                  <a:cxnSpLocks/>
                </p:cNvCxnSpPr>
                <p:nvPr/>
              </p:nvCxnSpPr>
              <p:spPr>
                <a:xfrm flipV="1">
                  <a:off x="4596851" y="1143825"/>
                  <a:ext cx="0" cy="324000"/>
                </a:xfrm>
                <a:prstGeom prst="line">
                  <a:avLst/>
                </a:prstGeom>
                <a:ln w="101600">
                  <a:solidFill>
                    <a:srgbClr val="FFC000"/>
                  </a:solidFill>
                </a:ln>
              </p:spPr>
              <p:style>
                <a:lnRef idx="1">
                  <a:schemeClr val="accent1"/>
                </a:lnRef>
                <a:fillRef idx="0">
                  <a:schemeClr val="accent1"/>
                </a:fillRef>
                <a:effectRef idx="0">
                  <a:schemeClr val="accent1"/>
                </a:effectRef>
                <a:fontRef idx="minor">
                  <a:schemeClr val="tx1"/>
                </a:fontRef>
              </p:style>
            </p:cxnSp>
            <p:sp>
              <p:nvSpPr>
                <p:cNvPr id="64" name="Bouée 63">
                  <a:extLst>
                    <a:ext uri="{FF2B5EF4-FFF2-40B4-BE49-F238E27FC236}">
                      <a16:creationId xmlns:a16="http://schemas.microsoft.com/office/drawing/2014/main" id="{8427B66D-19B8-BF59-A31A-DC88D7559901}"/>
                    </a:ext>
                  </a:extLst>
                </p:cNvPr>
                <p:cNvSpPr/>
                <p:nvPr/>
              </p:nvSpPr>
              <p:spPr>
                <a:xfrm>
                  <a:off x="4326851" y="689365"/>
                  <a:ext cx="540000" cy="540000"/>
                </a:xfrm>
                <a:prstGeom prst="donut">
                  <a:avLst>
                    <a:gd name="adj" fmla="val 15720"/>
                  </a:avLst>
                </a:prstGeom>
                <a:solidFill>
                  <a:srgbClr val="FFC000"/>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ln>
                      <a:solidFill>
                        <a:srgbClr val="FFC000"/>
                      </a:solidFill>
                    </a:ln>
                    <a:solidFill>
                      <a:srgbClr val="FFC000"/>
                    </a:solidFill>
                  </a:endParaRPr>
                </a:p>
              </p:txBody>
            </p:sp>
          </p:grpSp>
        </p:grpSp>
        <p:grpSp>
          <p:nvGrpSpPr>
            <p:cNvPr id="36" name="Groupe 35">
              <a:extLst>
                <a:ext uri="{FF2B5EF4-FFF2-40B4-BE49-F238E27FC236}">
                  <a16:creationId xmlns:a16="http://schemas.microsoft.com/office/drawing/2014/main" id="{95786C74-0C70-EBB0-0580-3D677E517563}"/>
                </a:ext>
              </a:extLst>
            </p:cNvPr>
            <p:cNvGrpSpPr/>
            <p:nvPr/>
          </p:nvGrpSpPr>
          <p:grpSpPr>
            <a:xfrm rot="7155076" flipH="1">
              <a:off x="8723740" y="2602903"/>
              <a:ext cx="1800000" cy="2571774"/>
              <a:chOff x="1636750" y="1721754"/>
              <a:chExt cx="1800000" cy="2571774"/>
            </a:xfrm>
          </p:grpSpPr>
          <p:sp>
            <p:nvSpPr>
              <p:cNvPr id="47" name="Arc 46">
                <a:extLst>
                  <a:ext uri="{FF2B5EF4-FFF2-40B4-BE49-F238E27FC236}">
                    <a16:creationId xmlns:a16="http://schemas.microsoft.com/office/drawing/2014/main" id="{BC6174B5-AB50-5E8D-D3B1-72B587ADD49F}"/>
                  </a:ext>
                </a:extLst>
              </p:cNvPr>
              <p:cNvSpPr/>
              <p:nvPr/>
            </p:nvSpPr>
            <p:spPr>
              <a:xfrm>
                <a:off x="1636750" y="2493528"/>
                <a:ext cx="1800000" cy="1800000"/>
              </a:xfrm>
              <a:prstGeom prst="arc">
                <a:avLst>
                  <a:gd name="adj1" fmla="val 16200000"/>
                  <a:gd name="adj2" fmla="val 5418281"/>
                </a:avLst>
              </a:prstGeom>
              <a:ln w="1016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cxnSp>
            <p:nvCxnSpPr>
              <p:cNvPr id="48" name="Connecteur droit 47">
                <a:extLst>
                  <a:ext uri="{FF2B5EF4-FFF2-40B4-BE49-F238E27FC236}">
                    <a16:creationId xmlns:a16="http://schemas.microsoft.com/office/drawing/2014/main" id="{E795E4B1-04E9-9F76-05DA-FA2B63578848}"/>
                  </a:ext>
                </a:extLst>
              </p:cNvPr>
              <p:cNvCxnSpPr>
                <a:cxnSpLocks/>
              </p:cNvCxnSpPr>
              <p:nvPr/>
            </p:nvCxnSpPr>
            <p:spPr>
              <a:xfrm flipV="1">
                <a:off x="2591065" y="2176214"/>
                <a:ext cx="0" cy="324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Bouée 48">
                <a:extLst>
                  <a:ext uri="{FF2B5EF4-FFF2-40B4-BE49-F238E27FC236}">
                    <a16:creationId xmlns:a16="http://schemas.microsoft.com/office/drawing/2014/main" id="{64A071C1-C4DA-BD1F-2887-3DCA88C45EC4}"/>
                  </a:ext>
                </a:extLst>
              </p:cNvPr>
              <p:cNvSpPr/>
              <p:nvPr/>
            </p:nvSpPr>
            <p:spPr>
              <a:xfrm>
                <a:off x="2321065" y="1721754"/>
                <a:ext cx="540000" cy="540000"/>
              </a:xfrm>
              <a:prstGeom prst="donut">
                <a:avLst>
                  <a:gd name="adj" fmla="val 15720"/>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ln>
                    <a:solidFill>
                      <a:srgbClr val="7030A0"/>
                    </a:solidFill>
                  </a:ln>
                  <a:solidFill>
                    <a:srgbClr val="7030A0"/>
                  </a:solidFill>
                </a:endParaRPr>
              </a:p>
            </p:txBody>
          </p:sp>
        </p:grpSp>
        <p:sp>
          <p:nvSpPr>
            <p:cNvPr id="37" name="TextBox 29">
              <a:extLst>
                <a:ext uri="{FF2B5EF4-FFF2-40B4-BE49-F238E27FC236}">
                  <a16:creationId xmlns:a16="http://schemas.microsoft.com/office/drawing/2014/main" id="{26AD1BB1-BB1D-D81F-1D4B-BCDEF9B3CE43}"/>
                </a:ext>
              </a:extLst>
            </p:cNvPr>
            <p:cNvSpPr txBox="1"/>
            <p:nvPr/>
          </p:nvSpPr>
          <p:spPr>
            <a:xfrm>
              <a:off x="6533489" y="1889785"/>
              <a:ext cx="1031458" cy="699404"/>
            </a:xfrm>
            <a:prstGeom prst="rect">
              <a:avLst/>
            </a:prstGeom>
            <a:solidFill>
              <a:schemeClr val="bg1"/>
            </a:solidFill>
            <a:ln>
              <a:noFill/>
            </a:ln>
          </p:spPr>
          <p:txBody>
            <a:bodyPr wrap="square" lIns="72000" tIns="72000" rIns="0" bIns="72000" rtlCol="0">
              <a:spAutoFit/>
            </a:bodyPr>
            <a:lstStyle/>
            <a:p>
              <a:r>
                <a:rPr lang="fr-CH">
                  <a:solidFill>
                    <a:schemeClr val="tx2"/>
                  </a:solidFill>
                  <a:latin typeface="+mn-lt"/>
                </a:rPr>
                <a:t>Porteurs</a:t>
              </a:r>
              <a:br>
                <a:rPr lang="fr-CH">
                  <a:solidFill>
                    <a:schemeClr val="tx2"/>
                  </a:solidFill>
                  <a:latin typeface="+mn-lt"/>
                </a:rPr>
              </a:br>
              <a:r>
                <a:rPr lang="fr-CH">
                  <a:solidFill>
                    <a:schemeClr val="tx2"/>
                  </a:solidFill>
                  <a:latin typeface="+mn-lt"/>
                </a:rPr>
                <a:t>de projets  </a:t>
              </a:r>
            </a:p>
          </p:txBody>
        </p:sp>
        <p:sp>
          <p:nvSpPr>
            <p:cNvPr id="39" name="TextBox 29">
              <a:extLst>
                <a:ext uri="{FF2B5EF4-FFF2-40B4-BE49-F238E27FC236}">
                  <a16:creationId xmlns:a16="http://schemas.microsoft.com/office/drawing/2014/main" id="{E95F2AA2-0F3A-DA07-E403-534669F2C841}"/>
                </a:ext>
              </a:extLst>
            </p:cNvPr>
            <p:cNvSpPr txBox="1"/>
            <p:nvPr/>
          </p:nvSpPr>
          <p:spPr>
            <a:xfrm>
              <a:off x="9696099" y="1234502"/>
              <a:ext cx="1321881" cy="699404"/>
            </a:xfrm>
            <a:prstGeom prst="rect">
              <a:avLst/>
            </a:prstGeom>
            <a:solidFill>
              <a:schemeClr val="bg1"/>
            </a:solidFill>
            <a:ln>
              <a:noFill/>
            </a:ln>
          </p:spPr>
          <p:txBody>
            <a:bodyPr wrap="square" lIns="72000" tIns="72000" rIns="0" bIns="72000" rtlCol="0">
              <a:spAutoFit/>
            </a:bodyPr>
            <a:lstStyle/>
            <a:p>
              <a:r>
                <a:rPr lang="fr-CH">
                  <a:solidFill>
                    <a:schemeClr val="tx2"/>
                  </a:solidFill>
                  <a:latin typeface="+mn-lt"/>
                </a:rPr>
                <a:t>Distributeurs d’énergie</a:t>
              </a:r>
            </a:p>
          </p:txBody>
        </p:sp>
        <p:sp>
          <p:nvSpPr>
            <p:cNvPr id="43" name="TextBox 29">
              <a:extLst>
                <a:ext uri="{FF2B5EF4-FFF2-40B4-BE49-F238E27FC236}">
                  <a16:creationId xmlns:a16="http://schemas.microsoft.com/office/drawing/2014/main" id="{03B62B7E-611E-D4F7-9027-C513D6EAEDC7}"/>
                </a:ext>
              </a:extLst>
            </p:cNvPr>
            <p:cNvSpPr txBox="1"/>
            <p:nvPr/>
          </p:nvSpPr>
          <p:spPr>
            <a:xfrm>
              <a:off x="10735379" y="2913838"/>
              <a:ext cx="1430197" cy="422405"/>
            </a:xfrm>
            <a:prstGeom prst="rect">
              <a:avLst/>
            </a:prstGeom>
            <a:solidFill>
              <a:schemeClr val="bg1"/>
            </a:solidFill>
            <a:ln>
              <a:noFill/>
            </a:ln>
          </p:spPr>
          <p:txBody>
            <a:bodyPr wrap="square" lIns="72000" tIns="72000" rIns="0" bIns="72000" rtlCol="0">
              <a:spAutoFit/>
            </a:bodyPr>
            <a:lstStyle/>
            <a:p>
              <a:r>
                <a:rPr lang="fr-CH">
                  <a:solidFill>
                    <a:schemeClr val="tx2"/>
                  </a:solidFill>
                  <a:latin typeface="+mn-lt"/>
                </a:rPr>
                <a:t>Planificateurs</a:t>
              </a:r>
            </a:p>
          </p:txBody>
        </p:sp>
        <p:sp>
          <p:nvSpPr>
            <p:cNvPr id="44" name="TextBox 29">
              <a:extLst>
                <a:ext uri="{FF2B5EF4-FFF2-40B4-BE49-F238E27FC236}">
                  <a16:creationId xmlns:a16="http://schemas.microsoft.com/office/drawing/2014/main" id="{C81D0266-B971-960C-5A40-C77AB2EB2DA5}"/>
                </a:ext>
              </a:extLst>
            </p:cNvPr>
            <p:cNvSpPr txBox="1"/>
            <p:nvPr/>
          </p:nvSpPr>
          <p:spPr>
            <a:xfrm>
              <a:off x="10468480" y="4195148"/>
              <a:ext cx="1572300" cy="422405"/>
            </a:xfrm>
            <a:prstGeom prst="rect">
              <a:avLst/>
            </a:prstGeom>
            <a:solidFill>
              <a:schemeClr val="bg1"/>
            </a:solidFill>
            <a:ln>
              <a:noFill/>
            </a:ln>
          </p:spPr>
          <p:txBody>
            <a:bodyPr wrap="square" lIns="72000" tIns="72000" rIns="0" bIns="72000" rtlCol="0">
              <a:spAutoFit/>
            </a:bodyPr>
            <a:lstStyle/>
            <a:p>
              <a:r>
                <a:rPr lang="fr-CH">
                  <a:solidFill>
                    <a:schemeClr val="tx2"/>
                  </a:solidFill>
                  <a:latin typeface="+mn-lt"/>
                </a:rPr>
                <a:t>Fournisseurs</a:t>
              </a:r>
            </a:p>
          </p:txBody>
        </p:sp>
        <p:sp>
          <p:nvSpPr>
            <p:cNvPr id="45" name="TextBox 29">
              <a:extLst>
                <a:ext uri="{FF2B5EF4-FFF2-40B4-BE49-F238E27FC236}">
                  <a16:creationId xmlns:a16="http://schemas.microsoft.com/office/drawing/2014/main" id="{F97C34D5-E03A-41DF-B037-EABBA148F1F0}"/>
                </a:ext>
              </a:extLst>
            </p:cNvPr>
            <p:cNvSpPr txBox="1"/>
            <p:nvPr/>
          </p:nvSpPr>
          <p:spPr>
            <a:xfrm>
              <a:off x="9030368" y="4507722"/>
              <a:ext cx="1149817" cy="422405"/>
            </a:xfrm>
            <a:prstGeom prst="rect">
              <a:avLst/>
            </a:prstGeom>
            <a:solidFill>
              <a:schemeClr val="bg1"/>
            </a:solidFill>
            <a:ln>
              <a:noFill/>
            </a:ln>
          </p:spPr>
          <p:txBody>
            <a:bodyPr wrap="square" lIns="72000" tIns="72000" rIns="0" bIns="72000" rtlCol="0">
              <a:spAutoFit/>
            </a:bodyPr>
            <a:lstStyle/>
            <a:p>
              <a:r>
                <a:rPr lang="fr-CH">
                  <a:solidFill>
                    <a:schemeClr val="tx2"/>
                  </a:solidFill>
                  <a:latin typeface="+mn-lt"/>
                </a:rPr>
                <a:t>Autorités</a:t>
              </a:r>
            </a:p>
          </p:txBody>
        </p:sp>
        <p:sp>
          <p:nvSpPr>
            <p:cNvPr id="46" name="TextBox 29">
              <a:extLst>
                <a:ext uri="{FF2B5EF4-FFF2-40B4-BE49-F238E27FC236}">
                  <a16:creationId xmlns:a16="http://schemas.microsoft.com/office/drawing/2014/main" id="{464AC7D3-5797-15BD-9158-2629E5AA7E02}"/>
                </a:ext>
              </a:extLst>
            </p:cNvPr>
            <p:cNvSpPr txBox="1"/>
            <p:nvPr/>
          </p:nvSpPr>
          <p:spPr>
            <a:xfrm>
              <a:off x="8022370" y="1335092"/>
              <a:ext cx="1366384" cy="422405"/>
            </a:xfrm>
            <a:prstGeom prst="rect">
              <a:avLst/>
            </a:prstGeom>
            <a:solidFill>
              <a:schemeClr val="bg1"/>
            </a:solidFill>
            <a:ln>
              <a:noFill/>
            </a:ln>
          </p:spPr>
          <p:txBody>
            <a:bodyPr wrap="square" lIns="72000" tIns="72000" rIns="0" bIns="72000" rtlCol="0">
              <a:spAutoFit/>
            </a:bodyPr>
            <a:lstStyle/>
            <a:p>
              <a:r>
                <a:rPr lang="fr-CH">
                  <a:solidFill>
                    <a:schemeClr val="tx2"/>
                  </a:solidFill>
                  <a:latin typeface="+mn-lt"/>
                </a:rPr>
                <a:t>Investisseurs</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7A352D1-0F5B-F648-5D79-FC2ED6FA6F04}"/>
              </a:ext>
            </a:extLst>
          </p:cNvPr>
          <p:cNvSpPr txBox="1"/>
          <p:nvPr/>
        </p:nvSpPr>
        <p:spPr>
          <a:xfrm>
            <a:off x="3047215" y="3246690"/>
            <a:ext cx="6094428" cy="523220"/>
          </a:xfrm>
          <a:prstGeom prst="rect">
            <a:avLst/>
          </a:prstGeom>
          <a:noFill/>
        </p:spPr>
        <p:txBody>
          <a:bodyPr wrap="square">
            <a:spAutoFit/>
          </a:bodyPr>
          <a:lstStyle/>
          <a:p>
            <a:r>
              <a:rPr lang="fr-FR" sz="2800" dirty="0">
                <a:solidFill>
                  <a:schemeClr val="bg1"/>
                </a:solidFill>
                <a:latin typeface="DM Sans" pitchFamily="2" charset="0"/>
              </a:rPr>
              <a:t>Actualités du Fonds Chaleur</a:t>
            </a:r>
          </a:p>
        </p:txBody>
      </p:sp>
    </p:spTree>
    <p:extLst>
      <p:ext uri="{BB962C8B-B14F-4D97-AF65-F5344CB8AC3E}">
        <p14:creationId xmlns:p14="http://schemas.microsoft.com/office/powerpoint/2010/main" val="22240093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 name="ZoneTexte 18">
            <a:extLst>
              <a:ext uri="{FF2B5EF4-FFF2-40B4-BE49-F238E27FC236}">
                <a16:creationId xmlns:a16="http://schemas.microsoft.com/office/drawing/2014/main" id="{E190E271-03DF-6F8F-EFCD-E25D8B811F99}"/>
              </a:ext>
            </a:extLst>
          </p:cNvPr>
          <p:cNvSpPr txBox="1"/>
          <p:nvPr/>
        </p:nvSpPr>
        <p:spPr bwMode="auto">
          <a:xfrm>
            <a:off x="3100039" y="5316452"/>
            <a:ext cx="3749042" cy="1354217"/>
          </a:xfrm>
          <a:prstGeom prst="rect">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accent1"/>
          </a:fontRef>
        </p:style>
        <p:txBody>
          <a:bodyPr wrap="square" anchor="ctr">
            <a:spAutoFit/>
          </a:bodyPr>
          <a:lstStyle>
            <a:defPPr>
              <a:defRPr lang="fr-FR"/>
            </a:defPPr>
            <a:lvl1pPr algn="ctr">
              <a:defRPr>
                <a:solidFill>
                  <a:srgbClr val="C00000"/>
                </a:solidFill>
                <a:latin typeface="+mn-lt"/>
                <a:ea typeface="+mn-ea"/>
                <a:cs typeface="+mn-cs"/>
              </a:defRPr>
            </a:lvl1pPr>
            <a:lvl2pPr>
              <a:defRPr>
                <a:solidFill>
                  <a:schemeClr val="accent1"/>
                </a:solidFill>
                <a:latin typeface="+mn-lt"/>
                <a:ea typeface="+mn-ea"/>
                <a:cs typeface="+mn-cs"/>
              </a:defRPr>
            </a:lvl2pPr>
            <a:lvl3pPr>
              <a:defRPr>
                <a:solidFill>
                  <a:schemeClr val="accent1"/>
                </a:solidFill>
                <a:latin typeface="+mn-lt"/>
                <a:ea typeface="+mn-ea"/>
                <a:cs typeface="+mn-cs"/>
              </a:defRPr>
            </a:lvl3pPr>
            <a:lvl4pPr>
              <a:defRPr>
                <a:solidFill>
                  <a:schemeClr val="accent1"/>
                </a:solidFill>
                <a:latin typeface="+mn-lt"/>
                <a:ea typeface="+mn-ea"/>
                <a:cs typeface="+mn-cs"/>
              </a:defRPr>
            </a:lvl4pPr>
            <a:lvl5pPr>
              <a:defRPr>
                <a:solidFill>
                  <a:schemeClr val="accent1"/>
                </a:solidFill>
                <a:latin typeface="+mn-lt"/>
                <a:ea typeface="+mn-ea"/>
                <a:cs typeface="+mn-cs"/>
              </a:defRPr>
            </a:lvl5pPr>
            <a:lvl6pPr>
              <a:defRPr>
                <a:solidFill>
                  <a:schemeClr val="accent1"/>
                </a:solidFill>
                <a:latin typeface="+mn-lt"/>
                <a:ea typeface="+mn-ea"/>
                <a:cs typeface="+mn-cs"/>
              </a:defRPr>
            </a:lvl6pPr>
            <a:lvl7pPr>
              <a:defRPr>
                <a:solidFill>
                  <a:schemeClr val="accent1"/>
                </a:solidFill>
                <a:latin typeface="+mn-lt"/>
                <a:ea typeface="+mn-ea"/>
                <a:cs typeface="+mn-cs"/>
              </a:defRPr>
            </a:lvl7pPr>
            <a:lvl8pPr>
              <a:defRPr>
                <a:solidFill>
                  <a:schemeClr val="accent1"/>
                </a:solidFill>
                <a:latin typeface="+mn-lt"/>
                <a:ea typeface="+mn-ea"/>
                <a:cs typeface="+mn-cs"/>
              </a:defRPr>
            </a:lvl8pPr>
            <a:lvl9pPr>
              <a:defRPr>
                <a:solidFill>
                  <a:schemeClr val="accent1"/>
                </a:solidFill>
                <a:latin typeface="+mn-lt"/>
                <a:ea typeface="+mn-ea"/>
                <a:cs typeface="+mn-cs"/>
              </a:defRPr>
            </a:lvl9pPr>
          </a:lstStyle>
          <a:p>
            <a:pPr marL="90488" algn="l"/>
            <a:r>
              <a:rPr lang="fr-CH" dirty="0">
                <a:solidFill>
                  <a:schemeClr val="tx1"/>
                </a:solidFill>
              </a:rPr>
              <a:t>Communautés de pratique Géothermie</a:t>
            </a:r>
          </a:p>
          <a:p>
            <a:pPr marL="311150" indent="-130175" algn="l">
              <a:spcBef>
                <a:spcPts val="600"/>
              </a:spcBef>
              <a:buFont typeface="Arial" panose="020B0604020202020204" pitchFamily="34" charset="0"/>
              <a:buChar char="•"/>
            </a:pPr>
            <a:r>
              <a:rPr lang="fr-CH" dirty="0">
                <a:hlinkClick r:id="rId2">
                  <a:extLst>
                    <a:ext uri="{A12FA001-AC4F-418D-AE19-62706E023703}">
                      <ahyp:hlinkClr xmlns:ahyp="http://schemas.microsoft.com/office/drawing/2018/hyperlinkcolor" val="tx"/>
                    </a:ext>
                  </a:extLst>
                </a:hlinkClick>
              </a:rPr>
              <a:t>pour les  cantons</a:t>
            </a:r>
            <a:endParaRPr lang="fr-CH" dirty="0"/>
          </a:p>
          <a:p>
            <a:pPr marL="311150" indent="-130175" algn="l">
              <a:spcBef>
                <a:spcPts val="600"/>
              </a:spcBef>
              <a:buFont typeface="Arial" panose="020B0604020202020204" pitchFamily="34" charset="0"/>
              <a:buChar char="•"/>
            </a:pPr>
            <a:r>
              <a:rPr lang="fr-CH" dirty="0">
                <a:hlinkClick r:id="rId3">
                  <a:extLst>
                    <a:ext uri="{A12FA001-AC4F-418D-AE19-62706E023703}">
                      <ahyp:hlinkClr xmlns:ahyp="http://schemas.microsoft.com/office/drawing/2018/hyperlinkcolor" val="tx"/>
                    </a:ext>
                  </a:extLst>
                </a:hlinkClick>
              </a:rPr>
              <a:t>pour les services industriels /EA</a:t>
            </a:r>
            <a:r>
              <a:rPr lang="fr-CH" dirty="0"/>
              <a:t>E</a:t>
            </a:r>
          </a:p>
        </p:txBody>
      </p:sp>
      <p:sp>
        <p:nvSpPr>
          <p:cNvPr id="6" name="Titre 4"/>
          <p:cNvSpPr>
            <a:spLocks noGrp="1"/>
          </p:cNvSpPr>
          <p:nvPr>
            <p:ph type="title"/>
          </p:nvPr>
        </p:nvSpPr>
        <p:spPr bwMode="auto">
          <a:xfrm>
            <a:off x="513824" y="129705"/>
            <a:ext cx="11063900" cy="1259456"/>
          </a:xfrm>
        </p:spPr>
        <p:txBody>
          <a:bodyPr/>
          <a:lstStyle/>
          <a:p>
            <a:pPr>
              <a:defRPr/>
            </a:pPr>
            <a:r>
              <a:rPr lang="fr-CH" sz="3600" spc="-20" dirty="0">
                <a:solidFill>
                  <a:srgbClr val="F07E31"/>
                </a:solidFill>
              </a:rPr>
              <a:t>Transfer: résultats concrets</a:t>
            </a:r>
            <a:endParaRPr lang="fr-CH" sz="3600" spc="-20" dirty="0"/>
          </a:p>
        </p:txBody>
      </p:sp>
      <p:sp>
        <p:nvSpPr>
          <p:cNvPr id="3" name="ZoneTexte 2">
            <a:extLst>
              <a:ext uri="{FF2B5EF4-FFF2-40B4-BE49-F238E27FC236}">
                <a16:creationId xmlns:a16="http://schemas.microsoft.com/office/drawing/2014/main" id="{EE806D21-6610-0527-D5D2-B9185C80869D}"/>
              </a:ext>
            </a:extLst>
          </p:cNvPr>
          <p:cNvSpPr txBox="1"/>
          <p:nvPr/>
        </p:nvSpPr>
        <p:spPr bwMode="auto">
          <a:xfrm>
            <a:off x="650631" y="4564198"/>
            <a:ext cx="1725784" cy="369332"/>
          </a:xfrm>
          <a:prstGeom prst="rect">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accent1"/>
          </a:fontRef>
        </p:style>
        <p:txBody>
          <a:bodyPr wrap="square">
            <a:spAutoFit/>
          </a:bodyPr>
          <a:lstStyle/>
          <a:p>
            <a:pPr algn="ctr"/>
            <a:r>
              <a:rPr lang="fr-FR" dirty="0">
                <a:solidFill>
                  <a:srgbClr val="C00000"/>
                </a:solidFill>
                <a:latin typeface="+mn-lt"/>
                <a:hlinkClick r:id="rId4">
                  <a:extLst>
                    <a:ext uri="{A12FA001-AC4F-418D-AE19-62706E023703}">
                      <ahyp:hlinkClr xmlns:ahyp="http://schemas.microsoft.com/office/drawing/2018/hyperlinkcolor" val="tx"/>
                    </a:ext>
                  </a:extLst>
                </a:hlinkClick>
              </a:rPr>
              <a:t>Download</a:t>
            </a:r>
            <a:endParaRPr lang="fr-FR" dirty="0">
              <a:solidFill>
                <a:srgbClr val="C00000"/>
              </a:solidFill>
              <a:latin typeface="+mn-lt"/>
            </a:endParaRPr>
          </a:p>
        </p:txBody>
      </p:sp>
      <p:sp>
        <p:nvSpPr>
          <p:cNvPr id="5" name="ZoneTexte 4">
            <a:extLst>
              <a:ext uri="{FF2B5EF4-FFF2-40B4-BE49-F238E27FC236}">
                <a16:creationId xmlns:a16="http://schemas.microsoft.com/office/drawing/2014/main" id="{1CAFAA48-00E0-CAAF-E006-942968BC51E0}"/>
              </a:ext>
            </a:extLst>
          </p:cNvPr>
          <p:cNvSpPr txBox="1"/>
          <p:nvPr/>
        </p:nvSpPr>
        <p:spPr bwMode="auto">
          <a:xfrm>
            <a:off x="2831122" y="4564198"/>
            <a:ext cx="1521069" cy="369332"/>
          </a:xfrm>
          <a:prstGeom prst="rect">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accent1"/>
          </a:fontRef>
        </p:style>
        <p:txBody>
          <a:bodyPr wrap="square">
            <a:spAutoFit/>
          </a:bodyPr>
          <a:lstStyle>
            <a:defPPr>
              <a:defRPr lang="fr-FR"/>
            </a:defPPr>
            <a:lvl1pPr algn="ctr">
              <a:defRPr>
                <a:solidFill>
                  <a:srgbClr val="C00000"/>
                </a:solidFill>
                <a:latin typeface="+mn-lt"/>
                <a:ea typeface="+mn-ea"/>
                <a:cs typeface="+mn-cs"/>
              </a:defRPr>
            </a:lvl1pPr>
            <a:lvl2pPr>
              <a:defRPr>
                <a:solidFill>
                  <a:schemeClr val="accent1"/>
                </a:solidFill>
                <a:latin typeface="+mn-lt"/>
                <a:ea typeface="+mn-ea"/>
                <a:cs typeface="+mn-cs"/>
              </a:defRPr>
            </a:lvl2pPr>
            <a:lvl3pPr>
              <a:defRPr>
                <a:solidFill>
                  <a:schemeClr val="accent1"/>
                </a:solidFill>
                <a:latin typeface="+mn-lt"/>
                <a:ea typeface="+mn-ea"/>
                <a:cs typeface="+mn-cs"/>
              </a:defRPr>
            </a:lvl3pPr>
            <a:lvl4pPr>
              <a:defRPr>
                <a:solidFill>
                  <a:schemeClr val="accent1"/>
                </a:solidFill>
                <a:latin typeface="+mn-lt"/>
                <a:ea typeface="+mn-ea"/>
                <a:cs typeface="+mn-cs"/>
              </a:defRPr>
            </a:lvl4pPr>
            <a:lvl5pPr>
              <a:defRPr>
                <a:solidFill>
                  <a:schemeClr val="accent1"/>
                </a:solidFill>
                <a:latin typeface="+mn-lt"/>
                <a:ea typeface="+mn-ea"/>
                <a:cs typeface="+mn-cs"/>
              </a:defRPr>
            </a:lvl5pPr>
            <a:lvl6pPr>
              <a:defRPr>
                <a:solidFill>
                  <a:schemeClr val="accent1"/>
                </a:solidFill>
                <a:latin typeface="+mn-lt"/>
                <a:ea typeface="+mn-ea"/>
                <a:cs typeface="+mn-cs"/>
              </a:defRPr>
            </a:lvl6pPr>
            <a:lvl7pPr>
              <a:defRPr>
                <a:solidFill>
                  <a:schemeClr val="accent1"/>
                </a:solidFill>
                <a:latin typeface="+mn-lt"/>
                <a:ea typeface="+mn-ea"/>
                <a:cs typeface="+mn-cs"/>
              </a:defRPr>
            </a:lvl7pPr>
            <a:lvl8pPr>
              <a:defRPr>
                <a:solidFill>
                  <a:schemeClr val="accent1"/>
                </a:solidFill>
                <a:latin typeface="+mn-lt"/>
                <a:ea typeface="+mn-ea"/>
                <a:cs typeface="+mn-cs"/>
              </a:defRPr>
            </a:lvl8pPr>
            <a:lvl9pPr>
              <a:defRPr>
                <a:solidFill>
                  <a:schemeClr val="accent1"/>
                </a:solidFill>
                <a:latin typeface="+mn-lt"/>
                <a:ea typeface="+mn-ea"/>
                <a:cs typeface="+mn-cs"/>
              </a:defRPr>
            </a:lvl9pPr>
          </a:lstStyle>
          <a:p>
            <a:r>
              <a:rPr lang="fr-FR" dirty="0">
                <a:hlinkClick r:id="rId5">
                  <a:extLst>
                    <a:ext uri="{A12FA001-AC4F-418D-AE19-62706E023703}">
                      <ahyp:hlinkClr xmlns:ahyp="http://schemas.microsoft.com/office/drawing/2018/hyperlinkcolor" val="tx"/>
                    </a:ext>
                  </a:extLst>
                </a:hlinkClick>
              </a:rPr>
              <a:t>Download</a:t>
            </a:r>
            <a:endParaRPr lang="fr-FR" dirty="0"/>
          </a:p>
        </p:txBody>
      </p:sp>
      <p:sp>
        <p:nvSpPr>
          <p:cNvPr id="10" name="ZoneTexte 9">
            <a:extLst>
              <a:ext uri="{FF2B5EF4-FFF2-40B4-BE49-F238E27FC236}">
                <a16:creationId xmlns:a16="http://schemas.microsoft.com/office/drawing/2014/main" id="{7050A0DB-83F9-43BE-E8C3-87CDA9545B2F}"/>
              </a:ext>
            </a:extLst>
          </p:cNvPr>
          <p:cNvSpPr txBox="1"/>
          <p:nvPr/>
        </p:nvSpPr>
        <p:spPr bwMode="auto">
          <a:xfrm>
            <a:off x="4976445" y="4527260"/>
            <a:ext cx="1872635" cy="369332"/>
          </a:xfrm>
          <a:prstGeom prst="rect">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accent1"/>
          </a:fontRef>
        </p:style>
        <p:txBody>
          <a:bodyPr wrap="square">
            <a:spAutoFit/>
          </a:bodyPr>
          <a:lstStyle>
            <a:defPPr>
              <a:defRPr lang="fr-FR"/>
            </a:defPPr>
            <a:lvl1pPr algn="ctr">
              <a:defRPr>
                <a:solidFill>
                  <a:srgbClr val="C00000"/>
                </a:solidFill>
                <a:latin typeface="+mn-lt"/>
                <a:ea typeface="+mn-ea"/>
                <a:cs typeface="+mn-cs"/>
              </a:defRPr>
            </a:lvl1pPr>
            <a:lvl2pPr>
              <a:defRPr>
                <a:solidFill>
                  <a:schemeClr val="accent1"/>
                </a:solidFill>
                <a:latin typeface="+mn-lt"/>
                <a:ea typeface="+mn-ea"/>
                <a:cs typeface="+mn-cs"/>
              </a:defRPr>
            </a:lvl2pPr>
            <a:lvl3pPr>
              <a:defRPr>
                <a:solidFill>
                  <a:schemeClr val="accent1"/>
                </a:solidFill>
                <a:latin typeface="+mn-lt"/>
                <a:ea typeface="+mn-ea"/>
                <a:cs typeface="+mn-cs"/>
              </a:defRPr>
            </a:lvl3pPr>
            <a:lvl4pPr>
              <a:defRPr>
                <a:solidFill>
                  <a:schemeClr val="accent1"/>
                </a:solidFill>
                <a:latin typeface="+mn-lt"/>
                <a:ea typeface="+mn-ea"/>
                <a:cs typeface="+mn-cs"/>
              </a:defRPr>
            </a:lvl4pPr>
            <a:lvl5pPr>
              <a:defRPr>
                <a:solidFill>
                  <a:schemeClr val="accent1"/>
                </a:solidFill>
                <a:latin typeface="+mn-lt"/>
                <a:ea typeface="+mn-ea"/>
                <a:cs typeface="+mn-cs"/>
              </a:defRPr>
            </a:lvl5pPr>
            <a:lvl6pPr>
              <a:defRPr>
                <a:solidFill>
                  <a:schemeClr val="accent1"/>
                </a:solidFill>
                <a:latin typeface="+mn-lt"/>
                <a:ea typeface="+mn-ea"/>
                <a:cs typeface="+mn-cs"/>
              </a:defRPr>
            </a:lvl6pPr>
            <a:lvl7pPr>
              <a:defRPr>
                <a:solidFill>
                  <a:schemeClr val="accent1"/>
                </a:solidFill>
                <a:latin typeface="+mn-lt"/>
                <a:ea typeface="+mn-ea"/>
                <a:cs typeface="+mn-cs"/>
              </a:defRPr>
            </a:lvl7pPr>
            <a:lvl8pPr>
              <a:defRPr>
                <a:solidFill>
                  <a:schemeClr val="accent1"/>
                </a:solidFill>
                <a:latin typeface="+mn-lt"/>
                <a:ea typeface="+mn-ea"/>
                <a:cs typeface="+mn-cs"/>
              </a:defRPr>
            </a:lvl8pPr>
            <a:lvl9pPr>
              <a:defRPr>
                <a:solidFill>
                  <a:schemeClr val="accent1"/>
                </a:solidFill>
                <a:latin typeface="+mn-lt"/>
                <a:ea typeface="+mn-ea"/>
                <a:cs typeface="+mn-cs"/>
              </a:defRPr>
            </a:lvl9pPr>
          </a:lstStyle>
          <a:p>
            <a:r>
              <a:rPr lang="fr-FR" dirty="0">
                <a:hlinkClick r:id="rId6">
                  <a:extLst>
                    <a:ext uri="{A12FA001-AC4F-418D-AE19-62706E023703}">
                      <ahyp:hlinkClr xmlns:ahyp="http://schemas.microsoft.com/office/drawing/2018/hyperlinkcolor" val="tx"/>
                    </a:ext>
                  </a:extLst>
                </a:hlinkClick>
              </a:rPr>
              <a:t>Download</a:t>
            </a:r>
            <a:endParaRPr lang="fr-FR" dirty="0"/>
          </a:p>
        </p:txBody>
      </p:sp>
      <p:pic>
        <p:nvPicPr>
          <p:cNvPr id="7" name="Image 6">
            <a:extLst>
              <a:ext uri="{FF2B5EF4-FFF2-40B4-BE49-F238E27FC236}">
                <a16:creationId xmlns:a16="http://schemas.microsoft.com/office/drawing/2014/main" id="{FCB64526-9440-7C56-E952-D0E4958A4CEE}"/>
              </a:ext>
            </a:extLst>
          </p:cNvPr>
          <p:cNvPicPr>
            <a:picLocks noChangeAspect="1"/>
          </p:cNvPicPr>
          <p:nvPr/>
        </p:nvPicPr>
        <p:blipFill>
          <a:blip r:embed="rId7"/>
          <a:stretch>
            <a:fillRect/>
          </a:stretch>
        </p:blipFill>
        <p:spPr>
          <a:xfrm>
            <a:off x="7179668" y="897799"/>
            <a:ext cx="2423019" cy="323197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17" name="Groupe 16">
            <a:extLst>
              <a:ext uri="{FF2B5EF4-FFF2-40B4-BE49-F238E27FC236}">
                <a16:creationId xmlns:a16="http://schemas.microsoft.com/office/drawing/2014/main" id="{E16418EA-D746-B8DC-0D35-12A1A5FE10D6}"/>
              </a:ext>
            </a:extLst>
          </p:cNvPr>
          <p:cNvGrpSpPr/>
          <p:nvPr/>
        </p:nvGrpSpPr>
        <p:grpSpPr>
          <a:xfrm>
            <a:off x="6849081" y="5272719"/>
            <a:ext cx="5001431" cy="1527140"/>
            <a:chOff x="4959321" y="5272719"/>
            <a:chExt cx="5001431" cy="1527140"/>
          </a:xfrm>
        </p:grpSpPr>
        <p:sp>
          <p:nvSpPr>
            <p:cNvPr id="16" name="Rectangle 15">
              <a:extLst>
                <a:ext uri="{FF2B5EF4-FFF2-40B4-BE49-F238E27FC236}">
                  <a16:creationId xmlns:a16="http://schemas.microsoft.com/office/drawing/2014/main" id="{4F11052E-3F08-9090-2A4B-35E9D690F145}"/>
                </a:ext>
              </a:extLst>
            </p:cNvPr>
            <p:cNvSpPr/>
            <p:nvPr/>
          </p:nvSpPr>
          <p:spPr>
            <a:xfrm>
              <a:off x="4959321" y="5272719"/>
              <a:ext cx="5001431" cy="14529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texte, écriture manuscrite, lettre, document&#10;&#10;Description générée automatiquement">
              <a:extLst>
                <a:ext uri="{FF2B5EF4-FFF2-40B4-BE49-F238E27FC236}">
                  <a16:creationId xmlns:a16="http://schemas.microsoft.com/office/drawing/2014/main" id="{0BC008F4-CD55-013A-1926-32EB718024D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4181"/>
            <a:stretch/>
          </p:blipFill>
          <p:spPr>
            <a:xfrm>
              <a:off x="6716233" y="5272720"/>
              <a:ext cx="3244519" cy="1527139"/>
            </a:xfrm>
            <a:prstGeom prst="rect">
              <a:avLst/>
            </a:prstGeom>
          </p:spPr>
        </p:pic>
        <p:pic>
          <p:nvPicPr>
            <p:cNvPr id="12" name="Image 11" descr="Une image contenant texte, écriture manuscrite, lettre, document&#10;&#10;Description générée automatiquement">
              <a:extLst>
                <a:ext uri="{FF2B5EF4-FFF2-40B4-BE49-F238E27FC236}">
                  <a16:creationId xmlns:a16="http://schemas.microsoft.com/office/drawing/2014/main" id="{7C15F694-DC52-164F-3433-CFC4652E884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24935"/>
            <a:stretch/>
          </p:blipFill>
          <p:spPr bwMode="auto">
            <a:xfrm>
              <a:off x="5043292" y="5272720"/>
              <a:ext cx="1588970" cy="1452986"/>
            </a:xfrm>
            <a:prstGeom prst="rect">
              <a:avLst/>
            </a:prstGeom>
          </p:spPr>
        </p:pic>
      </p:grpSp>
      <p:pic>
        <p:nvPicPr>
          <p:cNvPr id="9" name="Image 8" descr="Une image contenant texte, capture d’écran, carte&#10;&#10;Description générée automatiquement">
            <a:extLst>
              <a:ext uri="{FF2B5EF4-FFF2-40B4-BE49-F238E27FC236}">
                <a16:creationId xmlns:a16="http://schemas.microsoft.com/office/drawing/2014/main" id="{3C83C2C3-9834-26FA-704C-F9C3994E22E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54" t="2977" b="-1"/>
          <a:stretch/>
        </p:blipFill>
        <p:spPr>
          <a:xfrm>
            <a:off x="338712" y="908165"/>
            <a:ext cx="2264747" cy="316572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8" name="Image 17" descr="Une image contenant texte, pneu, capture d’écran, roue&#10;&#10;Description générée automatiquement">
            <a:extLst>
              <a:ext uri="{FF2B5EF4-FFF2-40B4-BE49-F238E27FC236}">
                <a16:creationId xmlns:a16="http://schemas.microsoft.com/office/drawing/2014/main" id="{CB97323F-E21C-43A3-F380-2ACD08FE936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634"/>
          <a:stretch/>
        </p:blipFill>
        <p:spPr>
          <a:xfrm>
            <a:off x="2662456" y="890651"/>
            <a:ext cx="1862735" cy="3496242"/>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4" name="ZoneTexte 3">
            <a:extLst>
              <a:ext uri="{FF2B5EF4-FFF2-40B4-BE49-F238E27FC236}">
                <a16:creationId xmlns:a16="http://schemas.microsoft.com/office/drawing/2014/main" id="{9232AE86-C95B-42E1-F2A1-E1A82BB60192}"/>
              </a:ext>
            </a:extLst>
          </p:cNvPr>
          <p:cNvSpPr txBox="1"/>
          <p:nvPr/>
        </p:nvSpPr>
        <p:spPr bwMode="auto">
          <a:xfrm>
            <a:off x="7488243" y="4527260"/>
            <a:ext cx="1872635" cy="369332"/>
          </a:xfrm>
          <a:prstGeom prst="rect">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accent1"/>
          </a:fontRef>
        </p:style>
        <p:txBody>
          <a:bodyPr wrap="square">
            <a:spAutoFit/>
          </a:bodyPr>
          <a:lstStyle>
            <a:defPPr>
              <a:defRPr lang="fr-FR"/>
            </a:defPPr>
            <a:lvl1pPr algn="ctr">
              <a:defRPr>
                <a:solidFill>
                  <a:srgbClr val="C00000"/>
                </a:solidFill>
                <a:latin typeface="+mn-lt"/>
                <a:ea typeface="+mn-ea"/>
                <a:cs typeface="+mn-cs"/>
              </a:defRPr>
            </a:lvl1pPr>
            <a:lvl2pPr>
              <a:defRPr>
                <a:solidFill>
                  <a:schemeClr val="accent1"/>
                </a:solidFill>
                <a:latin typeface="+mn-lt"/>
                <a:ea typeface="+mn-ea"/>
                <a:cs typeface="+mn-cs"/>
              </a:defRPr>
            </a:lvl2pPr>
            <a:lvl3pPr>
              <a:defRPr>
                <a:solidFill>
                  <a:schemeClr val="accent1"/>
                </a:solidFill>
                <a:latin typeface="+mn-lt"/>
                <a:ea typeface="+mn-ea"/>
                <a:cs typeface="+mn-cs"/>
              </a:defRPr>
            </a:lvl3pPr>
            <a:lvl4pPr>
              <a:defRPr>
                <a:solidFill>
                  <a:schemeClr val="accent1"/>
                </a:solidFill>
                <a:latin typeface="+mn-lt"/>
                <a:ea typeface="+mn-ea"/>
                <a:cs typeface="+mn-cs"/>
              </a:defRPr>
            </a:lvl4pPr>
            <a:lvl5pPr>
              <a:defRPr>
                <a:solidFill>
                  <a:schemeClr val="accent1"/>
                </a:solidFill>
                <a:latin typeface="+mn-lt"/>
                <a:ea typeface="+mn-ea"/>
                <a:cs typeface="+mn-cs"/>
              </a:defRPr>
            </a:lvl5pPr>
            <a:lvl6pPr>
              <a:defRPr>
                <a:solidFill>
                  <a:schemeClr val="accent1"/>
                </a:solidFill>
                <a:latin typeface="+mn-lt"/>
                <a:ea typeface="+mn-ea"/>
                <a:cs typeface="+mn-cs"/>
              </a:defRPr>
            </a:lvl6pPr>
            <a:lvl7pPr>
              <a:defRPr>
                <a:solidFill>
                  <a:schemeClr val="accent1"/>
                </a:solidFill>
                <a:latin typeface="+mn-lt"/>
                <a:ea typeface="+mn-ea"/>
                <a:cs typeface="+mn-cs"/>
              </a:defRPr>
            </a:lvl7pPr>
            <a:lvl8pPr>
              <a:defRPr>
                <a:solidFill>
                  <a:schemeClr val="accent1"/>
                </a:solidFill>
                <a:latin typeface="+mn-lt"/>
                <a:ea typeface="+mn-ea"/>
                <a:cs typeface="+mn-cs"/>
              </a:defRPr>
            </a:lvl8pPr>
            <a:lvl9pPr>
              <a:defRPr>
                <a:solidFill>
                  <a:schemeClr val="accent1"/>
                </a:solidFill>
                <a:latin typeface="+mn-lt"/>
                <a:ea typeface="+mn-ea"/>
                <a:cs typeface="+mn-cs"/>
              </a:defRPr>
            </a:lvl9pPr>
          </a:lstStyle>
          <a:p>
            <a:r>
              <a:rPr lang="fr-FR" dirty="0">
                <a:hlinkClick r:id="rId12">
                  <a:extLst>
                    <a:ext uri="{A12FA001-AC4F-418D-AE19-62706E023703}">
                      <ahyp:hlinkClr xmlns:ahyp="http://schemas.microsoft.com/office/drawing/2018/hyperlinkcolor" val="tx"/>
                    </a:ext>
                  </a:extLst>
                </a:hlinkClick>
              </a:rPr>
              <a:t>Download</a:t>
            </a:r>
            <a:endParaRPr lang="fr-FR" dirty="0"/>
          </a:p>
        </p:txBody>
      </p:sp>
      <p:pic>
        <p:nvPicPr>
          <p:cNvPr id="11" name="Image 10">
            <a:extLst>
              <a:ext uri="{FF2B5EF4-FFF2-40B4-BE49-F238E27FC236}">
                <a16:creationId xmlns:a16="http://schemas.microsoft.com/office/drawing/2014/main" id="{4502657B-9C0A-625D-BA0E-CF7086F61634}"/>
              </a:ext>
            </a:extLst>
          </p:cNvPr>
          <p:cNvPicPr>
            <a:picLocks noChangeAspect="1"/>
          </p:cNvPicPr>
          <p:nvPr/>
        </p:nvPicPr>
        <p:blipFill>
          <a:blip r:embed="rId13"/>
          <a:stretch>
            <a:fillRect/>
          </a:stretch>
        </p:blipFill>
        <p:spPr>
          <a:xfrm>
            <a:off x="4594475" y="895157"/>
            <a:ext cx="2515909" cy="3204262"/>
          </a:xfrm>
          <a:prstGeom prst="rect">
            <a:avLst/>
          </a:prstGeom>
        </p:spPr>
      </p:pic>
      <p:pic>
        <p:nvPicPr>
          <p:cNvPr id="15" name="Image 14">
            <a:extLst>
              <a:ext uri="{FF2B5EF4-FFF2-40B4-BE49-F238E27FC236}">
                <a16:creationId xmlns:a16="http://schemas.microsoft.com/office/drawing/2014/main" id="{AE6EAE47-59E6-B5DD-4169-545E24012075}"/>
              </a:ext>
            </a:extLst>
          </p:cNvPr>
          <p:cNvPicPr>
            <a:picLocks noChangeAspect="1"/>
          </p:cNvPicPr>
          <p:nvPr/>
        </p:nvPicPr>
        <p:blipFill>
          <a:blip r:embed="rId14"/>
          <a:stretch>
            <a:fillRect/>
          </a:stretch>
        </p:blipFill>
        <p:spPr>
          <a:xfrm>
            <a:off x="9671971" y="904971"/>
            <a:ext cx="2483833" cy="3231976"/>
          </a:xfrm>
          <a:prstGeom prst="rect">
            <a:avLst/>
          </a:prstGeom>
        </p:spPr>
      </p:pic>
      <p:sp>
        <p:nvSpPr>
          <p:cNvPr id="20" name="ZoneTexte 19">
            <a:extLst>
              <a:ext uri="{FF2B5EF4-FFF2-40B4-BE49-F238E27FC236}">
                <a16:creationId xmlns:a16="http://schemas.microsoft.com/office/drawing/2014/main" id="{E331476B-67F9-A5EE-2527-BDFE822A0D27}"/>
              </a:ext>
            </a:extLst>
          </p:cNvPr>
          <p:cNvSpPr txBox="1"/>
          <p:nvPr/>
        </p:nvSpPr>
        <p:spPr bwMode="auto">
          <a:xfrm>
            <a:off x="10000041" y="4520167"/>
            <a:ext cx="1872635" cy="369332"/>
          </a:xfrm>
          <a:prstGeom prst="rect">
            <a:avLst/>
          </a:prstGeom>
          <a:solidFill>
            <a:schemeClr val="bg1">
              <a:lumMod val="8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accent1"/>
          </a:fontRef>
        </p:style>
        <p:txBody>
          <a:bodyPr wrap="square">
            <a:spAutoFit/>
          </a:bodyPr>
          <a:lstStyle>
            <a:defPPr>
              <a:defRPr lang="fr-FR"/>
            </a:defPPr>
            <a:lvl1pPr algn="ctr">
              <a:defRPr>
                <a:solidFill>
                  <a:srgbClr val="C00000"/>
                </a:solidFill>
                <a:latin typeface="+mn-lt"/>
                <a:ea typeface="+mn-ea"/>
                <a:cs typeface="+mn-cs"/>
              </a:defRPr>
            </a:lvl1pPr>
            <a:lvl2pPr>
              <a:defRPr>
                <a:solidFill>
                  <a:schemeClr val="accent1"/>
                </a:solidFill>
                <a:latin typeface="+mn-lt"/>
                <a:ea typeface="+mn-ea"/>
                <a:cs typeface="+mn-cs"/>
              </a:defRPr>
            </a:lvl2pPr>
            <a:lvl3pPr>
              <a:defRPr>
                <a:solidFill>
                  <a:schemeClr val="accent1"/>
                </a:solidFill>
                <a:latin typeface="+mn-lt"/>
                <a:ea typeface="+mn-ea"/>
                <a:cs typeface="+mn-cs"/>
              </a:defRPr>
            </a:lvl3pPr>
            <a:lvl4pPr>
              <a:defRPr>
                <a:solidFill>
                  <a:schemeClr val="accent1"/>
                </a:solidFill>
                <a:latin typeface="+mn-lt"/>
                <a:ea typeface="+mn-ea"/>
                <a:cs typeface="+mn-cs"/>
              </a:defRPr>
            </a:lvl4pPr>
            <a:lvl5pPr>
              <a:defRPr>
                <a:solidFill>
                  <a:schemeClr val="accent1"/>
                </a:solidFill>
                <a:latin typeface="+mn-lt"/>
                <a:ea typeface="+mn-ea"/>
                <a:cs typeface="+mn-cs"/>
              </a:defRPr>
            </a:lvl5pPr>
            <a:lvl6pPr>
              <a:defRPr>
                <a:solidFill>
                  <a:schemeClr val="accent1"/>
                </a:solidFill>
                <a:latin typeface="+mn-lt"/>
                <a:ea typeface="+mn-ea"/>
                <a:cs typeface="+mn-cs"/>
              </a:defRPr>
            </a:lvl6pPr>
            <a:lvl7pPr>
              <a:defRPr>
                <a:solidFill>
                  <a:schemeClr val="accent1"/>
                </a:solidFill>
                <a:latin typeface="+mn-lt"/>
                <a:ea typeface="+mn-ea"/>
                <a:cs typeface="+mn-cs"/>
              </a:defRPr>
            </a:lvl7pPr>
            <a:lvl8pPr>
              <a:defRPr>
                <a:solidFill>
                  <a:schemeClr val="accent1"/>
                </a:solidFill>
                <a:latin typeface="+mn-lt"/>
                <a:ea typeface="+mn-ea"/>
                <a:cs typeface="+mn-cs"/>
              </a:defRPr>
            </a:lvl8pPr>
            <a:lvl9pPr>
              <a:defRPr>
                <a:solidFill>
                  <a:schemeClr val="accent1"/>
                </a:solidFill>
                <a:latin typeface="+mn-lt"/>
                <a:ea typeface="+mn-ea"/>
                <a:cs typeface="+mn-cs"/>
              </a:defRPr>
            </a:lvl9pPr>
          </a:lstStyle>
          <a:p>
            <a:r>
              <a:rPr lang="fr-FR" dirty="0">
                <a:hlinkClick r:id="rId15">
                  <a:extLst>
                    <a:ext uri="{A12FA001-AC4F-418D-AE19-62706E023703}">
                      <ahyp:hlinkClr xmlns:ahyp="http://schemas.microsoft.com/office/drawing/2018/hyperlinkcolor" val="tx"/>
                    </a:ext>
                  </a:extLst>
                </a:hlinkClick>
              </a:rPr>
              <a:t>Download</a:t>
            </a:r>
            <a:endParaRPr lang="fr-FR" dirty="0"/>
          </a:p>
        </p:txBody>
      </p:sp>
      <p:sp>
        <p:nvSpPr>
          <p:cNvPr id="21" name="ZoneTexte 20">
            <a:extLst>
              <a:ext uri="{FF2B5EF4-FFF2-40B4-BE49-F238E27FC236}">
                <a16:creationId xmlns:a16="http://schemas.microsoft.com/office/drawing/2014/main" id="{F84AC1C9-C34F-BD61-3E6B-38A2698AF887}"/>
              </a:ext>
            </a:extLst>
          </p:cNvPr>
          <p:cNvSpPr txBox="1"/>
          <p:nvPr/>
        </p:nvSpPr>
        <p:spPr bwMode="auto">
          <a:xfrm>
            <a:off x="8178044" y="192537"/>
            <a:ext cx="3768603" cy="338554"/>
          </a:xfrm>
          <a:prstGeom prst="rect">
            <a:avLst/>
          </a:prstGeom>
          <a:noFill/>
        </p:spPr>
        <p:txBody>
          <a:bodyPr wrap="square">
            <a:spAutoFit/>
          </a:bodyPr>
          <a:lstStyle/>
          <a:p>
            <a:r>
              <a:rPr lang="fr-CH" sz="1600" dirty="0">
                <a:solidFill>
                  <a:srgbClr val="00B0F0"/>
                </a:solidFill>
                <a:latin typeface="+mn-lt"/>
                <a:hlinkClick r:id="rId16">
                  <a:extLst>
                    <a:ext uri="{A12FA001-AC4F-418D-AE19-62706E023703}">
                      <ahyp:hlinkClr xmlns:ahyp="http://schemas.microsoft.com/office/drawing/2018/hyperlinkcolor" val="tx"/>
                    </a:ext>
                  </a:extLst>
                </a:hlinkClick>
              </a:rPr>
              <a:t>https://geothermie-schweiz.ch/fr/transfer/</a:t>
            </a:r>
            <a:r>
              <a:rPr lang="fr-CH" sz="1600" dirty="0">
                <a:solidFill>
                  <a:srgbClr val="00B0F0"/>
                </a:solidFill>
                <a:latin typeface="+mn-lt"/>
              </a:rPr>
              <a:t> </a:t>
            </a:r>
          </a:p>
        </p:txBody>
      </p:sp>
    </p:spTree>
    <p:extLst>
      <p:ext uri="{BB962C8B-B14F-4D97-AF65-F5344CB8AC3E}">
        <p14:creationId xmlns:p14="http://schemas.microsoft.com/office/powerpoint/2010/main" val="155145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itre 4"/>
          <p:cNvSpPr>
            <a:spLocks noGrp="1"/>
          </p:cNvSpPr>
          <p:nvPr>
            <p:ph type="title"/>
          </p:nvPr>
        </p:nvSpPr>
        <p:spPr bwMode="auto">
          <a:xfrm>
            <a:off x="566822" y="228600"/>
            <a:ext cx="10969146" cy="901930"/>
          </a:xfrm>
        </p:spPr>
        <p:txBody>
          <a:bodyPr/>
          <a:lstStyle/>
          <a:p>
            <a:pPr>
              <a:defRPr/>
            </a:pPr>
            <a:r>
              <a:rPr lang="fr-CH" sz="4000" dirty="0">
                <a:solidFill>
                  <a:srgbClr val="F07E31"/>
                </a:solidFill>
              </a:rPr>
              <a:t>Communautés de pratique de Géothermie-Suisse</a:t>
            </a:r>
            <a:endParaRPr lang="fr-CH" sz="4000" dirty="0"/>
          </a:p>
        </p:txBody>
      </p:sp>
      <p:sp>
        <p:nvSpPr>
          <p:cNvPr id="2" name="ZoneTexte 1"/>
          <p:cNvSpPr txBox="1"/>
          <p:nvPr/>
        </p:nvSpPr>
        <p:spPr bwMode="auto">
          <a:xfrm>
            <a:off x="576022" y="3372104"/>
            <a:ext cx="10629001" cy="2785378"/>
          </a:xfrm>
          <a:prstGeom prst="rect">
            <a:avLst/>
          </a:prstGeom>
          <a:noFill/>
        </p:spPr>
        <p:txBody>
          <a:bodyPr wrap="square" rtlCol="0">
            <a:spAutoFit/>
          </a:bodyPr>
          <a:lstStyle/>
          <a:p>
            <a:pPr>
              <a:defRPr/>
            </a:pPr>
            <a:r>
              <a:rPr lang="fr-CH" sz="2000" b="1">
                <a:solidFill>
                  <a:schemeClr val="tx2"/>
                </a:solidFill>
                <a:latin typeface="Calibri"/>
                <a:cs typeface="Calibri"/>
              </a:rPr>
              <a:t>Plus-value:</a:t>
            </a:r>
          </a:p>
          <a:p>
            <a:pPr marL="285750" indent="-285750">
              <a:spcBef>
                <a:spcPts val="300"/>
              </a:spcBef>
              <a:buFont typeface="Arial"/>
              <a:buChar char="•"/>
              <a:defRPr/>
            </a:pPr>
            <a:r>
              <a:rPr lang="fr-CH" sz="2000">
                <a:solidFill>
                  <a:schemeClr val="tx2"/>
                </a:solidFill>
                <a:latin typeface="Calibri"/>
                <a:cs typeface="Calibri"/>
              </a:rPr>
              <a:t>Partager des expériences dans un cadre confidentiel</a:t>
            </a:r>
          </a:p>
          <a:p>
            <a:pPr marL="285750" indent="-285750">
              <a:spcBef>
                <a:spcPts val="300"/>
              </a:spcBef>
              <a:buFont typeface="Arial"/>
              <a:buChar char="•"/>
              <a:defRPr/>
            </a:pPr>
            <a:r>
              <a:rPr lang="fr-CH" sz="2000">
                <a:solidFill>
                  <a:schemeClr val="tx2"/>
                </a:solidFill>
                <a:latin typeface="Calibri"/>
                <a:cs typeface="Calibri"/>
              </a:rPr>
              <a:t>Aborder ensemble des thèmes communs à tous</a:t>
            </a:r>
          </a:p>
          <a:p>
            <a:pPr marL="285750" indent="-285750">
              <a:spcBef>
                <a:spcPts val="300"/>
              </a:spcBef>
              <a:buFont typeface="Arial"/>
              <a:buChar char="•"/>
              <a:defRPr/>
            </a:pPr>
            <a:r>
              <a:rPr lang="fr-CH" sz="2000">
                <a:solidFill>
                  <a:schemeClr val="tx2"/>
                </a:solidFill>
                <a:latin typeface="Calibri"/>
                <a:cs typeface="Calibri"/>
              </a:rPr>
              <a:t>Développer des standards pour la technique et les procédures </a:t>
            </a:r>
          </a:p>
          <a:p>
            <a:pPr marL="285750" indent="-285750">
              <a:spcBef>
                <a:spcPts val="300"/>
              </a:spcBef>
              <a:buFont typeface="Arial"/>
              <a:buChar char="•"/>
              <a:defRPr/>
            </a:pPr>
            <a:r>
              <a:rPr lang="fr-CH" sz="2000">
                <a:solidFill>
                  <a:schemeClr val="tx2"/>
                </a:solidFill>
                <a:latin typeface="Calibri"/>
                <a:cs typeface="Calibri"/>
              </a:rPr>
              <a:t>Concentrer les forces et réduire les coûts</a:t>
            </a:r>
          </a:p>
          <a:p>
            <a:pPr marL="285750" indent="-285750">
              <a:spcBef>
                <a:spcPts val="300"/>
              </a:spcBef>
              <a:buFont typeface="Arial"/>
              <a:buChar char="•"/>
              <a:defRPr/>
            </a:pPr>
            <a:r>
              <a:rPr lang="fr-CH" sz="2000">
                <a:solidFill>
                  <a:schemeClr val="tx2"/>
                </a:solidFill>
                <a:latin typeface="Calibri"/>
                <a:cs typeface="Calibri"/>
              </a:rPr>
              <a:t>Prendre en compte les besoins et définir des positions communes pour de meilleures conditions-cadres</a:t>
            </a:r>
          </a:p>
          <a:p>
            <a:pPr marL="285750" indent="-285750">
              <a:spcBef>
                <a:spcPts val="300"/>
              </a:spcBef>
              <a:buFont typeface="Arial"/>
              <a:buChar char="•"/>
              <a:defRPr/>
            </a:pPr>
            <a:r>
              <a:rPr lang="fr-CH" sz="2000">
                <a:solidFill>
                  <a:schemeClr val="tx2"/>
                </a:solidFill>
                <a:latin typeface="Calibri"/>
                <a:cs typeface="Calibri"/>
              </a:rPr>
              <a:t>…</a:t>
            </a:r>
            <a:endParaRPr lang="fr-CH">
              <a:solidFill>
                <a:schemeClr val="tx2"/>
              </a:solidFill>
            </a:endParaRPr>
          </a:p>
        </p:txBody>
      </p:sp>
      <p:pic>
        <p:nvPicPr>
          <p:cNvPr id="15" name="Image 14"/>
          <p:cNvPicPr>
            <a:picLocks noChangeAspect="1"/>
          </p:cNvPicPr>
          <p:nvPr/>
        </p:nvPicPr>
        <p:blipFill>
          <a:blip r:embed="rId2" cstate="screen">
            <a:extLst>
              <a:ext uri="{28A0092B-C50C-407E-A947-70E740481C1C}">
                <a14:useLocalDpi xmlns:a14="http://schemas.microsoft.com/office/drawing/2010/main"/>
              </a:ext>
            </a:extLst>
          </a:blip>
          <a:stretch/>
        </p:blipFill>
        <p:spPr bwMode="auto">
          <a:xfrm>
            <a:off x="4164947" y="1269140"/>
            <a:ext cx="6886096" cy="791938"/>
          </a:xfrm>
          <a:prstGeom prst="rect">
            <a:avLst/>
          </a:prstGeom>
        </p:spPr>
      </p:pic>
      <p:sp>
        <p:nvSpPr>
          <p:cNvPr id="16" name="ZoneTexte 15"/>
          <p:cNvSpPr txBox="1"/>
          <p:nvPr/>
        </p:nvSpPr>
        <p:spPr bwMode="auto">
          <a:xfrm>
            <a:off x="566822" y="1476484"/>
            <a:ext cx="3604068" cy="400110"/>
          </a:xfrm>
          <a:prstGeom prst="rect">
            <a:avLst/>
          </a:prstGeom>
          <a:noFill/>
        </p:spPr>
        <p:txBody>
          <a:bodyPr wrap="square" rtlCol="0">
            <a:spAutoFit/>
          </a:bodyPr>
          <a:lstStyle/>
          <a:p>
            <a:pPr>
              <a:spcBef>
                <a:spcPts val="600"/>
              </a:spcBef>
              <a:defRPr/>
            </a:pPr>
            <a:r>
              <a:rPr lang="fr-CH" sz="2000">
                <a:solidFill>
                  <a:schemeClr val="tx2"/>
                </a:solidFill>
                <a:latin typeface="+mn-lt"/>
                <a:cs typeface="Calibri"/>
              </a:rPr>
              <a:t>Initiateurs et membres actuels:</a:t>
            </a:r>
          </a:p>
        </p:txBody>
      </p:sp>
      <p:sp>
        <p:nvSpPr>
          <p:cNvPr id="3" name="ZoneTexte 2">
            <a:extLst>
              <a:ext uri="{FF2B5EF4-FFF2-40B4-BE49-F238E27FC236}">
                <a16:creationId xmlns:a16="http://schemas.microsoft.com/office/drawing/2014/main" id="{FC54F507-3A7B-C435-D0DB-504AF43E344E}"/>
              </a:ext>
            </a:extLst>
          </p:cNvPr>
          <p:cNvSpPr txBox="1"/>
          <p:nvPr/>
        </p:nvSpPr>
        <p:spPr bwMode="auto">
          <a:xfrm>
            <a:off x="566822" y="851792"/>
            <a:ext cx="10629001" cy="461665"/>
          </a:xfrm>
          <a:prstGeom prst="rect">
            <a:avLst/>
          </a:prstGeom>
          <a:noFill/>
        </p:spPr>
        <p:txBody>
          <a:bodyPr wrap="square" rtlCol="0">
            <a:spAutoFit/>
          </a:bodyPr>
          <a:lstStyle/>
          <a:p>
            <a:pPr>
              <a:spcBef>
                <a:spcPts val="600"/>
              </a:spcBef>
              <a:defRPr/>
            </a:pPr>
            <a:r>
              <a:rPr lang="fr-CH" sz="2400" b="1">
                <a:solidFill>
                  <a:srgbClr val="C00000"/>
                </a:solidFill>
                <a:latin typeface="Calibri" panose="020F0502020204030204" pitchFamily="34" charset="0"/>
                <a:cs typeface="Calibri" panose="020F0502020204030204" pitchFamily="34" charset="0"/>
              </a:rPr>
              <a:t>Services industriels / entreprise d’approvisionnement énergétique</a:t>
            </a:r>
          </a:p>
        </p:txBody>
      </p:sp>
      <p:sp>
        <p:nvSpPr>
          <p:cNvPr id="6" name="ZoneTexte 5">
            <a:extLst>
              <a:ext uri="{FF2B5EF4-FFF2-40B4-BE49-F238E27FC236}">
                <a16:creationId xmlns:a16="http://schemas.microsoft.com/office/drawing/2014/main" id="{AFB0D9E2-3773-E8F1-5A89-91FF61E34B85}"/>
              </a:ext>
            </a:extLst>
          </p:cNvPr>
          <p:cNvSpPr txBox="1"/>
          <p:nvPr/>
        </p:nvSpPr>
        <p:spPr bwMode="auto">
          <a:xfrm>
            <a:off x="566822" y="2625148"/>
            <a:ext cx="9013652" cy="400110"/>
          </a:xfrm>
          <a:prstGeom prst="rect">
            <a:avLst/>
          </a:prstGeom>
          <a:noFill/>
        </p:spPr>
        <p:txBody>
          <a:bodyPr wrap="square" rtlCol="0">
            <a:spAutoFit/>
          </a:bodyPr>
          <a:lstStyle/>
          <a:p>
            <a:pPr>
              <a:spcBef>
                <a:spcPts val="600"/>
              </a:spcBef>
              <a:defRPr/>
            </a:pPr>
            <a:r>
              <a:rPr lang="fr-CH" sz="2000">
                <a:solidFill>
                  <a:schemeClr val="tx2"/>
                </a:solidFill>
                <a:latin typeface="+mn-lt"/>
                <a:cs typeface="Calibri"/>
              </a:rPr>
              <a:t>Tous les cantons sont invités, les offices de l’énergie et ceux de l’environnement.</a:t>
            </a:r>
          </a:p>
        </p:txBody>
      </p:sp>
      <p:sp>
        <p:nvSpPr>
          <p:cNvPr id="7" name="ZoneTexte 6">
            <a:extLst>
              <a:ext uri="{FF2B5EF4-FFF2-40B4-BE49-F238E27FC236}">
                <a16:creationId xmlns:a16="http://schemas.microsoft.com/office/drawing/2014/main" id="{DF6E0137-EBC5-1275-8E48-3DEC757E2E5A}"/>
              </a:ext>
            </a:extLst>
          </p:cNvPr>
          <p:cNvSpPr txBox="1"/>
          <p:nvPr/>
        </p:nvSpPr>
        <p:spPr bwMode="auto">
          <a:xfrm>
            <a:off x="566822" y="2171600"/>
            <a:ext cx="10629001" cy="461665"/>
          </a:xfrm>
          <a:prstGeom prst="rect">
            <a:avLst/>
          </a:prstGeom>
          <a:noFill/>
        </p:spPr>
        <p:txBody>
          <a:bodyPr wrap="square" rtlCol="0">
            <a:spAutoFit/>
          </a:bodyPr>
          <a:lstStyle/>
          <a:p>
            <a:pPr>
              <a:spcBef>
                <a:spcPts val="600"/>
              </a:spcBef>
              <a:defRPr/>
            </a:pPr>
            <a:r>
              <a:rPr lang="fr-CH" sz="2400" b="1">
                <a:solidFill>
                  <a:srgbClr val="C00000"/>
                </a:solidFill>
                <a:latin typeface="Calibri" panose="020F0502020204030204" pitchFamily="34" charset="0"/>
                <a:cs typeface="Calibri" panose="020F0502020204030204" pitchFamily="34" charset="0"/>
              </a:rPr>
              <a:t>Cantons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prstGeom prst="rect">
            <a:avLst/>
          </a:prstGeom>
          <a:noFill/>
        </p:spPr>
        <p:txBody>
          <a:bodyPr>
            <a:noAutofit/>
          </a:bodyPr>
          <a:lstStyle/>
          <a:p>
            <a:pPr>
              <a:defRPr/>
            </a:pPr>
            <a:r>
              <a:rPr lang="fr-CH">
                <a:solidFill>
                  <a:schemeClr val="accent2"/>
                </a:solidFill>
              </a:rPr>
              <a:t>Information et communication</a:t>
            </a:r>
            <a:endParaRPr lang="fr-CH" b="1">
              <a:solidFill>
                <a:schemeClr val="accent2"/>
              </a:solidFill>
            </a:endParaRPr>
          </a:p>
        </p:txBody>
      </p:sp>
      <p:sp>
        <p:nvSpPr>
          <p:cNvPr id="12" name="ZoneTexte 11"/>
          <p:cNvSpPr txBox="1"/>
          <p:nvPr/>
        </p:nvSpPr>
        <p:spPr bwMode="auto">
          <a:xfrm>
            <a:off x="7515225" y="3768494"/>
            <a:ext cx="184731" cy="369332"/>
          </a:xfrm>
          <a:prstGeom prst="rect">
            <a:avLst/>
          </a:prstGeom>
          <a:noFill/>
        </p:spPr>
        <p:txBody>
          <a:bodyPr wrap="none" rtlCol="0">
            <a:spAutoFit/>
          </a:bodyPr>
          <a:lstStyle/>
          <a:p>
            <a:pPr>
              <a:defRPr/>
            </a:pPr>
            <a:endParaRPr lang="fr-CH">
              <a:latin typeface="Calibri"/>
            </a:endParaRPr>
          </a:p>
        </p:txBody>
      </p:sp>
      <p:grpSp>
        <p:nvGrpSpPr>
          <p:cNvPr id="5" name="Groupe 4">
            <a:extLst>
              <a:ext uri="{FF2B5EF4-FFF2-40B4-BE49-F238E27FC236}">
                <a16:creationId xmlns:a16="http://schemas.microsoft.com/office/drawing/2014/main" id="{F07E0256-F805-BC70-8C1F-8B357DAD3AD3}"/>
              </a:ext>
            </a:extLst>
          </p:cNvPr>
          <p:cNvGrpSpPr/>
          <p:nvPr/>
        </p:nvGrpSpPr>
        <p:grpSpPr>
          <a:xfrm>
            <a:off x="343639" y="1896396"/>
            <a:ext cx="3541768" cy="3423931"/>
            <a:chOff x="343639" y="1569823"/>
            <a:chExt cx="3541768" cy="3423931"/>
          </a:xfrm>
        </p:grpSpPr>
        <p:sp>
          <p:nvSpPr>
            <p:cNvPr id="64" name="TextBox 5"/>
            <p:cNvSpPr txBox="1"/>
            <p:nvPr/>
          </p:nvSpPr>
          <p:spPr bwMode="auto">
            <a:xfrm>
              <a:off x="844210" y="4624422"/>
              <a:ext cx="2540627" cy="369332"/>
            </a:xfrm>
            <a:prstGeom prst="rect">
              <a:avLst/>
            </a:prstGeom>
            <a:noFill/>
            <a:ln>
              <a:noFill/>
            </a:ln>
          </p:spPr>
          <p:txBody>
            <a:bodyPr wrap="square" rtlCol="0">
              <a:spAutoFit/>
            </a:bodyPr>
            <a:lstStyle/>
            <a:p>
              <a:pPr algn="ctr">
                <a:defRPr/>
              </a:pPr>
              <a:r>
                <a:rPr lang="de-CH" b="1" u="sng">
                  <a:solidFill>
                    <a:schemeClr val="tx2"/>
                  </a:solidFill>
                  <a:latin typeface="Calibri"/>
                  <a:hlinkClick r:id="rId3" tooltip="http://www.geothermie-schweiz.ch/">
                    <a:extLst>
                      <a:ext uri="{A12FA001-AC4F-418D-AE19-62706E023703}">
                        <ahyp:hlinkClr xmlns:ahyp="http://schemas.microsoft.com/office/drawing/2018/hyperlinkcolor" val="tx"/>
                      </a:ext>
                    </a:extLst>
                  </a:hlinkClick>
                </a:rPr>
                <a:t>geothermie-suisse.ch</a:t>
              </a:r>
              <a:endParaRPr lang="de-CH" b="1">
                <a:solidFill>
                  <a:schemeClr val="tx2"/>
                </a:solidFill>
                <a:latin typeface="Calibri"/>
              </a:endParaRPr>
            </a:p>
          </p:txBody>
        </p:sp>
        <p:pic>
          <p:nvPicPr>
            <p:cNvPr id="10" name="Image 9"/>
            <p:cNvPicPr>
              <a:picLocks noChangeAspect="1"/>
            </p:cNvPicPr>
            <p:nvPr/>
          </p:nvPicPr>
          <p:blipFill>
            <a:blip r:embed="rId4" cstate="email">
              <a:extLst>
                <a:ext uri="{28A0092B-C50C-407E-A947-70E740481C1C}">
                  <a14:useLocalDpi xmlns:a14="http://schemas.microsoft.com/office/drawing/2010/main"/>
                </a:ext>
              </a:extLst>
            </a:blip>
            <a:stretch/>
          </p:blipFill>
          <p:spPr bwMode="auto">
            <a:xfrm>
              <a:off x="343639" y="1569823"/>
              <a:ext cx="3541768" cy="2701789"/>
            </a:xfrm>
            <a:prstGeom prst="rect">
              <a:avLst/>
            </a:prstGeom>
          </p:spPr>
        </p:pic>
      </p:grpSp>
      <p:grpSp>
        <p:nvGrpSpPr>
          <p:cNvPr id="6" name="Groupe 5">
            <a:extLst>
              <a:ext uri="{FF2B5EF4-FFF2-40B4-BE49-F238E27FC236}">
                <a16:creationId xmlns:a16="http://schemas.microsoft.com/office/drawing/2014/main" id="{C72377A4-5D0A-65EA-98FD-5D9D8E3BC1BB}"/>
              </a:ext>
            </a:extLst>
          </p:cNvPr>
          <p:cNvGrpSpPr/>
          <p:nvPr/>
        </p:nvGrpSpPr>
        <p:grpSpPr>
          <a:xfrm>
            <a:off x="3981017" y="1757165"/>
            <a:ext cx="3005523" cy="3563162"/>
            <a:chOff x="3855287" y="1430592"/>
            <a:chExt cx="3005523" cy="3563162"/>
          </a:xfrm>
        </p:grpSpPr>
        <p:sp>
          <p:nvSpPr>
            <p:cNvPr id="9" name="TextBox 5"/>
            <p:cNvSpPr txBox="1"/>
            <p:nvPr/>
          </p:nvSpPr>
          <p:spPr bwMode="auto">
            <a:xfrm>
              <a:off x="4046869" y="4624422"/>
              <a:ext cx="2622359" cy="369332"/>
            </a:xfrm>
            <a:prstGeom prst="rect">
              <a:avLst/>
            </a:prstGeom>
            <a:noFill/>
            <a:ln>
              <a:noFill/>
            </a:ln>
          </p:spPr>
          <p:txBody>
            <a:bodyPr wrap="square" rtlCol="0">
              <a:spAutoFit/>
            </a:bodyPr>
            <a:lstStyle/>
            <a:p>
              <a:pPr algn="ctr">
                <a:defRPr/>
              </a:pPr>
              <a:r>
                <a:rPr lang="de-CH" b="1" u="sng">
                  <a:solidFill>
                    <a:schemeClr val="tx2"/>
                  </a:solidFill>
                  <a:latin typeface="Calibri"/>
                  <a:hlinkClick r:id="rId5" tooltip="https://geothermie-schweiz.ch/services/newsletter-abonnieren/">
                    <a:extLst>
                      <a:ext uri="{A12FA001-AC4F-418D-AE19-62706E023703}">
                        <ahyp:hlinkClr xmlns:ahyp="http://schemas.microsoft.com/office/drawing/2018/hyperlinkcolor" val="tx"/>
                      </a:ext>
                    </a:extLst>
                  </a:hlinkClick>
                </a:rPr>
                <a:t>Abonnement Newsletter</a:t>
              </a:r>
              <a:endParaRPr lang="de-CH">
                <a:solidFill>
                  <a:schemeClr val="tx2"/>
                </a:solidFill>
                <a:latin typeface="Calibri"/>
              </a:endParaRPr>
            </a:p>
          </p:txBody>
        </p:sp>
        <p:pic>
          <p:nvPicPr>
            <p:cNvPr id="14" name="Image 13" descr="Une image contenant texte&#10;&#10;Description générée automatiquement"/>
            <p:cNvPicPr>
              <a:picLocks noChangeAspect="1"/>
            </p:cNvPicPr>
            <p:nvPr/>
          </p:nvPicPr>
          <p:blipFill>
            <a:blip r:embed="rId6" cstate="email">
              <a:extLst>
                <a:ext uri="{28A0092B-C50C-407E-A947-70E740481C1C}">
                  <a14:useLocalDpi xmlns:a14="http://schemas.microsoft.com/office/drawing/2010/main"/>
                </a:ext>
              </a:extLst>
            </a:blip>
            <a:stretch/>
          </p:blipFill>
          <p:spPr bwMode="auto">
            <a:xfrm>
              <a:off x="3855287" y="1430592"/>
              <a:ext cx="3005523" cy="2865948"/>
            </a:xfrm>
            <a:prstGeom prst="rect">
              <a:avLst/>
            </a:prstGeom>
          </p:spPr>
        </p:pic>
      </p:grpSp>
      <p:grpSp>
        <p:nvGrpSpPr>
          <p:cNvPr id="7" name="Groupe 6">
            <a:extLst>
              <a:ext uri="{FF2B5EF4-FFF2-40B4-BE49-F238E27FC236}">
                <a16:creationId xmlns:a16="http://schemas.microsoft.com/office/drawing/2014/main" id="{B35A3AFF-299D-0719-36A0-02CAFEFE936C}"/>
              </a:ext>
            </a:extLst>
          </p:cNvPr>
          <p:cNvGrpSpPr/>
          <p:nvPr/>
        </p:nvGrpSpPr>
        <p:grpSpPr>
          <a:xfrm>
            <a:off x="7054770" y="1649249"/>
            <a:ext cx="2118331" cy="3671078"/>
            <a:chOff x="7260510" y="1322676"/>
            <a:chExt cx="2118331" cy="3671078"/>
          </a:xfrm>
        </p:grpSpPr>
        <p:sp>
          <p:nvSpPr>
            <p:cNvPr id="4" name="TextBox 21"/>
            <p:cNvSpPr txBox="1"/>
            <p:nvPr/>
          </p:nvSpPr>
          <p:spPr bwMode="auto">
            <a:xfrm>
              <a:off x="7260510" y="4624422"/>
              <a:ext cx="2118331" cy="369332"/>
            </a:xfrm>
            <a:prstGeom prst="rect">
              <a:avLst/>
            </a:prstGeom>
            <a:noFill/>
            <a:ln>
              <a:solidFill>
                <a:schemeClr val="bg1"/>
              </a:solidFill>
            </a:ln>
          </p:spPr>
          <p:txBody>
            <a:bodyPr wrap="square" rtlCol="0">
              <a:spAutoFit/>
            </a:bodyPr>
            <a:lstStyle/>
            <a:p>
              <a:pPr algn="ctr">
                <a:defRPr/>
              </a:pPr>
              <a:r>
                <a:rPr lang="de-CH" b="1" u="sng">
                  <a:solidFill>
                    <a:schemeClr val="tx2"/>
                  </a:solidFill>
                  <a:latin typeface="Calibri"/>
                  <a:hlinkClick r:id="rId7" tooltip="https://www.linkedin.com/company/geothermie-schweiz">
                    <a:extLst>
                      <a:ext uri="{A12FA001-AC4F-418D-AE19-62706E023703}">
                        <ahyp:hlinkClr xmlns:ahyp="http://schemas.microsoft.com/office/drawing/2018/hyperlinkcolor" val="tx"/>
                      </a:ext>
                    </a:extLst>
                  </a:hlinkClick>
                </a:rPr>
                <a:t>Suivre sur Linkedin</a:t>
              </a:r>
              <a:endParaRPr lang="de-CH" sz="1600">
                <a:solidFill>
                  <a:schemeClr val="tx2"/>
                </a:solidFill>
                <a:latin typeface="Calibri"/>
              </a:endParaRPr>
            </a:p>
          </p:txBody>
        </p:sp>
        <p:pic>
          <p:nvPicPr>
            <p:cNvPr id="16" name="Image 15"/>
            <p:cNvPicPr>
              <a:picLocks noChangeAspect="1"/>
            </p:cNvPicPr>
            <p:nvPr/>
          </p:nvPicPr>
          <p:blipFill>
            <a:blip r:embed="rId8" cstate="email">
              <a:extLst>
                <a:ext uri="{28A0092B-C50C-407E-A947-70E740481C1C}">
                  <a14:useLocalDpi xmlns:a14="http://schemas.microsoft.com/office/drawing/2010/main"/>
                </a:ext>
              </a:extLst>
            </a:blip>
            <a:stretch/>
          </p:blipFill>
          <p:spPr bwMode="auto">
            <a:xfrm>
              <a:off x="7448210" y="1322676"/>
              <a:ext cx="1742931" cy="3013202"/>
            </a:xfrm>
            <a:prstGeom prst="rect">
              <a:avLst/>
            </a:prstGeom>
          </p:spPr>
        </p:pic>
      </p:grpSp>
      <p:grpSp>
        <p:nvGrpSpPr>
          <p:cNvPr id="8" name="Groupe 7">
            <a:extLst>
              <a:ext uri="{FF2B5EF4-FFF2-40B4-BE49-F238E27FC236}">
                <a16:creationId xmlns:a16="http://schemas.microsoft.com/office/drawing/2014/main" id="{244AE976-61AB-02AD-A6F6-376AB77C7D0A}"/>
              </a:ext>
            </a:extLst>
          </p:cNvPr>
          <p:cNvGrpSpPr/>
          <p:nvPr/>
        </p:nvGrpSpPr>
        <p:grpSpPr>
          <a:xfrm>
            <a:off x="8772308" y="1479376"/>
            <a:ext cx="3429000" cy="3840951"/>
            <a:chOff x="8806598" y="1152803"/>
            <a:chExt cx="3429000" cy="3840951"/>
          </a:xfrm>
        </p:grpSpPr>
        <p:sp>
          <p:nvSpPr>
            <p:cNvPr id="3" name="TextBox 21">
              <a:extLst>
                <a:ext uri="{FF2B5EF4-FFF2-40B4-BE49-F238E27FC236}">
                  <a16:creationId xmlns:a16="http://schemas.microsoft.com/office/drawing/2014/main" id="{A2DD9D05-537F-FD4A-061A-82450C065A04}"/>
                </a:ext>
              </a:extLst>
            </p:cNvPr>
            <p:cNvSpPr txBox="1"/>
            <p:nvPr/>
          </p:nvSpPr>
          <p:spPr bwMode="auto">
            <a:xfrm>
              <a:off x="9603006" y="4624422"/>
              <a:ext cx="1836184" cy="369332"/>
            </a:xfrm>
            <a:prstGeom prst="rect">
              <a:avLst/>
            </a:prstGeom>
            <a:noFill/>
            <a:ln>
              <a:solidFill>
                <a:schemeClr val="bg1"/>
              </a:solidFill>
            </a:ln>
          </p:spPr>
          <p:txBody>
            <a:bodyPr wrap="square" rtlCol="0">
              <a:spAutoFit/>
            </a:bodyPr>
            <a:lstStyle/>
            <a:p>
              <a:pPr algn="ctr">
                <a:defRPr/>
              </a:pPr>
              <a:r>
                <a:rPr lang="de-CH" b="1" err="1">
                  <a:solidFill>
                    <a:schemeClr val="tx2"/>
                  </a:solidFill>
                  <a:latin typeface="Calibri"/>
                </a:rPr>
                <a:t>Présentations</a:t>
              </a:r>
              <a:endParaRPr lang="de-CH" sz="1600">
                <a:solidFill>
                  <a:schemeClr val="tx2"/>
                </a:solidFill>
                <a:latin typeface="Calibri"/>
              </a:endParaRPr>
            </a:p>
          </p:txBody>
        </p:sp>
        <p:pic>
          <p:nvPicPr>
            <p:cNvPr id="36" name="Image 35">
              <a:extLst>
                <a:ext uri="{FF2B5EF4-FFF2-40B4-BE49-F238E27FC236}">
                  <a16:creationId xmlns:a16="http://schemas.microsoft.com/office/drawing/2014/main" id="{4B83834F-C25F-9814-2079-346EA2738F73}"/>
                </a:ext>
              </a:extLst>
            </p:cNvPr>
            <p:cNvPicPr>
              <a:picLocks noChangeAspect="1"/>
            </p:cNvPicPr>
            <p:nvPr/>
          </p:nvPicPr>
          <p:blipFill>
            <a:blip r:embed="rId9"/>
            <a:stretch>
              <a:fillRect/>
            </a:stretch>
          </p:blipFill>
          <p:spPr>
            <a:xfrm>
              <a:off x="8806598" y="1152803"/>
              <a:ext cx="3429000" cy="30099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itel 6">
            <a:extLst>
              <a:ext uri="{FF2B5EF4-FFF2-40B4-BE49-F238E27FC236}">
                <a16:creationId xmlns:a16="http://schemas.microsoft.com/office/drawing/2014/main" id="{C8A296C4-29E9-7E94-8467-1A641D5E6C77}"/>
              </a:ext>
            </a:extLst>
          </p:cNvPr>
          <p:cNvSpPr>
            <a:spLocks noGrp="1"/>
          </p:cNvSpPr>
          <p:nvPr>
            <p:ph type="title"/>
          </p:nvPr>
        </p:nvSpPr>
        <p:spPr/>
        <p:txBody>
          <a:bodyPr/>
          <a:lstStyle/>
          <a:p>
            <a:r>
              <a:rPr lang="fr-CH" dirty="0" err="1">
                <a:solidFill>
                  <a:schemeClr val="accent2"/>
                </a:solidFill>
              </a:rPr>
              <a:t>European</a:t>
            </a:r>
            <a:r>
              <a:rPr lang="fr-CH" dirty="0">
                <a:solidFill>
                  <a:schemeClr val="accent2"/>
                </a:solidFill>
              </a:rPr>
              <a:t> </a:t>
            </a:r>
            <a:r>
              <a:rPr lang="fr-CH" dirty="0" err="1">
                <a:solidFill>
                  <a:schemeClr val="accent2"/>
                </a:solidFill>
              </a:rPr>
              <a:t>Geothermal</a:t>
            </a:r>
            <a:r>
              <a:rPr lang="fr-CH" dirty="0">
                <a:solidFill>
                  <a:schemeClr val="accent2"/>
                </a:solidFill>
              </a:rPr>
              <a:t> </a:t>
            </a:r>
            <a:r>
              <a:rPr lang="fr-CH" dirty="0" err="1">
                <a:solidFill>
                  <a:schemeClr val="accent2"/>
                </a:solidFill>
              </a:rPr>
              <a:t>Congress</a:t>
            </a:r>
            <a:r>
              <a:rPr lang="fr-CH" dirty="0">
                <a:solidFill>
                  <a:schemeClr val="accent2"/>
                </a:solidFill>
              </a:rPr>
              <a:t> EGC 2025</a:t>
            </a:r>
            <a:endParaRPr lang="de-CH" dirty="0"/>
          </a:p>
        </p:txBody>
      </p:sp>
      <p:sp>
        <p:nvSpPr>
          <p:cNvPr id="164" name="Espace réservé du pied de page 163"/>
          <p:cNvSpPr>
            <a:spLocks noGrp="1"/>
          </p:cNvSpPr>
          <p:nvPr>
            <p:ph type="ftr" sz="quarter" idx="11"/>
          </p:nvPr>
        </p:nvSpPr>
        <p:spPr bwMode="auto"/>
        <p:txBody>
          <a:bodyPr/>
          <a:lstStyle/>
          <a:p>
            <a:pPr>
              <a:defRPr/>
            </a:pPr>
            <a:r>
              <a:rPr lang="fr-FR"/>
              <a:t>Geothermie - Energieschatz in unserem Boden | 2022</a:t>
            </a:r>
            <a:endParaRPr/>
          </a:p>
        </p:txBody>
      </p:sp>
      <p:sp>
        <p:nvSpPr>
          <p:cNvPr id="3" name="Titre 1"/>
          <p:cNvSpPr txBox="1"/>
          <p:nvPr/>
        </p:nvSpPr>
        <p:spPr bwMode="auto">
          <a:xfrm>
            <a:off x="566822" y="228600"/>
            <a:ext cx="10907205" cy="901930"/>
          </a:xfrm>
          <a:prstGeom prst="rect">
            <a:avLst/>
          </a:prstGeom>
        </p:spPr>
        <p:txBody>
          <a:bodyPr vert="horz" lIns="91440" tIns="45720" rIns="91440" bIns="45720" rtlCol="0" anchor="t">
            <a:noAutofit/>
          </a:bodyPr>
          <a:lstStyle>
            <a:lvl1pPr algn="l" defTabSz="914377">
              <a:lnSpc>
                <a:spcPct val="90000"/>
              </a:lnSpc>
              <a:spcBef>
                <a:spcPts val="0"/>
              </a:spcBef>
              <a:buNone/>
              <a:defRPr lang="fr-FR" sz="3200" b="1" i="0">
                <a:solidFill>
                  <a:schemeClr val="tx2"/>
                </a:solidFill>
                <a:latin typeface="Avenir Heavy"/>
                <a:ea typeface="Palatino"/>
                <a:cs typeface="Abhaya Libre Medium"/>
              </a:defRPr>
            </a:lvl1pPr>
          </a:lstStyle>
          <a:p>
            <a:pPr>
              <a:spcAft>
                <a:spcPts val="0"/>
              </a:spcAft>
              <a:defRPr/>
            </a:pPr>
            <a:endParaRPr lang="fr-CH" dirty="0">
              <a:solidFill>
                <a:schemeClr val="accent2"/>
              </a:solidFill>
            </a:endParaRPr>
          </a:p>
        </p:txBody>
      </p:sp>
      <p:pic>
        <p:nvPicPr>
          <p:cNvPr id="9" name="Inhaltsplatzhalter 8">
            <a:extLst>
              <a:ext uri="{FF2B5EF4-FFF2-40B4-BE49-F238E27FC236}">
                <a16:creationId xmlns:a16="http://schemas.microsoft.com/office/drawing/2014/main" id="{F34A4C06-ACCA-AA19-80DA-28BFB6F6D3D7}"/>
              </a:ext>
            </a:extLst>
          </p:cNvPr>
          <p:cNvPicPr>
            <a:picLocks noGrp="1" noChangeAspect="1"/>
          </p:cNvPicPr>
          <p:nvPr>
            <p:ph idx="1"/>
          </p:nvPr>
        </p:nvPicPr>
        <p:blipFill>
          <a:blip r:embed="rId2"/>
          <a:stretch>
            <a:fillRect/>
          </a:stretch>
        </p:blipFill>
        <p:spPr bwMode="auto">
          <a:xfrm>
            <a:off x="1865877" y="1333500"/>
            <a:ext cx="8612646" cy="48434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7C6189C2-8F02-B395-7FAA-C155C6255272}"/>
              </a:ext>
            </a:extLst>
          </p:cNvPr>
          <p:cNvSpPr>
            <a:spLocks noGrp="1"/>
          </p:cNvSpPr>
          <p:nvPr>
            <p:ph type="ctrTitle"/>
          </p:nvPr>
        </p:nvSpPr>
        <p:spPr>
          <a:xfrm>
            <a:off x="144418" y="-249928"/>
            <a:ext cx="9144000" cy="2387600"/>
          </a:xfrm>
          <a:ln>
            <a:solidFill>
              <a:srgbClr val="00B0F0"/>
            </a:solidFill>
          </a:ln>
        </p:spPr>
        <p:txBody>
          <a:bodyPr/>
          <a:lstStyle/>
          <a:p>
            <a:pPr algn="l"/>
            <a:r>
              <a:rPr lang="fr-CH" sz="4400" kern="1200" dirty="0">
                <a:solidFill>
                  <a:srgbClr val="47B0FF"/>
                </a:solidFill>
                <a:latin typeface="Signature" pitchFamily="50" charset="0"/>
                <a:ea typeface="Signature" pitchFamily="50" charset="0"/>
                <a:cs typeface="Arial" pitchFamily="34" charset="0"/>
              </a:rPr>
              <a:t>Programme </a:t>
            </a:r>
            <a:r>
              <a:rPr lang="fr-CH" sz="4400" kern="1200" dirty="0" err="1">
                <a:solidFill>
                  <a:srgbClr val="47B0FF"/>
                </a:solidFill>
                <a:latin typeface="Signature" pitchFamily="50" charset="0"/>
                <a:ea typeface="Signature" pitchFamily="50" charset="0"/>
                <a:cs typeface="Arial" pitchFamily="34" charset="0"/>
              </a:rPr>
              <a:t>GEothermies</a:t>
            </a:r>
            <a:endParaRPr lang="fr-CH" sz="4400" kern="1200" dirty="0">
              <a:solidFill>
                <a:srgbClr val="47B0FF"/>
              </a:solidFill>
              <a:latin typeface="Signature" pitchFamily="50" charset="0"/>
              <a:ea typeface="Signature" pitchFamily="50" charset="0"/>
              <a:cs typeface="Arial" pitchFamily="34" charset="0"/>
            </a:endParaRPr>
          </a:p>
        </p:txBody>
      </p:sp>
      <p:sp>
        <p:nvSpPr>
          <p:cNvPr id="3" name="Sous-titre 2">
            <a:extLst>
              <a:ext uri="{FF2B5EF4-FFF2-40B4-BE49-F238E27FC236}">
                <a16:creationId xmlns:a16="http://schemas.microsoft.com/office/drawing/2014/main" id="{12BF7B75-16FF-6848-A504-DAC2194C448B}"/>
              </a:ext>
            </a:extLst>
          </p:cNvPr>
          <p:cNvSpPr>
            <a:spLocks noGrp="1"/>
          </p:cNvSpPr>
          <p:nvPr>
            <p:ph type="subTitle" idx="1"/>
          </p:nvPr>
        </p:nvSpPr>
        <p:spPr/>
        <p:txBody>
          <a:bodyPr>
            <a:noAutofit/>
          </a:bodyPr>
          <a:lstStyle/>
          <a:p>
            <a:pPr algn="l">
              <a:spcBef>
                <a:spcPts val="400"/>
              </a:spcBef>
            </a:pPr>
            <a:endParaRPr lang="de-CH" sz="3200" dirty="0">
              <a:solidFill>
                <a:srgbClr val="F07E31"/>
              </a:solidFill>
            </a:endParaRPr>
          </a:p>
        </p:txBody>
      </p:sp>
      <p:sp>
        <p:nvSpPr>
          <p:cNvPr id="2" name="Rectangle 1">
            <a:extLst>
              <a:ext uri="{FF2B5EF4-FFF2-40B4-BE49-F238E27FC236}">
                <a16:creationId xmlns:a16="http://schemas.microsoft.com/office/drawing/2014/main" id="{563BBE9B-BF14-E549-9B5D-6DC02AAB9C80}"/>
              </a:ext>
            </a:extLst>
          </p:cNvPr>
          <p:cNvSpPr/>
          <p:nvPr/>
        </p:nvSpPr>
        <p:spPr>
          <a:xfrm>
            <a:off x="9840685" y="28112"/>
            <a:ext cx="2318657" cy="1077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C588085B-6872-8444-845C-85094B4B68E6}"/>
              </a:ext>
            </a:extLst>
          </p:cNvPr>
          <p:cNvSpPr/>
          <p:nvPr/>
        </p:nvSpPr>
        <p:spPr>
          <a:xfrm>
            <a:off x="10485122" y="5986296"/>
            <a:ext cx="1695486" cy="866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age 3">
            <a:extLst>
              <a:ext uri="{FF2B5EF4-FFF2-40B4-BE49-F238E27FC236}">
                <a16:creationId xmlns:a16="http://schemas.microsoft.com/office/drawing/2014/main" id="{375E76C3-FF69-A14C-37A2-BE52E4F1B710}"/>
              </a:ext>
            </a:extLst>
          </p:cNvPr>
          <p:cNvPicPr>
            <a:picLocks noChangeAspect="1"/>
          </p:cNvPicPr>
          <p:nvPr/>
        </p:nvPicPr>
        <p:blipFill>
          <a:blip r:embed="rId3"/>
          <a:stretch>
            <a:fillRect/>
          </a:stretch>
        </p:blipFill>
        <p:spPr>
          <a:xfrm>
            <a:off x="144418" y="2261927"/>
            <a:ext cx="3888432" cy="3935934"/>
          </a:xfrm>
          <a:prstGeom prst="rect">
            <a:avLst/>
          </a:prstGeom>
        </p:spPr>
      </p:pic>
      <p:pic>
        <p:nvPicPr>
          <p:cNvPr id="6" name="Image 5">
            <a:extLst>
              <a:ext uri="{FF2B5EF4-FFF2-40B4-BE49-F238E27FC236}">
                <a16:creationId xmlns:a16="http://schemas.microsoft.com/office/drawing/2014/main" id="{94BF98E2-1F24-868F-4F3F-1530A9C29BCF}"/>
              </a:ext>
            </a:extLst>
          </p:cNvPr>
          <p:cNvPicPr>
            <a:picLocks noChangeAspect="1"/>
          </p:cNvPicPr>
          <p:nvPr/>
        </p:nvPicPr>
        <p:blipFill>
          <a:blip r:embed="rId4"/>
          <a:stretch>
            <a:fillRect/>
          </a:stretch>
        </p:blipFill>
        <p:spPr>
          <a:xfrm>
            <a:off x="4125746" y="2261927"/>
            <a:ext cx="7664661" cy="3345624"/>
          </a:xfrm>
          <a:prstGeom prst="rect">
            <a:avLst/>
          </a:prstGeom>
        </p:spPr>
      </p:pic>
      <p:sp>
        <p:nvSpPr>
          <p:cNvPr id="7" name="ZoneTexte 6">
            <a:extLst>
              <a:ext uri="{FF2B5EF4-FFF2-40B4-BE49-F238E27FC236}">
                <a16:creationId xmlns:a16="http://schemas.microsoft.com/office/drawing/2014/main" id="{6D73774F-A0B7-0BF0-3F77-287ECCDEDD4F}"/>
              </a:ext>
            </a:extLst>
          </p:cNvPr>
          <p:cNvSpPr txBox="1"/>
          <p:nvPr/>
        </p:nvSpPr>
        <p:spPr>
          <a:xfrm>
            <a:off x="5572125" y="5986296"/>
            <a:ext cx="6162675" cy="646331"/>
          </a:xfrm>
          <a:prstGeom prst="rect">
            <a:avLst/>
          </a:prstGeom>
          <a:noFill/>
        </p:spPr>
        <p:txBody>
          <a:bodyPr wrap="square" rtlCol="0">
            <a:spAutoFit/>
          </a:bodyPr>
          <a:lstStyle/>
          <a:p>
            <a:pPr algn="r"/>
            <a:r>
              <a:rPr lang="fr-CH" dirty="0">
                <a:solidFill>
                  <a:srgbClr val="F07E31"/>
                </a:solidFill>
              </a:rPr>
              <a:t>Nathalie Andenmatten Berthoud </a:t>
            </a:r>
          </a:p>
          <a:p>
            <a:pPr algn="r"/>
            <a:r>
              <a:rPr lang="fr-CH" dirty="0">
                <a:solidFill>
                  <a:srgbClr val="F07E31"/>
                </a:solidFill>
              </a:rPr>
              <a:t>SIG – Services industriels Genevois</a:t>
            </a:r>
          </a:p>
        </p:txBody>
      </p:sp>
      <p:pic>
        <p:nvPicPr>
          <p:cNvPr id="9" name="Image 8">
            <a:extLst>
              <a:ext uri="{FF2B5EF4-FFF2-40B4-BE49-F238E27FC236}">
                <a16:creationId xmlns:a16="http://schemas.microsoft.com/office/drawing/2014/main" id="{70E7D962-BEDA-8599-22F6-CF0BD04987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83739" y="41807"/>
            <a:ext cx="2032547" cy="1438662"/>
          </a:xfrm>
          <a:prstGeom prst="rect">
            <a:avLst/>
          </a:prstGeom>
        </p:spPr>
      </p:pic>
      <p:pic>
        <p:nvPicPr>
          <p:cNvPr id="10" name="Picture 5" descr="H:\$DATA\Divers-général\LOGORCGE_quadri300dpi_FRU.jpg">
            <a:extLst>
              <a:ext uri="{FF2B5EF4-FFF2-40B4-BE49-F238E27FC236}">
                <a16:creationId xmlns:a16="http://schemas.microsoft.com/office/drawing/2014/main" id="{DC2D04CF-E599-8F85-8172-2A6F422FFC34}"/>
              </a:ext>
            </a:extLst>
          </p:cNvPr>
          <p:cNvPicPr>
            <a:picLocks noChangeAspect="1" noChangeArrowheads="1"/>
          </p:cNvPicPr>
          <p:nvPr/>
        </p:nvPicPr>
        <p:blipFill>
          <a:blip r:embed="rId6"/>
          <a:srcRect/>
          <a:stretch>
            <a:fillRect/>
          </a:stretch>
        </p:blipFill>
        <p:spPr bwMode="auto">
          <a:xfrm>
            <a:off x="10485122" y="1304964"/>
            <a:ext cx="682158" cy="511727"/>
          </a:xfrm>
          <a:prstGeom prst="rect">
            <a:avLst/>
          </a:prstGeom>
          <a:noFill/>
          <a:ln w="9525">
            <a:noFill/>
            <a:miter lim="800000"/>
            <a:headEnd/>
            <a:tailEnd/>
          </a:ln>
        </p:spPr>
      </p:pic>
    </p:spTree>
    <p:extLst>
      <p:ext uri="{BB962C8B-B14F-4D97-AF65-F5344CB8AC3E}">
        <p14:creationId xmlns:p14="http://schemas.microsoft.com/office/powerpoint/2010/main" val="4105808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85012FFF-2564-4A78-ACF9-C8E6CD5608D6}"/>
              </a:ext>
            </a:extLst>
          </p:cNvPr>
          <p:cNvGrpSpPr/>
          <p:nvPr/>
        </p:nvGrpSpPr>
        <p:grpSpPr>
          <a:xfrm>
            <a:off x="5106269" y="332656"/>
            <a:ext cx="6161075" cy="5782484"/>
            <a:chOff x="5214931" y="384389"/>
            <a:chExt cx="6264000" cy="6264000"/>
          </a:xfrm>
        </p:grpSpPr>
        <p:pic>
          <p:nvPicPr>
            <p:cNvPr id="8" name="Image 7">
              <a:extLst>
                <a:ext uri="{FF2B5EF4-FFF2-40B4-BE49-F238E27FC236}">
                  <a16:creationId xmlns:a16="http://schemas.microsoft.com/office/drawing/2014/main" id="{DC98C319-CED5-4F96-8832-5E169CE2C651}"/>
                </a:ext>
              </a:extLst>
            </p:cNvPr>
            <p:cNvPicPr>
              <a:picLocks noChangeAspect="1"/>
            </p:cNvPicPr>
            <p:nvPr/>
          </p:nvPicPr>
          <p:blipFill>
            <a:blip r:embed="rId3"/>
            <a:stretch>
              <a:fillRect/>
            </a:stretch>
          </p:blipFill>
          <p:spPr>
            <a:xfrm>
              <a:off x="5214931" y="384389"/>
              <a:ext cx="6264000" cy="6264000"/>
            </a:xfrm>
            <a:prstGeom prst="ellipse">
              <a:avLst/>
            </a:prstGeom>
            <a:ln>
              <a:noFill/>
            </a:ln>
            <a:effectLst>
              <a:softEdge rad="112500"/>
            </a:effectLst>
          </p:spPr>
        </p:pic>
        <p:grpSp>
          <p:nvGrpSpPr>
            <p:cNvPr id="9" name="Groupe 8">
              <a:extLst>
                <a:ext uri="{FF2B5EF4-FFF2-40B4-BE49-F238E27FC236}">
                  <a16:creationId xmlns:a16="http://schemas.microsoft.com/office/drawing/2014/main" id="{BDE6497B-4C7A-4C20-A9F5-2288B41471DA}"/>
                </a:ext>
              </a:extLst>
            </p:cNvPr>
            <p:cNvGrpSpPr/>
            <p:nvPr/>
          </p:nvGrpSpPr>
          <p:grpSpPr>
            <a:xfrm>
              <a:off x="9889100" y="2529549"/>
              <a:ext cx="1376348" cy="1368000"/>
              <a:chOff x="8779211" y="4771064"/>
              <a:chExt cx="1376348" cy="1368000"/>
            </a:xfrm>
          </p:grpSpPr>
          <p:sp>
            <p:nvSpPr>
              <p:cNvPr id="43" name="Ellipse 42">
                <a:extLst>
                  <a:ext uri="{FF2B5EF4-FFF2-40B4-BE49-F238E27FC236}">
                    <a16:creationId xmlns:a16="http://schemas.microsoft.com/office/drawing/2014/main" id="{57334228-4C7D-40DE-ADF3-B51F61182B3A}"/>
                  </a:ext>
                </a:extLst>
              </p:cNvPr>
              <p:cNvSpPr>
                <a:spLocks noChangeAspect="1"/>
              </p:cNvSpPr>
              <p:nvPr/>
            </p:nvSpPr>
            <p:spPr>
              <a:xfrm>
                <a:off x="8783385" y="4771064"/>
                <a:ext cx="1368000" cy="1368000"/>
              </a:xfrm>
              <a:prstGeom prst="ellipse">
                <a:avLst/>
              </a:prstGeom>
              <a:solidFill>
                <a:srgbClr val="009900">
                  <a:alpha val="60000"/>
                </a:srgbClr>
              </a:solidFill>
              <a:ln w="762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2813">
                  <a:defRPr/>
                </a:pPr>
                <a:endParaRPr lang="en-US" sz="1000" b="1" dirty="0">
                  <a:solidFill>
                    <a:srgbClr val="000000"/>
                  </a:solidFill>
                  <a:effectLst>
                    <a:glow>
                      <a:scrgbClr r="0" g="0" b="0"/>
                    </a:glow>
                  </a:effectLst>
                  <a:latin typeface="Arial"/>
                  <a:cs typeface="Arial" panose="020B0604020202020204" pitchFamily="34" charset="0"/>
                </a:endParaRPr>
              </a:p>
            </p:txBody>
          </p:sp>
          <p:sp>
            <p:nvSpPr>
              <p:cNvPr id="44" name="ZoneTexte 25">
                <a:extLst>
                  <a:ext uri="{FF2B5EF4-FFF2-40B4-BE49-F238E27FC236}">
                    <a16:creationId xmlns:a16="http://schemas.microsoft.com/office/drawing/2014/main" id="{9E787AC4-1ACA-4783-AF45-D44AEA858AD2}"/>
                  </a:ext>
                </a:extLst>
              </p:cNvPr>
              <p:cNvSpPr txBox="1"/>
              <p:nvPr/>
            </p:nvSpPr>
            <p:spPr>
              <a:xfrm>
                <a:off x="8779211" y="5224232"/>
                <a:ext cx="1376348" cy="502408"/>
              </a:xfrm>
              <a:prstGeom prst="rect">
                <a:avLst/>
              </a:prstGeom>
              <a:noFill/>
            </p:spPr>
            <p:txBody>
              <a:bodyPr wrap="none" lIns="0" tIns="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fr-FR" sz="1400" dirty="0">
                    <a:solidFill>
                      <a:prstClr val="white"/>
                    </a:solidFill>
                    <a:latin typeface="Arial"/>
                  </a:rPr>
                  <a:t>Environnement</a:t>
                </a:r>
              </a:p>
              <a:p>
                <a:pPr algn="ctr" fontAlgn="auto">
                  <a:spcBef>
                    <a:spcPts val="0"/>
                  </a:spcBef>
                  <a:spcAft>
                    <a:spcPts val="0"/>
                  </a:spcAft>
                  <a:defRPr/>
                </a:pPr>
                <a:r>
                  <a:rPr lang="fr-FR" sz="1400" dirty="0">
                    <a:solidFill>
                      <a:prstClr val="white"/>
                    </a:solidFill>
                    <a:latin typeface="Arial"/>
                  </a:rPr>
                  <a:t>durabilité</a:t>
                </a:r>
              </a:p>
            </p:txBody>
          </p:sp>
        </p:grpSp>
        <p:grpSp>
          <p:nvGrpSpPr>
            <p:cNvPr id="10" name="Groupe 9">
              <a:extLst>
                <a:ext uri="{FF2B5EF4-FFF2-40B4-BE49-F238E27FC236}">
                  <a16:creationId xmlns:a16="http://schemas.microsoft.com/office/drawing/2014/main" id="{00C9D05B-9254-47F0-A16F-AC1EB6F6AF45}"/>
                </a:ext>
              </a:extLst>
            </p:cNvPr>
            <p:cNvGrpSpPr/>
            <p:nvPr/>
          </p:nvGrpSpPr>
          <p:grpSpPr>
            <a:xfrm>
              <a:off x="9199262" y="1176179"/>
              <a:ext cx="1376348" cy="1368000"/>
              <a:chOff x="8779214" y="4771064"/>
              <a:chExt cx="1376348" cy="1368000"/>
            </a:xfrm>
          </p:grpSpPr>
          <p:sp>
            <p:nvSpPr>
              <p:cNvPr id="41" name="Ellipse 40">
                <a:extLst>
                  <a:ext uri="{FF2B5EF4-FFF2-40B4-BE49-F238E27FC236}">
                    <a16:creationId xmlns:a16="http://schemas.microsoft.com/office/drawing/2014/main" id="{5481C28B-07A7-4592-A304-EEFA9CBD7051}"/>
                  </a:ext>
                </a:extLst>
              </p:cNvPr>
              <p:cNvSpPr>
                <a:spLocks noChangeAspect="1"/>
              </p:cNvSpPr>
              <p:nvPr/>
            </p:nvSpPr>
            <p:spPr>
              <a:xfrm>
                <a:off x="8783385" y="4771064"/>
                <a:ext cx="1368000" cy="1368000"/>
              </a:xfrm>
              <a:prstGeom prst="ellipse">
                <a:avLst/>
              </a:prstGeom>
              <a:solidFill>
                <a:srgbClr val="FF0066">
                  <a:alpha val="52000"/>
                </a:srgbClr>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2813">
                  <a:defRPr/>
                </a:pPr>
                <a:endParaRPr lang="en-US" sz="1000" b="1" dirty="0">
                  <a:solidFill>
                    <a:srgbClr val="000000"/>
                  </a:solidFill>
                  <a:effectLst>
                    <a:glow>
                      <a:scrgbClr r="0" g="0" b="0"/>
                    </a:glow>
                  </a:effectLst>
                  <a:latin typeface="Arial"/>
                  <a:cs typeface="Arial" panose="020B0604020202020204" pitchFamily="34" charset="0"/>
                </a:endParaRPr>
              </a:p>
            </p:txBody>
          </p:sp>
          <p:sp>
            <p:nvSpPr>
              <p:cNvPr id="42" name="ZoneTexte 29">
                <a:extLst>
                  <a:ext uri="{FF2B5EF4-FFF2-40B4-BE49-F238E27FC236}">
                    <a16:creationId xmlns:a16="http://schemas.microsoft.com/office/drawing/2014/main" id="{5B82CB5F-A22F-4C1F-B4C0-B5AA125D7D9F}"/>
                  </a:ext>
                </a:extLst>
              </p:cNvPr>
              <p:cNvSpPr txBox="1"/>
              <p:nvPr/>
            </p:nvSpPr>
            <p:spPr>
              <a:xfrm>
                <a:off x="8779214" y="5224232"/>
                <a:ext cx="1376348" cy="502408"/>
              </a:xfrm>
              <a:prstGeom prst="rect">
                <a:avLst/>
              </a:prstGeom>
              <a:noFill/>
            </p:spPr>
            <p:txBody>
              <a:bodyPr wrap="none" lIns="0" tIns="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fr-FR" sz="1400" dirty="0">
                    <a:solidFill>
                      <a:prstClr val="white"/>
                    </a:solidFill>
                    <a:latin typeface="Arial"/>
                  </a:rPr>
                  <a:t>Caractérisation</a:t>
                </a:r>
              </a:p>
              <a:p>
                <a:pPr algn="ctr" fontAlgn="auto">
                  <a:spcBef>
                    <a:spcPts val="0"/>
                  </a:spcBef>
                  <a:spcAft>
                    <a:spcPts val="0"/>
                  </a:spcAft>
                  <a:defRPr/>
                </a:pPr>
                <a:r>
                  <a:rPr lang="fr-FR" sz="1400" dirty="0">
                    <a:solidFill>
                      <a:prstClr val="white"/>
                    </a:solidFill>
                    <a:latin typeface="Arial"/>
                  </a:rPr>
                  <a:t>ressources</a:t>
                </a:r>
              </a:p>
            </p:txBody>
          </p:sp>
        </p:grpSp>
        <p:grpSp>
          <p:nvGrpSpPr>
            <p:cNvPr id="11" name="Groupe 10">
              <a:extLst>
                <a:ext uri="{FF2B5EF4-FFF2-40B4-BE49-F238E27FC236}">
                  <a16:creationId xmlns:a16="http://schemas.microsoft.com/office/drawing/2014/main" id="{56C13B47-FF26-4889-BB91-2074C3120E6B}"/>
                </a:ext>
              </a:extLst>
            </p:cNvPr>
            <p:cNvGrpSpPr/>
            <p:nvPr/>
          </p:nvGrpSpPr>
          <p:grpSpPr>
            <a:xfrm>
              <a:off x="9570102" y="4019583"/>
              <a:ext cx="1368000" cy="1368000"/>
              <a:chOff x="8783385" y="4771064"/>
              <a:chExt cx="1368000" cy="1368000"/>
            </a:xfrm>
          </p:grpSpPr>
          <p:sp>
            <p:nvSpPr>
              <p:cNvPr id="39" name="Ellipse 38">
                <a:extLst>
                  <a:ext uri="{FF2B5EF4-FFF2-40B4-BE49-F238E27FC236}">
                    <a16:creationId xmlns:a16="http://schemas.microsoft.com/office/drawing/2014/main" id="{EA4A3CC1-BB41-4071-989D-75FE5F8AA464}"/>
                  </a:ext>
                </a:extLst>
              </p:cNvPr>
              <p:cNvSpPr>
                <a:spLocks noChangeAspect="1"/>
              </p:cNvSpPr>
              <p:nvPr/>
            </p:nvSpPr>
            <p:spPr>
              <a:xfrm>
                <a:off x="8783385" y="4771064"/>
                <a:ext cx="1368000" cy="1368000"/>
              </a:xfrm>
              <a:prstGeom prst="ellipse">
                <a:avLst/>
              </a:prstGeom>
              <a:solidFill>
                <a:srgbClr val="FFFF00">
                  <a:alpha val="54000"/>
                </a:srgb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2813">
                  <a:defRPr/>
                </a:pPr>
                <a:endParaRPr lang="en-US" sz="1000" b="1" dirty="0">
                  <a:solidFill>
                    <a:srgbClr val="000000"/>
                  </a:solidFill>
                  <a:effectLst>
                    <a:glow>
                      <a:scrgbClr r="0" g="0" b="0"/>
                    </a:glow>
                  </a:effectLst>
                  <a:latin typeface="Arial"/>
                  <a:cs typeface="Arial" panose="020B0604020202020204" pitchFamily="34" charset="0"/>
                </a:endParaRPr>
              </a:p>
            </p:txBody>
          </p:sp>
          <p:sp>
            <p:nvSpPr>
              <p:cNvPr id="40" name="ZoneTexte 32">
                <a:extLst>
                  <a:ext uri="{FF2B5EF4-FFF2-40B4-BE49-F238E27FC236}">
                    <a16:creationId xmlns:a16="http://schemas.microsoft.com/office/drawing/2014/main" id="{65E5B394-3BAB-4DDD-8C4C-8E4C71CB03E3}"/>
                  </a:ext>
                </a:extLst>
              </p:cNvPr>
              <p:cNvSpPr txBox="1"/>
              <p:nvPr/>
            </p:nvSpPr>
            <p:spPr>
              <a:xfrm>
                <a:off x="9075195" y="5224232"/>
                <a:ext cx="784391" cy="502408"/>
              </a:xfrm>
              <a:prstGeom prst="rect">
                <a:avLst/>
              </a:prstGeom>
              <a:noFill/>
              <a:ln>
                <a:noFill/>
              </a:ln>
            </p:spPr>
            <p:txBody>
              <a:bodyPr wrap="none" lIns="0" tIns="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fr-FR" sz="1400" dirty="0">
                    <a:solidFill>
                      <a:prstClr val="white"/>
                    </a:solidFill>
                    <a:latin typeface="Arial"/>
                  </a:rPr>
                  <a:t>Gestion</a:t>
                </a:r>
              </a:p>
              <a:p>
                <a:pPr algn="ctr" fontAlgn="auto">
                  <a:spcBef>
                    <a:spcPts val="0"/>
                  </a:spcBef>
                  <a:spcAft>
                    <a:spcPts val="0"/>
                  </a:spcAft>
                  <a:defRPr/>
                </a:pPr>
                <a:r>
                  <a:rPr lang="fr-FR" sz="1400" dirty="0">
                    <a:solidFill>
                      <a:prstClr val="white"/>
                    </a:solidFill>
                    <a:latin typeface="Arial"/>
                  </a:rPr>
                  <a:t>données</a:t>
                </a:r>
              </a:p>
            </p:txBody>
          </p:sp>
        </p:grpSp>
        <p:grpSp>
          <p:nvGrpSpPr>
            <p:cNvPr id="12" name="Groupe 11">
              <a:extLst>
                <a:ext uri="{FF2B5EF4-FFF2-40B4-BE49-F238E27FC236}">
                  <a16:creationId xmlns:a16="http://schemas.microsoft.com/office/drawing/2014/main" id="{077DE187-07D0-47D2-BEA0-2DFD6487DC3D}"/>
                </a:ext>
              </a:extLst>
            </p:cNvPr>
            <p:cNvGrpSpPr/>
            <p:nvPr/>
          </p:nvGrpSpPr>
          <p:grpSpPr>
            <a:xfrm>
              <a:off x="8350308" y="4976394"/>
              <a:ext cx="1368000" cy="1368000"/>
              <a:chOff x="8783385" y="4771064"/>
              <a:chExt cx="1368000" cy="1368000"/>
            </a:xfrm>
          </p:grpSpPr>
          <p:sp>
            <p:nvSpPr>
              <p:cNvPr id="37" name="Ellipse 36">
                <a:extLst>
                  <a:ext uri="{FF2B5EF4-FFF2-40B4-BE49-F238E27FC236}">
                    <a16:creationId xmlns:a16="http://schemas.microsoft.com/office/drawing/2014/main" id="{F62B1846-8DF1-478F-AB23-939EBC46E28A}"/>
                  </a:ext>
                </a:extLst>
              </p:cNvPr>
              <p:cNvSpPr>
                <a:spLocks noChangeAspect="1"/>
              </p:cNvSpPr>
              <p:nvPr/>
            </p:nvSpPr>
            <p:spPr>
              <a:xfrm>
                <a:off x="8783385" y="4771064"/>
                <a:ext cx="1368000" cy="1368000"/>
              </a:xfrm>
              <a:prstGeom prst="ellipse">
                <a:avLst/>
              </a:prstGeom>
              <a:solidFill>
                <a:srgbClr val="FF6600">
                  <a:alpha val="60000"/>
                </a:srgbClr>
              </a:solid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2813">
                  <a:defRPr/>
                </a:pPr>
                <a:endParaRPr lang="en-US" sz="1000" b="1" dirty="0">
                  <a:solidFill>
                    <a:srgbClr val="000000"/>
                  </a:solidFill>
                  <a:effectLst>
                    <a:glow>
                      <a:scrgbClr r="0" g="0" b="0"/>
                    </a:glow>
                  </a:effectLst>
                  <a:latin typeface="Arial"/>
                  <a:cs typeface="Arial" panose="020B0604020202020204" pitchFamily="34" charset="0"/>
                </a:endParaRPr>
              </a:p>
            </p:txBody>
          </p:sp>
          <p:sp>
            <p:nvSpPr>
              <p:cNvPr id="38" name="ZoneTexte 35">
                <a:extLst>
                  <a:ext uri="{FF2B5EF4-FFF2-40B4-BE49-F238E27FC236}">
                    <a16:creationId xmlns:a16="http://schemas.microsoft.com/office/drawing/2014/main" id="{77EBA5C2-268B-40F5-ADA2-233F4A1BE332}"/>
                  </a:ext>
                </a:extLst>
              </p:cNvPr>
              <p:cNvSpPr txBox="1"/>
              <p:nvPr/>
            </p:nvSpPr>
            <p:spPr>
              <a:xfrm>
                <a:off x="8927665" y="5224232"/>
                <a:ext cx="1079452" cy="502408"/>
              </a:xfrm>
              <a:prstGeom prst="rect">
                <a:avLst/>
              </a:prstGeom>
              <a:noFill/>
              <a:ln>
                <a:noFill/>
              </a:ln>
            </p:spPr>
            <p:txBody>
              <a:bodyPr wrap="none" lIns="0" tIns="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fr-FR" sz="1400" dirty="0">
                    <a:solidFill>
                      <a:prstClr val="white"/>
                    </a:solidFill>
                    <a:latin typeface="Arial"/>
                  </a:rPr>
                  <a:t>Valorisation</a:t>
                </a:r>
              </a:p>
              <a:p>
                <a:pPr algn="ctr" fontAlgn="auto">
                  <a:spcBef>
                    <a:spcPts val="0"/>
                  </a:spcBef>
                  <a:spcAft>
                    <a:spcPts val="0"/>
                  </a:spcAft>
                  <a:defRPr/>
                </a:pPr>
                <a:r>
                  <a:rPr lang="fr-FR" sz="1400" dirty="0">
                    <a:solidFill>
                      <a:prstClr val="white"/>
                    </a:solidFill>
                    <a:latin typeface="Arial"/>
                  </a:rPr>
                  <a:t>énergétique</a:t>
                </a:r>
              </a:p>
            </p:txBody>
          </p:sp>
        </p:grpSp>
        <p:grpSp>
          <p:nvGrpSpPr>
            <p:cNvPr id="13" name="Groupe 12">
              <a:extLst>
                <a:ext uri="{FF2B5EF4-FFF2-40B4-BE49-F238E27FC236}">
                  <a16:creationId xmlns:a16="http://schemas.microsoft.com/office/drawing/2014/main" id="{B926CFE7-7416-4475-937D-AD65EDD19908}"/>
                </a:ext>
              </a:extLst>
            </p:cNvPr>
            <p:cNvGrpSpPr/>
            <p:nvPr/>
          </p:nvGrpSpPr>
          <p:grpSpPr>
            <a:xfrm>
              <a:off x="6741165" y="4862256"/>
              <a:ext cx="1433160" cy="1368000"/>
              <a:chOff x="8750809" y="4771064"/>
              <a:chExt cx="1433160" cy="1368000"/>
            </a:xfrm>
          </p:grpSpPr>
          <p:sp>
            <p:nvSpPr>
              <p:cNvPr id="35" name="Ellipse 34">
                <a:extLst>
                  <a:ext uri="{FF2B5EF4-FFF2-40B4-BE49-F238E27FC236}">
                    <a16:creationId xmlns:a16="http://schemas.microsoft.com/office/drawing/2014/main" id="{72DCB914-66AE-4864-B954-B887F50BBA65}"/>
                  </a:ext>
                </a:extLst>
              </p:cNvPr>
              <p:cNvSpPr>
                <a:spLocks noChangeAspect="1"/>
              </p:cNvSpPr>
              <p:nvPr/>
            </p:nvSpPr>
            <p:spPr>
              <a:xfrm>
                <a:off x="8783385" y="4771064"/>
                <a:ext cx="1368000" cy="1368000"/>
              </a:xfrm>
              <a:prstGeom prst="ellipse">
                <a:avLst/>
              </a:prstGeom>
              <a:solidFill>
                <a:srgbClr val="FFCC66">
                  <a:alpha val="54000"/>
                </a:srgbClr>
              </a:solidFill>
              <a:ln w="7620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2813">
                  <a:defRPr/>
                </a:pPr>
                <a:endParaRPr lang="en-US" sz="1000" b="1" dirty="0">
                  <a:solidFill>
                    <a:srgbClr val="000000"/>
                  </a:solidFill>
                  <a:effectLst>
                    <a:glow>
                      <a:scrgbClr r="0" g="0" b="0"/>
                    </a:glow>
                  </a:effectLst>
                  <a:latin typeface="Arial"/>
                  <a:cs typeface="Arial" panose="020B0604020202020204" pitchFamily="34" charset="0"/>
                </a:endParaRPr>
              </a:p>
            </p:txBody>
          </p:sp>
          <p:sp>
            <p:nvSpPr>
              <p:cNvPr id="36" name="ZoneTexte 38">
                <a:extLst>
                  <a:ext uri="{FF2B5EF4-FFF2-40B4-BE49-F238E27FC236}">
                    <a16:creationId xmlns:a16="http://schemas.microsoft.com/office/drawing/2014/main" id="{B90B65C7-F172-4753-BF70-79A1749B3A6B}"/>
                  </a:ext>
                </a:extLst>
              </p:cNvPr>
              <p:cNvSpPr txBox="1"/>
              <p:nvPr/>
            </p:nvSpPr>
            <p:spPr>
              <a:xfrm>
                <a:off x="8750809" y="5232926"/>
                <a:ext cx="1433160" cy="502408"/>
              </a:xfrm>
              <a:prstGeom prst="rect">
                <a:avLst/>
              </a:prstGeom>
              <a:noFill/>
              <a:ln>
                <a:noFill/>
              </a:ln>
            </p:spPr>
            <p:txBody>
              <a:bodyPr wrap="none" lIns="0" tIns="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fr-FR" sz="1400" dirty="0">
                    <a:solidFill>
                      <a:prstClr val="white"/>
                    </a:solidFill>
                    <a:latin typeface="Arial"/>
                  </a:rPr>
                  <a:t>Développement</a:t>
                </a:r>
              </a:p>
              <a:p>
                <a:pPr algn="ctr" fontAlgn="auto">
                  <a:spcBef>
                    <a:spcPts val="0"/>
                  </a:spcBef>
                  <a:spcAft>
                    <a:spcPts val="0"/>
                  </a:spcAft>
                  <a:defRPr/>
                </a:pPr>
                <a:r>
                  <a:rPr lang="fr-FR" sz="1400" dirty="0">
                    <a:solidFill>
                      <a:prstClr val="white"/>
                    </a:solidFill>
                    <a:latin typeface="Arial"/>
                  </a:rPr>
                  <a:t>filière</a:t>
                </a:r>
              </a:p>
            </p:txBody>
          </p:sp>
        </p:grpSp>
        <p:grpSp>
          <p:nvGrpSpPr>
            <p:cNvPr id="14" name="Groupe 13">
              <a:extLst>
                <a:ext uri="{FF2B5EF4-FFF2-40B4-BE49-F238E27FC236}">
                  <a16:creationId xmlns:a16="http://schemas.microsoft.com/office/drawing/2014/main" id="{650DB0FF-BEA3-425C-89D9-9DD8C668F1D1}"/>
                </a:ext>
              </a:extLst>
            </p:cNvPr>
            <p:cNvGrpSpPr/>
            <p:nvPr/>
          </p:nvGrpSpPr>
          <p:grpSpPr>
            <a:xfrm>
              <a:off x="5679864" y="3826127"/>
              <a:ext cx="1368000" cy="1368000"/>
              <a:chOff x="8783385" y="4771064"/>
              <a:chExt cx="1368000" cy="1368000"/>
            </a:xfrm>
          </p:grpSpPr>
          <p:sp>
            <p:nvSpPr>
              <p:cNvPr id="33" name="Ellipse 32">
                <a:extLst>
                  <a:ext uri="{FF2B5EF4-FFF2-40B4-BE49-F238E27FC236}">
                    <a16:creationId xmlns:a16="http://schemas.microsoft.com/office/drawing/2014/main" id="{D44B3AD5-61B5-4537-A025-3A585B8C92D0}"/>
                  </a:ext>
                </a:extLst>
              </p:cNvPr>
              <p:cNvSpPr>
                <a:spLocks noChangeAspect="1"/>
              </p:cNvSpPr>
              <p:nvPr/>
            </p:nvSpPr>
            <p:spPr>
              <a:xfrm>
                <a:off x="8783385" y="4771064"/>
                <a:ext cx="1368000" cy="1368000"/>
              </a:xfrm>
              <a:prstGeom prst="ellipse">
                <a:avLst/>
              </a:prstGeom>
              <a:solidFill>
                <a:srgbClr val="00FFCC">
                  <a:alpha val="46000"/>
                </a:srgbClr>
              </a:solidFill>
              <a:ln w="76200">
                <a:solidFill>
                  <a:srgbClr val="00FF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2813">
                  <a:defRPr/>
                </a:pPr>
                <a:endParaRPr lang="en-US" sz="1000" b="1" dirty="0">
                  <a:solidFill>
                    <a:srgbClr val="000000"/>
                  </a:solidFill>
                  <a:effectLst>
                    <a:glow>
                      <a:scrgbClr r="0" g="0" b="0"/>
                    </a:glow>
                  </a:effectLst>
                  <a:latin typeface="Arial"/>
                  <a:cs typeface="Arial" panose="020B0604020202020204" pitchFamily="34" charset="0"/>
                </a:endParaRPr>
              </a:p>
            </p:txBody>
          </p:sp>
          <p:sp>
            <p:nvSpPr>
              <p:cNvPr id="34" name="ZoneTexte 41">
                <a:extLst>
                  <a:ext uri="{FF2B5EF4-FFF2-40B4-BE49-F238E27FC236}">
                    <a16:creationId xmlns:a16="http://schemas.microsoft.com/office/drawing/2014/main" id="{0C580DB9-D1F0-4C1C-9063-371D11DB6413}"/>
                  </a:ext>
                </a:extLst>
              </p:cNvPr>
              <p:cNvSpPr txBox="1"/>
              <p:nvPr/>
            </p:nvSpPr>
            <p:spPr>
              <a:xfrm>
                <a:off x="8785632" y="5224232"/>
                <a:ext cx="1363519" cy="502408"/>
              </a:xfrm>
              <a:prstGeom prst="rect">
                <a:avLst/>
              </a:prstGeom>
              <a:noFill/>
              <a:ln>
                <a:noFill/>
              </a:ln>
            </p:spPr>
            <p:txBody>
              <a:bodyPr wrap="none" lIns="0" tIns="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fr-FR" sz="1400" dirty="0">
                    <a:solidFill>
                      <a:prstClr val="white"/>
                    </a:solidFill>
                    <a:latin typeface="Arial"/>
                  </a:rPr>
                  <a:t>Coordination</a:t>
                </a:r>
              </a:p>
              <a:p>
                <a:pPr algn="ctr" fontAlgn="auto">
                  <a:spcBef>
                    <a:spcPts val="0"/>
                  </a:spcBef>
                  <a:spcAft>
                    <a:spcPts val="0"/>
                  </a:spcAft>
                  <a:defRPr/>
                </a:pPr>
                <a:r>
                  <a:rPr lang="fr-FR" sz="1400" dirty="0">
                    <a:solidFill>
                      <a:prstClr val="white"/>
                    </a:solidFill>
                    <a:latin typeface="Arial"/>
                  </a:rPr>
                  <a:t>transfrontalière</a:t>
                </a:r>
              </a:p>
            </p:txBody>
          </p:sp>
        </p:grpSp>
        <p:grpSp>
          <p:nvGrpSpPr>
            <p:cNvPr id="15" name="Groupe 14">
              <a:extLst>
                <a:ext uri="{FF2B5EF4-FFF2-40B4-BE49-F238E27FC236}">
                  <a16:creationId xmlns:a16="http://schemas.microsoft.com/office/drawing/2014/main" id="{F2A1CD5D-25DC-4004-9E0F-CB25FA83238B}"/>
                </a:ext>
              </a:extLst>
            </p:cNvPr>
            <p:cNvGrpSpPr/>
            <p:nvPr/>
          </p:nvGrpSpPr>
          <p:grpSpPr>
            <a:xfrm>
              <a:off x="7773459" y="592958"/>
              <a:ext cx="1368000" cy="1368000"/>
              <a:chOff x="8783385" y="4771064"/>
              <a:chExt cx="1368000" cy="1368000"/>
            </a:xfrm>
          </p:grpSpPr>
          <p:sp>
            <p:nvSpPr>
              <p:cNvPr id="31" name="Ellipse 30">
                <a:extLst>
                  <a:ext uri="{FF2B5EF4-FFF2-40B4-BE49-F238E27FC236}">
                    <a16:creationId xmlns:a16="http://schemas.microsoft.com/office/drawing/2014/main" id="{ACF14A71-769E-4B3C-87BE-3D9D6E6E9C82}"/>
                  </a:ext>
                </a:extLst>
              </p:cNvPr>
              <p:cNvSpPr>
                <a:spLocks noChangeAspect="1"/>
              </p:cNvSpPr>
              <p:nvPr/>
            </p:nvSpPr>
            <p:spPr>
              <a:xfrm>
                <a:off x="8783385" y="4771064"/>
                <a:ext cx="1368000" cy="1368000"/>
              </a:xfrm>
              <a:prstGeom prst="ellipse">
                <a:avLst/>
              </a:prstGeom>
              <a:solidFill>
                <a:srgbClr val="66FF33">
                  <a:alpha val="50000"/>
                </a:srgbClr>
              </a:solidFill>
              <a:ln w="76200">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2813">
                  <a:defRPr/>
                </a:pPr>
                <a:endParaRPr lang="en-US" sz="1000" b="1" dirty="0">
                  <a:solidFill>
                    <a:srgbClr val="000000"/>
                  </a:solidFill>
                  <a:effectLst>
                    <a:glow>
                      <a:scrgbClr r="0" g="0" b="0"/>
                    </a:glow>
                  </a:effectLst>
                  <a:latin typeface="Arial"/>
                  <a:cs typeface="Arial" panose="020B0604020202020204" pitchFamily="34" charset="0"/>
                </a:endParaRPr>
              </a:p>
            </p:txBody>
          </p:sp>
          <p:sp>
            <p:nvSpPr>
              <p:cNvPr id="32" name="ZoneTexte 45">
                <a:extLst>
                  <a:ext uri="{FF2B5EF4-FFF2-40B4-BE49-F238E27FC236}">
                    <a16:creationId xmlns:a16="http://schemas.microsoft.com/office/drawing/2014/main" id="{C62201DB-9E14-462D-81EB-0E1E820B0AEF}"/>
                  </a:ext>
                </a:extLst>
              </p:cNvPr>
              <p:cNvSpPr txBox="1"/>
              <p:nvPr/>
            </p:nvSpPr>
            <p:spPr>
              <a:xfrm>
                <a:off x="8853435" y="5344808"/>
                <a:ext cx="1227901" cy="251204"/>
              </a:xfrm>
              <a:prstGeom prst="rect">
                <a:avLst/>
              </a:prstGeom>
              <a:noFill/>
            </p:spPr>
            <p:txBody>
              <a:bodyPr wrap="none" lIns="0" tIns="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fr-FR" sz="1400" dirty="0">
                    <a:solidFill>
                      <a:prstClr val="white"/>
                    </a:solidFill>
                    <a:latin typeface="Arial"/>
                  </a:rPr>
                  <a:t>Gouvernance</a:t>
                </a:r>
              </a:p>
            </p:txBody>
          </p:sp>
        </p:grpSp>
        <p:grpSp>
          <p:nvGrpSpPr>
            <p:cNvPr id="16" name="Groupe 15">
              <a:extLst>
                <a:ext uri="{FF2B5EF4-FFF2-40B4-BE49-F238E27FC236}">
                  <a16:creationId xmlns:a16="http://schemas.microsoft.com/office/drawing/2014/main" id="{9D42A5D0-B8C0-484C-BDD7-34ABE3176F45}"/>
                </a:ext>
              </a:extLst>
            </p:cNvPr>
            <p:cNvGrpSpPr/>
            <p:nvPr/>
          </p:nvGrpSpPr>
          <p:grpSpPr>
            <a:xfrm>
              <a:off x="6273332" y="1064390"/>
              <a:ext cx="1422165" cy="1368000"/>
              <a:chOff x="8756309" y="4771064"/>
              <a:chExt cx="1422165" cy="1368000"/>
            </a:xfrm>
          </p:grpSpPr>
          <p:sp>
            <p:nvSpPr>
              <p:cNvPr id="29" name="Ellipse 28">
                <a:extLst>
                  <a:ext uri="{FF2B5EF4-FFF2-40B4-BE49-F238E27FC236}">
                    <a16:creationId xmlns:a16="http://schemas.microsoft.com/office/drawing/2014/main" id="{7DE406DC-1CF2-4DFB-BAA3-66DD2B7E98C2}"/>
                  </a:ext>
                </a:extLst>
              </p:cNvPr>
              <p:cNvSpPr>
                <a:spLocks noChangeAspect="1"/>
              </p:cNvSpPr>
              <p:nvPr/>
            </p:nvSpPr>
            <p:spPr>
              <a:xfrm>
                <a:off x="8783385" y="4771064"/>
                <a:ext cx="1368000" cy="1368000"/>
              </a:xfrm>
              <a:prstGeom prst="ellipse">
                <a:avLst/>
              </a:prstGeom>
              <a:solidFill>
                <a:srgbClr val="CC99FF">
                  <a:alpha val="48000"/>
                </a:srgbClr>
              </a:solidFill>
              <a:ln w="76200">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2813">
                  <a:defRPr/>
                </a:pPr>
                <a:endParaRPr lang="en-US" sz="1000" b="1" dirty="0">
                  <a:solidFill>
                    <a:srgbClr val="000000"/>
                  </a:solidFill>
                  <a:effectLst>
                    <a:glow>
                      <a:scrgbClr r="0" g="0" b="0"/>
                    </a:glow>
                  </a:effectLst>
                  <a:latin typeface="Arial"/>
                  <a:cs typeface="Arial" panose="020B0604020202020204" pitchFamily="34" charset="0"/>
                </a:endParaRPr>
              </a:p>
            </p:txBody>
          </p:sp>
          <p:sp>
            <p:nvSpPr>
              <p:cNvPr id="30" name="ZoneTexte 48">
                <a:extLst>
                  <a:ext uri="{FF2B5EF4-FFF2-40B4-BE49-F238E27FC236}">
                    <a16:creationId xmlns:a16="http://schemas.microsoft.com/office/drawing/2014/main" id="{AEB906CE-FCE0-4311-95EF-820EDA9A7F25}"/>
                  </a:ext>
                </a:extLst>
              </p:cNvPr>
              <p:cNvSpPr txBox="1"/>
              <p:nvPr/>
            </p:nvSpPr>
            <p:spPr>
              <a:xfrm>
                <a:off x="8756309" y="5344808"/>
                <a:ext cx="1422165" cy="251204"/>
              </a:xfrm>
              <a:prstGeom prst="rect">
                <a:avLst/>
              </a:prstGeom>
              <a:noFill/>
              <a:ln>
                <a:noFill/>
              </a:ln>
            </p:spPr>
            <p:txBody>
              <a:bodyPr wrap="none" lIns="0" tIns="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fr-FR" sz="1400" dirty="0">
                    <a:solidFill>
                      <a:prstClr val="white"/>
                    </a:solidFill>
                    <a:latin typeface="Arial"/>
                  </a:rPr>
                  <a:t>Communication</a:t>
                </a:r>
              </a:p>
            </p:txBody>
          </p:sp>
        </p:grpSp>
        <p:grpSp>
          <p:nvGrpSpPr>
            <p:cNvPr id="17" name="Groupe 16">
              <a:extLst>
                <a:ext uri="{FF2B5EF4-FFF2-40B4-BE49-F238E27FC236}">
                  <a16:creationId xmlns:a16="http://schemas.microsoft.com/office/drawing/2014/main" id="{5EDD4FE4-3DB7-41AB-97D3-0867848EE273}"/>
                </a:ext>
              </a:extLst>
            </p:cNvPr>
            <p:cNvGrpSpPr/>
            <p:nvPr/>
          </p:nvGrpSpPr>
          <p:grpSpPr>
            <a:xfrm>
              <a:off x="5472210" y="2342317"/>
              <a:ext cx="1368000" cy="1368000"/>
              <a:chOff x="8783385" y="4771064"/>
              <a:chExt cx="1368000" cy="1368000"/>
            </a:xfrm>
          </p:grpSpPr>
          <p:sp>
            <p:nvSpPr>
              <p:cNvPr id="27" name="Ellipse 26">
                <a:extLst>
                  <a:ext uri="{FF2B5EF4-FFF2-40B4-BE49-F238E27FC236}">
                    <a16:creationId xmlns:a16="http://schemas.microsoft.com/office/drawing/2014/main" id="{74197380-388E-49A3-A149-77615B60C5C0}"/>
                  </a:ext>
                </a:extLst>
              </p:cNvPr>
              <p:cNvSpPr>
                <a:spLocks noChangeAspect="1"/>
              </p:cNvSpPr>
              <p:nvPr/>
            </p:nvSpPr>
            <p:spPr>
              <a:xfrm>
                <a:off x="8783385" y="4771064"/>
                <a:ext cx="1368000" cy="1368000"/>
              </a:xfrm>
              <a:prstGeom prst="ellipse">
                <a:avLst/>
              </a:prstGeom>
              <a:solidFill>
                <a:schemeClr val="accent1">
                  <a:alpha val="55000"/>
                </a:schemeClr>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2813">
                  <a:defRPr/>
                </a:pPr>
                <a:endParaRPr lang="en-US" sz="1000" b="1" dirty="0">
                  <a:solidFill>
                    <a:srgbClr val="000000"/>
                  </a:solidFill>
                  <a:effectLst>
                    <a:glow>
                      <a:scrgbClr r="0" g="0" b="0"/>
                    </a:glow>
                  </a:effectLst>
                  <a:latin typeface="Arial"/>
                  <a:cs typeface="Arial" panose="020B0604020202020204" pitchFamily="34" charset="0"/>
                </a:endParaRPr>
              </a:p>
            </p:txBody>
          </p:sp>
          <p:sp>
            <p:nvSpPr>
              <p:cNvPr id="28" name="ZoneTexte 51">
                <a:extLst>
                  <a:ext uri="{FF2B5EF4-FFF2-40B4-BE49-F238E27FC236}">
                    <a16:creationId xmlns:a16="http://schemas.microsoft.com/office/drawing/2014/main" id="{41B050A4-2B34-42FE-B3EB-68A29FDC99C9}"/>
                  </a:ext>
                </a:extLst>
              </p:cNvPr>
              <p:cNvSpPr txBox="1"/>
              <p:nvPr/>
            </p:nvSpPr>
            <p:spPr>
              <a:xfrm>
                <a:off x="9188821" y="5224232"/>
                <a:ext cx="557137" cy="502408"/>
              </a:xfrm>
              <a:prstGeom prst="rect">
                <a:avLst/>
              </a:prstGeom>
              <a:noFill/>
              <a:ln>
                <a:noFill/>
              </a:ln>
            </p:spPr>
            <p:txBody>
              <a:bodyPr wrap="none" lIns="0" tIns="0" rIns="0" bIns="0"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r>
                  <a:rPr lang="fr-FR" sz="1400" dirty="0">
                    <a:solidFill>
                      <a:prstClr val="white"/>
                    </a:solidFill>
                    <a:latin typeface="Arial"/>
                  </a:rPr>
                  <a:t>Cadre</a:t>
                </a:r>
              </a:p>
              <a:p>
                <a:pPr algn="ctr" fontAlgn="auto">
                  <a:spcBef>
                    <a:spcPts val="0"/>
                  </a:spcBef>
                  <a:spcAft>
                    <a:spcPts val="0"/>
                  </a:spcAft>
                  <a:defRPr/>
                </a:pPr>
                <a:r>
                  <a:rPr lang="fr-FR" sz="1400" dirty="0">
                    <a:solidFill>
                      <a:prstClr val="white"/>
                    </a:solidFill>
                    <a:latin typeface="Arial"/>
                  </a:rPr>
                  <a:t>légal</a:t>
                </a:r>
              </a:p>
            </p:txBody>
          </p:sp>
        </p:grpSp>
        <p:sp>
          <p:nvSpPr>
            <p:cNvPr id="18" name="Ellipse 17">
              <a:extLst>
                <a:ext uri="{FF2B5EF4-FFF2-40B4-BE49-F238E27FC236}">
                  <a16:creationId xmlns:a16="http://schemas.microsoft.com/office/drawing/2014/main" id="{2B750F9D-A5DE-4745-9254-E9CBBCE141EE}"/>
                </a:ext>
              </a:extLst>
            </p:cNvPr>
            <p:cNvSpPr>
              <a:spLocks noChangeAspect="1"/>
            </p:cNvSpPr>
            <p:nvPr/>
          </p:nvSpPr>
          <p:spPr>
            <a:xfrm>
              <a:off x="6835478" y="1994349"/>
              <a:ext cx="3024000" cy="3023985"/>
            </a:xfrm>
            <a:prstGeom prst="ellipse">
              <a:avLst/>
            </a:prstGeom>
            <a:solidFill>
              <a:srgbClr val="FFFFFF">
                <a:alpha val="54902"/>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2813">
                <a:defRPr/>
              </a:pPr>
              <a:r>
                <a:rPr lang="fr-CH" sz="1600" dirty="0">
                  <a:solidFill>
                    <a:srgbClr val="000000"/>
                  </a:solidFill>
                  <a:effectLst>
                    <a:glow>
                      <a:scrgbClr r="0" g="0" b="0"/>
                    </a:glow>
                  </a:effectLst>
                  <a:latin typeface="Arial"/>
                  <a:cs typeface="Arial" panose="020B0604020202020204" pitchFamily="34" charset="0"/>
                </a:rPr>
                <a:t>Développer </a:t>
              </a:r>
              <a:r>
                <a:rPr lang="fr-CH" sz="1600" b="1" dirty="0">
                  <a:solidFill>
                    <a:srgbClr val="000000"/>
                  </a:solidFill>
                  <a:effectLst>
                    <a:glow>
                      <a:scrgbClr r="0" g="0" b="0"/>
                    </a:glow>
                  </a:effectLst>
                  <a:latin typeface="Arial"/>
                  <a:cs typeface="Arial" panose="020B0604020202020204" pitchFamily="34" charset="0"/>
                </a:rPr>
                <a:t>massivement </a:t>
              </a:r>
              <a:r>
                <a:rPr lang="fr-CH" sz="1600" dirty="0">
                  <a:solidFill>
                    <a:srgbClr val="000000"/>
                  </a:solidFill>
                  <a:effectLst>
                    <a:glow>
                      <a:scrgbClr r="0" g="0" b="0"/>
                    </a:glow>
                  </a:effectLst>
                  <a:latin typeface="Arial"/>
                  <a:cs typeface="Arial" panose="020B0604020202020204" pitchFamily="34" charset="0"/>
                </a:rPr>
                <a:t>et </a:t>
              </a:r>
              <a:r>
                <a:rPr lang="fr-CH" sz="1600" b="1" dirty="0">
                  <a:solidFill>
                    <a:srgbClr val="000000"/>
                  </a:solidFill>
                  <a:effectLst>
                    <a:glow>
                      <a:scrgbClr r="0" g="0" b="0"/>
                    </a:glow>
                  </a:effectLst>
                  <a:latin typeface="Arial"/>
                  <a:cs typeface="Arial" panose="020B0604020202020204" pitchFamily="34" charset="0"/>
                </a:rPr>
                <a:t>durablement</a:t>
              </a:r>
              <a:r>
                <a:rPr lang="fr-CH" sz="1600" dirty="0">
                  <a:solidFill>
                    <a:srgbClr val="000000"/>
                  </a:solidFill>
                  <a:effectLst>
                    <a:glow>
                      <a:scrgbClr r="0" g="0" b="0"/>
                    </a:glow>
                  </a:effectLst>
                  <a:latin typeface="Arial"/>
                  <a:cs typeface="Arial" panose="020B0604020202020204" pitchFamily="34" charset="0"/>
                </a:rPr>
                <a:t> la géothermie à Genève</a:t>
              </a:r>
              <a:endParaRPr lang="en-US" sz="1600" dirty="0">
                <a:solidFill>
                  <a:srgbClr val="000000"/>
                </a:solidFill>
                <a:effectLst>
                  <a:glow>
                    <a:scrgbClr r="0" g="0" b="0"/>
                  </a:glow>
                </a:effectLst>
                <a:latin typeface="Arial"/>
                <a:cs typeface="Arial" panose="020B0604020202020204" pitchFamily="34" charset="0"/>
              </a:endParaRPr>
            </a:p>
          </p:txBody>
        </p:sp>
        <p:grpSp>
          <p:nvGrpSpPr>
            <p:cNvPr id="19" name="Groupe 18">
              <a:extLst>
                <a:ext uri="{FF2B5EF4-FFF2-40B4-BE49-F238E27FC236}">
                  <a16:creationId xmlns:a16="http://schemas.microsoft.com/office/drawing/2014/main" id="{87A1CE9F-DBFE-495E-AF4F-3840781FA9CE}"/>
                </a:ext>
              </a:extLst>
            </p:cNvPr>
            <p:cNvGrpSpPr/>
            <p:nvPr/>
          </p:nvGrpSpPr>
          <p:grpSpPr>
            <a:xfrm>
              <a:off x="6073297" y="1417906"/>
              <a:ext cx="4520004" cy="4520004"/>
              <a:chOff x="-249744" y="1995879"/>
              <a:chExt cx="4520004" cy="4520004"/>
            </a:xfrm>
          </p:grpSpPr>
          <p:pic>
            <p:nvPicPr>
              <p:cNvPr id="20" name="Graphique 5" descr="Flèche en cercle">
                <a:extLst>
                  <a:ext uri="{FF2B5EF4-FFF2-40B4-BE49-F238E27FC236}">
                    <a16:creationId xmlns:a16="http://schemas.microsoft.com/office/drawing/2014/main" id="{443FB5A2-9484-40EE-94BA-21D83DC483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9744" y="1995879"/>
                <a:ext cx="4520004" cy="4520004"/>
              </a:xfrm>
              <a:prstGeom prst="rect">
                <a:avLst/>
              </a:prstGeom>
            </p:spPr>
          </p:pic>
          <p:sp>
            <p:nvSpPr>
              <p:cNvPr id="21" name="Rectangle 20">
                <a:extLst>
                  <a:ext uri="{FF2B5EF4-FFF2-40B4-BE49-F238E27FC236}">
                    <a16:creationId xmlns:a16="http://schemas.microsoft.com/office/drawing/2014/main" id="{CAAC4757-32E3-4982-A9D4-C31C9669389F}"/>
                  </a:ext>
                </a:extLst>
              </p:cNvPr>
              <p:cNvSpPr/>
              <p:nvPr/>
            </p:nvSpPr>
            <p:spPr>
              <a:xfrm>
                <a:off x="2918460" y="2744810"/>
                <a:ext cx="147303" cy="188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a:solidFill>
                    <a:prstClr val="white"/>
                  </a:solidFill>
                  <a:latin typeface="Arial"/>
                </a:endParaRPr>
              </a:p>
            </p:txBody>
          </p:sp>
          <p:sp>
            <p:nvSpPr>
              <p:cNvPr id="22" name="Rectangle 21">
                <a:extLst>
                  <a:ext uri="{FF2B5EF4-FFF2-40B4-BE49-F238E27FC236}">
                    <a16:creationId xmlns:a16="http://schemas.microsoft.com/office/drawing/2014/main" id="{8555A45C-F797-4450-B965-F32F5AF458DB}"/>
                  </a:ext>
                </a:extLst>
              </p:cNvPr>
              <p:cNvSpPr/>
              <p:nvPr/>
            </p:nvSpPr>
            <p:spPr>
              <a:xfrm rot="1580407">
                <a:off x="2251821" y="4904809"/>
                <a:ext cx="147303" cy="188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a:solidFill>
                    <a:prstClr val="white"/>
                  </a:solidFill>
                  <a:latin typeface="Arial"/>
                </a:endParaRPr>
              </a:p>
            </p:txBody>
          </p:sp>
          <p:sp>
            <p:nvSpPr>
              <p:cNvPr id="23" name="Rectangle 22">
                <a:extLst>
                  <a:ext uri="{FF2B5EF4-FFF2-40B4-BE49-F238E27FC236}">
                    <a16:creationId xmlns:a16="http://schemas.microsoft.com/office/drawing/2014/main" id="{0D41ECA4-DE63-4C41-BAA2-4B91E29AAD73}"/>
                  </a:ext>
                </a:extLst>
              </p:cNvPr>
              <p:cNvSpPr/>
              <p:nvPr/>
            </p:nvSpPr>
            <p:spPr>
              <a:xfrm rot="19335668">
                <a:off x="899930" y="3859030"/>
                <a:ext cx="147303" cy="188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a:solidFill>
                    <a:prstClr val="white"/>
                  </a:solidFill>
                  <a:latin typeface="Arial"/>
                </a:endParaRPr>
              </a:p>
            </p:txBody>
          </p:sp>
          <p:sp>
            <p:nvSpPr>
              <p:cNvPr id="24" name="Rectangle 23">
                <a:extLst>
                  <a:ext uri="{FF2B5EF4-FFF2-40B4-BE49-F238E27FC236}">
                    <a16:creationId xmlns:a16="http://schemas.microsoft.com/office/drawing/2014/main" id="{1ADB2054-C1AA-45F9-B15A-CFF65553B0FE}"/>
                  </a:ext>
                </a:extLst>
              </p:cNvPr>
              <p:cNvSpPr/>
              <p:nvPr/>
            </p:nvSpPr>
            <p:spPr>
              <a:xfrm rot="7297168">
                <a:off x="2419462" y="5513336"/>
                <a:ext cx="147303" cy="188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a:solidFill>
                    <a:prstClr val="white"/>
                  </a:solidFill>
                  <a:latin typeface="Arial"/>
                </a:endParaRPr>
              </a:p>
            </p:txBody>
          </p:sp>
          <p:sp>
            <p:nvSpPr>
              <p:cNvPr id="25" name="Rectangle 24">
                <a:extLst>
                  <a:ext uri="{FF2B5EF4-FFF2-40B4-BE49-F238E27FC236}">
                    <a16:creationId xmlns:a16="http://schemas.microsoft.com/office/drawing/2014/main" id="{DEBB263D-1593-46C9-8BAA-1662138BDC03}"/>
                  </a:ext>
                </a:extLst>
              </p:cNvPr>
              <p:cNvSpPr/>
              <p:nvPr/>
            </p:nvSpPr>
            <p:spPr>
              <a:xfrm rot="5400000">
                <a:off x="2476308" y="3174373"/>
                <a:ext cx="147303" cy="188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a:solidFill>
                    <a:prstClr val="white"/>
                  </a:solidFill>
                  <a:latin typeface="Arial"/>
                </a:endParaRPr>
              </a:p>
            </p:txBody>
          </p:sp>
          <p:sp>
            <p:nvSpPr>
              <p:cNvPr id="26" name="Rectangle 25">
                <a:extLst>
                  <a:ext uri="{FF2B5EF4-FFF2-40B4-BE49-F238E27FC236}">
                    <a16:creationId xmlns:a16="http://schemas.microsoft.com/office/drawing/2014/main" id="{06E8EB9C-5E17-4A3D-8327-6AEB71B86F8C}"/>
                  </a:ext>
                </a:extLst>
              </p:cNvPr>
              <p:cNvSpPr/>
              <p:nvPr/>
            </p:nvSpPr>
            <p:spPr>
              <a:xfrm rot="3370305">
                <a:off x="255555" y="3713818"/>
                <a:ext cx="147303" cy="188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endParaRPr lang="fr-FR">
                  <a:solidFill>
                    <a:prstClr val="white"/>
                  </a:solidFill>
                  <a:latin typeface="Arial"/>
                </a:endParaRPr>
              </a:p>
            </p:txBody>
          </p:sp>
        </p:grpSp>
      </p:grpSp>
      <p:sp>
        <p:nvSpPr>
          <p:cNvPr id="6" name="Titre 1">
            <a:extLst>
              <a:ext uri="{FF2B5EF4-FFF2-40B4-BE49-F238E27FC236}">
                <a16:creationId xmlns:a16="http://schemas.microsoft.com/office/drawing/2014/main" id="{856335E3-5B8A-9085-FB65-D3F5831789D5}"/>
              </a:ext>
            </a:extLst>
          </p:cNvPr>
          <p:cNvSpPr txBox="1">
            <a:spLocks/>
          </p:cNvSpPr>
          <p:nvPr/>
        </p:nvSpPr>
        <p:spPr>
          <a:xfrm>
            <a:off x="754176" y="304013"/>
            <a:ext cx="10513168" cy="950400"/>
          </a:xfrm>
          <a:prstGeom prst="rect">
            <a:avLst/>
          </a:prstGeom>
        </p:spPr>
        <p:txBody>
          <a:bodyPr vert="horz" lIns="0" tIns="0" rIns="0" bIns="0" rtlCol="0" anchor="b">
            <a:noAutofit/>
          </a:bodyPr>
          <a:lstStyle>
            <a:lvl1pPr algn="l" defTabSz="914239" rtl="0" eaLnBrk="1" latinLnBrk="0" hangingPunct="1">
              <a:spcBef>
                <a:spcPct val="0"/>
              </a:spcBef>
              <a:buNone/>
              <a:defRPr sz="2800" b="1" kern="1200" baseline="0">
                <a:solidFill>
                  <a:schemeClr val="tx2"/>
                </a:solidFill>
                <a:latin typeface="Arial" pitchFamily="34" charset="0"/>
                <a:ea typeface="+mj-ea"/>
                <a:cs typeface="Arial" pitchFamily="34" charset="0"/>
              </a:defRPr>
            </a:lvl1pPr>
          </a:lstStyle>
          <a:p>
            <a:pPr marL="0" marR="0" lvl="0" indent="0" algn="l" defTabSz="914239" rtl="0" eaLnBrk="1" fontAlgn="auto" latinLnBrk="0" hangingPunct="1">
              <a:lnSpc>
                <a:spcPct val="100000"/>
              </a:lnSpc>
              <a:spcBef>
                <a:spcPct val="0"/>
              </a:spcBef>
              <a:spcAft>
                <a:spcPts val="0"/>
              </a:spcAft>
              <a:buClrTx/>
              <a:buSzTx/>
              <a:buFontTx/>
              <a:buNone/>
              <a:tabLst/>
              <a:defRPr/>
            </a:pPr>
            <a:endParaRPr lang="fr-FR" sz="2000" dirty="0">
              <a:solidFill>
                <a:schemeClr val="tx1"/>
              </a:solidFill>
              <a:latin typeface="+mj-lt"/>
              <a:ea typeface="+mn-ea"/>
              <a:cs typeface="+mn-cs"/>
            </a:endParaRPr>
          </a:p>
        </p:txBody>
      </p:sp>
      <p:pic>
        <p:nvPicPr>
          <p:cNvPr id="50" name="Image 49">
            <a:extLst>
              <a:ext uri="{FF2B5EF4-FFF2-40B4-BE49-F238E27FC236}">
                <a16:creationId xmlns:a16="http://schemas.microsoft.com/office/drawing/2014/main" id="{BAC22F8F-6F30-A1AE-F589-1026A38F5B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844" y="1168716"/>
            <a:ext cx="4812472" cy="4596181"/>
          </a:xfrm>
          <a:prstGeom prst="rect">
            <a:avLst/>
          </a:prstGeom>
        </p:spPr>
      </p:pic>
      <p:sp>
        <p:nvSpPr>
          <p:cNvPr id="2" name="Titre 2">
            <a:extLst>
              <a:ext uri="{FF2B5EF4-FFF2-40B4-BE49-F238E27FC236}">
                <a16:creationId xmlns:a16="http://schemas.microsoft.com/office/drawing/2014/main" id="{5FD4C820-4537-22B4-2560-94E43C3E4028}"/>
              </a:ext>
            </a:extLst>
          </p:cNvPr>
          <p:cNvSpPr txBox="1">
            <a:spLocks/>
          </p:cNvSpPr>
          <p:nvPr/>
        </p:nvSpPr>
        <p:spPr>
          <a:xfrm>
            <a:off x="291228" y="188380"/>
            <a:ext cx="11588522" cy="275514"/>
          </a:xfrm>
          <a:prstGeom prst="rect">
            <a:avLst/>
          </a:prstGeom>
        </p:spPr>
        <p:txBody>
          <a:bodyPr>
            <a:noAutofit/>
          </a:bodyPr>
          <a:lstStyle>
            <a:lvl1pPr algn="l" defTabSz="914239" rtl="0" eaLnBrk="1" latinLnBrk="0" hangingPunct="1">
              <a:spcBef>
                <a:spcPct val="0"/>
              </a:spcBef>
              <a:buNone/>
              <a:defRPr sz="2400" b="1" kern="1200" baseline="0">
                <a:solidFill>
                  <a:schemeClr val="tx1"/>
                </a:solidFill>
                <a:latin typeface="Signature" pitchFamily="50" charset="0"/>
                <a:ea typeface="Signature" pitchFamily="50" charset="0"/>
                <a:cs typeface="Arial" pitchFamily="34" charset="0"/>
              </a:defRPr>
            </a:lvl1pPr>
          </a:lstStyle>
          <a:p>
            <a:pPr defTabSz="914400" fontAlgn="auto">
              <a:spcAft>
                <a:spcPts val="0"/>
              </a:spcAft>
            </a:pPr>
            <a:r>
              <a:rPr lang="fr-CH" sz="2800" dirty="0">
                <a:solidFill>
                  <a:srgbClr val="47B0FF"/>
                </a:solidFill>
              </a:rPr>
              <a:t>Programme </a:t>
            </a:r>
            <a:r>
              <a:rPr lang="fr-CH" sz="2800" dirty="0" err="1">
                <a:solidFill>
                  <a:srgbClr val="47B0FF"/>
                </a:solidFill>
              </a:rPr>
              <a:t>GEothermies</a:t>
            </a:r>
            <a:endParaRPr lang="fr-CH" sz="2800" dirty="0">
              <a:solidFill>
                <a:srgbClr val="47B0FF"/>
              </a:solidFill>
            </a:endParaRPr>
          </a:p>
        </p:txBody>
      </p:sp>
      <p:pic>
        <p:nvPicPr>
          <p:cNvPr id="3" name="Image 2">
            <a:extLst>
              <a:ext uri="{FF2B5EF4-FFF2-40B4-BE49-F238E27FC236}">
                <a16:creationId xmlns:a16="http://schemas.microsoft.com/office/drawing/2014/main" id="{DFB86B9E-B5EF-E8C5-8054-368DFA6ACC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64994" y="93388"/>
            <a:ext cx="1567068" cy="1109190"/>
          </a:xfrm>
          <a:prstGeom prst="rect">
            <a:avLst/>
          </a:prstGeom>
        </p:spPr>
      </p:pic>
      <p:pic>
        <p:nvPicPr>
          <p:cNvPr id="4" name="Picture 5" descr="H:\$DATA\Divers-général\LOGORCGE_quadri300dpi_FRU.jpg">
            <a:extLst>
              <a:ext uri="{FF2B5EF4-FFF2-40B4-BE49-F238E27FC236}">
                <a16:creationId xmlns:a16="http://schemas.microsoft.com/office/drawing/2014/main" id="{CE9F2527-33B6-6140-01FC-1F3F6E4B466E}"/>
              </a:ext>
            </a:extLst>
          </p:cNvPr>
          <p:cNvPicPr>
            <a:picLocks noChangeAspect="1" noChangeArrowheads="1"/>
          </p:cNvPicPr>
          <p:nvPr/>
        </p:nvPicPr>
        <p:blipFill>
          <a:blip r:embed="rId8"/>
          <a:srcRect/>
          <a:stretch>
            <a:fillRect/>
          </a:stretch>
        </p:blipFill>
        <p:spPr bwMode="auto">
          <a:xfrm>
            <a:off x="11397926" y="1054832"/>
            <a:ext cx="682158" cy="511727"/>
          </a:xfrm>
          <a:prstGeom prst="rect">
            <a:avLst/>
          </a:prstGeom>
          <a:noFill/>
          <a:ln w="9525">
            <a:noFill/>
            <a:miter lim="800000"/>
            <a:headEnd/>
            <a:tailEnd/>
          </a:ln>
        </p:spPr>
      </p:pic>
    </p:spTree>
    <p:extLst>
      <p:ext uri="{BB962C8B-B14F-4D97-AF65-F5344CB8AC3E}">
        <p14:creationId xmlns:p14="http://schemas.microsoft.com/office/powerpoint/2010/main" val="959403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5400" y="12133"/>
            <a:ext cx="10515600" cy="1112611"/>
          </a:xfrm>
        </p:spPr>
        <p:txBody>
          <a:bodyPr>
            <a:normAutofit/>
          </a:bodyPr>
          <a:lstStyle/>
          <a:p>
            <a:pPr defTabSz="914400">
              <a:lnSpc>
                <a:spcPct val="100000"/>
              </a:lnSpc>
            </a:pPr>
            <a:r>
              <a:rPr lang="fr-CH" sz="2800" dirty="0">
                <a:solidFill>
                  <a:srgbClr val="47B0FF"/>
                </a:solidFill>
              </a:rPr>
              <a:t>Etat des lieux et perspectives</a:t>
            </a:r>
          </a:p>
        </p:txBody>
      </p:sp>
      <p:sp>
        <p:nvSpPr>
          <p:cNvPr id="3" name="ZoneTexte 2"/>
          <p:cNvSpPr txBox="1"/>
          <p:nvPr/>
        </p:nvSpPr>
        <p:spPr>
          <a:xfrm>
            <a:off x="695400" y="1124744"/>
            <a:ext cx="8220403" cy="369332"/>
          </a:xfrm>
          <a:prstGeom prst="rect">
            <a:avLst/>
          </a:prstGeom>
          <a:solidFill>
            <a:schemeClr val="accent3">
              <a:lumMod val="20000"/>
              <a:lumOff val="80000"/>
            </a:schemeClr>
          </a:solidFill>
        </p:spPr>
        <p:txBody>
          <a:bodyPr wrap="square" rtlCol="0">
            <a:spAutoFit/>
          </a:bodyPr>
          <a:lstStyle/>
          <a:p>
            <a:pPr marL="285750" marR="0" lvl="0" indent="-285750" algn="l" defTabSz="912813"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fr-FR" sz="1800" b="1" i="0" u="none" strike="noStrike" kern="1200" cap="none" spc="0" normalizeH="0" baseline="0" noProof="0" dirty="0">
                <a:ln>
                  <a:noFill/>
                </a:ln>
                <a:solidFill>
                  <a:srgbClr val="000000"/>
                </a:solidFill>
                <a:effectLst/>
                <a:uLnTx/>
                <a:uFillTx/>
                <a:latin typeface="Arial" charset="0"/>
                <a:ea typeface="+mn-ea"/>
                <a:cs typeface="+mn-cs"/>
              </a:rPr>
              <a:t>Deuxième Phase </a:t>
            </a:r>
            <a:r>
              <a:rPr kumimoji="0" lang="fr-FR" sz="1800" b="1" i="0" u="none" strike="noStrike" kern="1200" cap="none" spc="0" normalizeH="0" baseline="0" noProof="0" dirty="0">
                <a:ln>
                  <a:noFill/>
                </a:ln>
                <a:solidFill>
                  <a:srgbClr val="269ED6"/>
                </a:solidFill>
                <a:effectLst/>
                <a:uLnTx/>
                <a:uFillTx/>
                <a:latin typeface="Arial" charset="0"/>
                <a:ea typeface="+mn-ea"/>
                <a:cs typeface="+mn-cs"/>
              </a:rPr>
              <a:t>« Stabilisation » </a:t>
            </a:r>
            <a:r>
              <a:rPr kumimoji="0" lang="fr-FR" sz="1800" b="1" i="0" u="none" strike="noStrike" kern="1200" cap="none" spc="0" normalizeH="0" baseline="0" noProof="0" dirty="0">
                <a:ln>
                  <a:noFill/>
                </a:ln>
                <a:solidFill>
                  <a:srgbClr val="000000"/>
                </a:solidFill>
                <a:effectLst/>
                <a:uLnTx/>
                <a:uFillTx/>
                <a:latin typeface="Arial" charset="0"/>
                <a:ea typeface="+mn-ea"/>
                <a:cs typeface="+mn-cs"/>
              </a:rPr>
              <a:t>-</a:t>
            </a:r>
            <a:r>
              <a:rPr kumimoji="0" lang="fr-FR" sz="1800" b="1" i="0" u="none" strike="noStrike" kern="1200" cap="none" spc="0" normalizeH="0" baseline="0" noProof="0" dirty="0">
                <a:ln>
                  <a:noFill/>
                </a:ln>
                <a:solidFill>
                  <a:srgbClr val="269ED6"/>
                </a:solidFill>
                <a:effectLst/>
                <a:uLnTx/>
                <a:uFillTx/>
                <a:latin typeface="Arial" charset="0"/>
                <a:ea typeface="+mn-ea"/>
                <a:cs typeface="+mn-cs"/>
              </a:rPr>
              <a:t> </a:t>
            </a:r>
            <a:r>
              <a:rPr kumimoji="0" lang="fr-FR" sz="1800" b="1" i="0" u="none" strike="noStrike" kern="1200" cap="none" spc="0" normalizeH="0" baseline="0" noProof="0" dirty="0">
                <a:ln>
                  <a:noFill/>
                </a:ln>
                <a:solidFill>
                  <a:srgbClr val="000000"/>
                </a:solidFill>
                <a:effectLst/>
                <a:uLnTx/>
                <a:uFillTx/>
                <a:latin typeface="Arial" charset="0"/>
                <a:ea typeface="+mn-ea"/>
                <a:cs typeface="+mn-cs"/>
              </a:rPr>
              <a:t>préparation de </a:t>
            </a:r>
            <a:r>
              <a:rPr kumimoji="0" lang="fr-FR" sz="1800" b="1" i="0" u="none" strike="noStrike" kern="1200" cap="none" spc="0" normalizeH="0" baseline="0" noProof="0" dirty="0">
                <a:ln>
                  <a:noFill/>
                </a:ln>
                <a:solidFill>
                  <a:srgbClr val="12AD2B"/>
                </a:solidFill>
                <a:effectLst/>
                <a:uLnTx/>
                <a:uFillTx/>
                <a:latin typeface="Arial" charset="0"/>
                <a:ea typeface="+mn-ea"/>
                <a:cs typeface="+mn-cs"/>
              </a:rPr>
              <a:t>« l’industrialisation »</a:t>
            </a:r>
            <a:endParaRPr kumimoji="0" lang="fr-FR" sz="1800" b="0" i="0" u="none" strike="noStrike" kern="1200" cap="none" spc="0" normalizeH="0" baseline="0" noProof="0" dirty="0">
              <a:ln>
                <a:noFill/>
              </a:ln>
              <a:solidFill>
                <a:srgbClr val="12AD2B"/>
              </a:solidFill>
              <a:effectLst/>
              <a:uLnTx/>
              <a:uFillTx/>
              <a:latin typeface="Arial" charset="0"/>
              <a:ea typeface="+mn-ea"/>
              <a:cs typeface="+mn-cs"/>
            </a:endParaRPr>
          </a:p>
        </p:txBody>
      </p:sp>
      <p:cxnSp>
        <p:nvCxnSpPr>
          <p:cNvPr id="6" name="Connecteur droit 5">
            <a:extLst>
              <a:ext uri="{FF2B5EF4-FFF2-40B4-BE49-F238E27FC236}">
                <a16:creationId xmlns:a16="http://schemas.microsoft.com/office/drawing/2014/main" id="{E3D31EB2-46E2-4C4D-8C13-51706377BD33}"/>
              </a:ext>
            </a:extLst>
          </p:cNvPr>
          <p:cNvCxnSpPr>
            <a:cxnSpLocks/>
          </p:cNvCxnSpPr>
          <p:nvPr/>
        </p:nvCxnSpPr>
        <p:spPr>
          <a:xfrm flipV="1">
            <a:off x="1273897" y="2862228"/>
            <a:ext cx="0" cy="1394908"/>
          </a:xfrm>
          <a:prstGeom prst="line">
            <a:avLst/>
          </a:prstGeom>
          <a:ln w="28575">
            <a:solidFill>
              <a:srgbClr val="DE1124"/>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6789BE98-1AE6-4217-B370-8668172E6095}"/>
              </a:ext>
            </a:extLst>
          </p:cNvPr>
          <p:cNvCxnSpPr>
            <a:cxnSpLocks/>
          </p:cNvCxnSpPr>
          <p:nvPr/>
        </p:nvCxnSpPr>
        <p:spPr>
          <a:xfrm flipV="1">
            <a:off x="4511824" y="2862228"/>
            <a:ext cx="0" cy="1394908"/>
          </a:xfrm>
          <a:prstGeom prst="line">
            <a:avLst/>
          </a:prstGeom>
          <a:ln w="28575">
            <a:solidFill>
              <a:srgbClr val="269ED6"/>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8531E2B1-7F4F-4D7E-BC85-A72E478DD528}"/>
              </a:ext>
            </a:extLst>
          </p:cNvPr>
          <p:cNvCxnSpPr>
            <a:cxnSpLocks/>
          </p:cNvCxnSpPr>
          <p:nvPr/>
        </p:nvCxnSpPr>
        <p:spPr>
          <a:xfrm flipV="1">
            <a:off x="7754617" y="2862228"/>
            <a:ext cx="0" cy="145848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87B54B52-CD7C-4347-A2BD-39E46EAC5728}"/>
              </a:ext>
            </a:extLst>
          </p:cNvPr>
          <p:cNvSpPr/>
          <p:nvPr/>
        </p:nvSpPr>
        <p:spPr>
          <a:xfrm>
            <a:off x="1129881" y="2094142"/>
            <a:ext cx="1908000" cy="540000"/>
          </a:xfrm>
          <a:prstGeom prst="roundRect">
            <a:avLst/>
          </a:prstGeom>
          <a:solidFill>
            <a:srgbClr val="DE1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marR="0" lvl="0" indent="-177800" algn="ctr" defTabSz="912813" rtl="0" eaLnBrk="1" fontAlgn="base" latinLnBrk="0" hangingPunct="1">
              <a:lnSpc>
                <a:spcPct val="100000"/>
              </a:lnSpc>
              <a:spcBef>
                <a:spcPct val="0"/>
              </a:spcBef>
              <a:spcAft>
                <a:spcPct val="0"/>
              </a:spcAft>
              <a:buClrTx/>
              <a:buSzTx/>
              <a:buFontTx/>
              <a:buAutoNum type="arabicPeriod"/>
              <a:tabLst/>
              <a:defRPr/>
            </a:pPr>
            <a:r>
              <a:rPr kumimoji="0" lang="fr-FR"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Expérimentation</a:t>
            </a:r>
          </a:p>
          <a:p>
            <a:pPr marL="0" marR="0" lvl="0" indent="0" algn="ctr" defTabSz="912813"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2014-2019</a:t>
            </a:r>
          </a:p>
        </p:txBody>
      </p:sp>
      <p:sp>
        <p:nvSpPr>
          <p:cNvPr id="10" name="Rectangle : coins arrondis 9">
            <a:extLst>
              <a:ext uri="{FF2B5EF4-FFF2-40B4-BE49-F238E27FC236}">
                <a16:creationId xmlns:a16="http://schemas.microsoft.com/office/drawing/2014/main" id="{C8098781-2E86-4FD2-A62B-F9D362392832}"/>
              </a:ext>
            </a:extLst>
          </p:cNvPr>
          <p:cNvSpPr/>
          <p:nvPr/>
        </p:nvSpPr>
        <p:spPr>
          <a:xfrm>
            <a:off x="4370243" y="2093710"/>
            <a:ext cx="1908000" cy="540000"/>
          </a:xfrm>
          <a:prstGeom prst="roundRect">
            <a:avLst/>
          </a:prstGeom>
          <a:solidFill>
            <a:srgbClr val="269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 Stabilisation</a:t>
            </a:r>
          </a:p>
          <a:p>
            <a:pPr marL="0" marR="0" lvl="0" indent="0" algn="ctr" defTabSz="912813"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2020-2026</a:t>
            </a:r>
          </a:p>
        </p:txBody>
      </p:sp>
      <p:sp>
        <p:nvSpPr>
          <p:cNvPr id="11" name="Rectangle : coins arrondis 10">
            <a:extLst>
              <a:ext uri="{FF2B5EF4-FFF2-40B4-BE49-F238E27FC236}">
                <a16:creationId xmlns:a16="http://schemas.microsoft.com/office/drawing/2014/main" id="{13985D39-2288-45BB-A9CA-EBB88B22AC22}"/>
              </a:ext>
            </a:extLst>
          </p:cNvPr>
          <p:cNvSpPr/>
          <p:nvPr/>
        </p:nvSpPr>
        <p:spPr>
          <a:xfrm>
            <a:off x="7605901" y="2060848"/>
            <a:ext cx="1908000" cy="540000"/>
          </a:xfrm>
          <a:prstGeom prst="roundRect">
            <a:avLst/>
          </a:prstGeom>
          <a:solidFill>
            <a:srgbClr val="12A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fr-FR"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 Industrialisation</a:t>
            </a:r>
          </a:p>
        </p:txBody>
      </p:sp>
      <p:grpSp>
        <p:nvGrpSpPr>
          <p:cNvPr id="5" name="Groupe 4">
            <a:extLst>
              <a:ext uri="{FF2B5EF4-FFF2-40B4-BE49-F238E27FC236}">
                <a16:creationId xmlns:a16="http://schemas.microsoft.com/office/drawing/2014/main" id="{88BAAA78-0441-4ADF-8C6B-4BB5FE1F75F7}"/>
              </a:ext>
            </a:extLst>
          </p:cNvPr>
          <p:cNvGrpSpPr/>
          <p:nvPr/>
        </p:nvGrpSpPr>
        <p:grpSpPr>
          <a:xfrm>
            <a:off x="-1693485" y="5530478"/>
            <a:ext cx="7776688" cy="792000"/>
            <a:chOff x="1665331" y="4257136"/>
            <a:chExt cx="7776688" cy="792000"/>
          </a:xfrm>
        </p:grpSpPr>
        <p:pic>
          <p:nvPicPr>
            <p:cNvPr id="27" name="Graphique 26" descr="Recyclage avec un remplissage uni">
              <a:extLst>
                <a:ext uri="{FF2B5EF4-FFF2-40B4-BE49-F238E27FC236}">
                  <a16:creationId xmlns:a16="http://schemas.microsoft.com/office/drawing/2014/main" id="{7AE6A46D-8F4C-4048-B820-A6B64648C20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50019" y="4257136"/>
              <a:ext cx="792000" cy="792000"/>
            </a:xfrm>
            <a:prstGeom prst="rect">
              <a:avLst/>
            </a:prstGeom>
          </p:spPr>
        </p:pic>
        <p:pic>
          <p:nvPicPr>
            <p:cNvPr id="29" name="Graphique 28" descr="Bécher avec un remplissage uni">
              <a:extLst>
                <a:ext uri="{FF2B5EF4-FFF2-40B4-BE49-F238E27FC236}">
                  <a16:creationId xmlns:a16="http://schemas.microsoft.com/office/drawing/2014/main" id="{EA378042-F158-4202-9446-A49EEA993C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5331" y="4257136"/>
              <a:ext cx="792000" cy="792000"/>
            </a:xfrm>
            <a:prstGeom prst="rect">
              <a:avLst/>
            </a:prstGeom>
          </p:spPr>
        </p:pic>
        <p:pic>
          <p:nvPicPr>
            <p:cNvPr id="31" name="Graphique 30" descr="Mur de briques en construction avec un remplissage uni">
              <a:extLst>
                <a:ext uri="{FF2B5EF4-FFF2-40B4-BE49-F238E27FC236}">
                  <a16:creationId xmlns:a16="http://schemas.microsoft.com/office/drawing/2014/main" id="{84CA56EB-5407-4DBD-ACDB-C36A08C6DB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77699" y="4257136"/>
              <a:ext cx="792000" cy="792000"/>
            </a:xfrm>
            <a:prstGeom prst="rect">
              <a:avLst/>
            </a:prstGeom>
          </p:spPr>
        </p:pic>
      </p:grpSp>
      <p:sp>
        <p:nvSpPr>
          <p:cNvPr id="32" name="ZoneTexte 31">
            <a:extLst>
              <a:ext uri="{FF2B5EF4-FFF2-40B4-BE49-F238E27FC236}">
                <a16:creationId xmlns:a16="http://schemas.microsoft.com/office/drawing/2014/main" id="{634A6EB4-8A3F-44A4-8AB2-5E6E9E056433}"/>
              </a:ext>
            </a:extLst>
          </p:cNvPr>
          <p:cNvSpPr txBox="1"/>
          <p:nvPr/>
        </p:nvSpPr>
        <p:spPr>
          <a:xfrm>
            <a:off x="1240685" y="2749996"/>
            <a:ext cx="3168341" cy="2277547"/>
          </a:xfrm>
          <a:prstGeom prst="rect">
            <a:avLst/>
          </a:prstGeom>
          <a:noFill/>
        </p:spPr>
        <p:txBody>
          <a:bodyPr wrap="square" rtlCol="0">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DE1124"/>
                </a:solidFill>
                <a:effectLst/>
                <a:uLnTx/>
                <a:uFillTx/>
                <a:latin typeface="Arial" charset="0"/>
                <a:ea typeface="+mn-ea"/>
                <a:cs typeface="+mn-cs"/>
              </a:rPr>
              <a:t>Préparation</a:t>
            </a:r>
          </a:p>
          <a:p>
            <a:pPr marL="171450" marR="0" lvl="0" indent="-171450"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000000"/>
                </a:solidFill>
                <a:effectLst/>
                <a:uLnTx/>
                <a:uFillTx/>
                <a:latin typeface="Arial" charset="0"/>
                <a:ea typeface="+mn-ea"/>
                <a:cs typeface="+mn-cs"/>
              </a:rPr>
              <a:t>Mise en place du Programme </a:t>
            </a:r>
            <a:r>
              <a:rPr kumimoji="0" lang="fr-FR" sz="1200" b="0" i="0" u="none" strike="noStrike" kern="1200" cap="none" spc="0" normalizeH="0" baseline="0" noProof="0" dirty="0" err="1">
                <a:ln>
                  <a:noFill/>
                </a:ln>
                <a:solidFill>
                  <a:srgbClr val="000000"/>
                </a:solidFill>
                <a:effectLst/>
                <a:uLnTx/>
                <a:uFillTx/>
                <a:latin typeface="Arial" charset="0"/>
                <a:ea typeface="+mn-ea"/>
                <a:cs typeface="+mn-cs"/>
              </a:rPr>
              <a:t>GEothermies</a:t>
            </a:r>
            <a:r>
              <a:rPr kumimoji="0" lang="fr-FR" sz="1200" b="0" i="0" u="none" strike="noStrike" kern="1200" cap="none" spc="0" normalizeH="0" baseline="0" noProof="0" dirty="0">
                <a:ln>
                  <a:noFill/>
                </a:ln>
                <a:solidFill>
                  <a:srgbClr val="000000"/>
                </a:solidFill>
                <a:effectLst/>
                <a:uLnTx/>
                <a:uFillTx/>
                <a:latin typeface="Arial" charset="0"/>
                <a:ea typeface="+mn-ea"/>
                <a:cs typeface="+mn-cs"/>
              </a:rPr>
              <a:t> </a:t>
            </a:r>
          </a:p>
          <a:p>
            <a:pPr marL="171450" marR="0" lvl="0" indent="-171450"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000000"/>
                </a:solidFill>
                <a:effectLst/>
                <a:uLnTx/>
                <a:uFillTx/>
                <a:latin typeface="Arial" charset="0"/>
                <a:ea typeface="+mn-ea"/>
                <a:cs typeface="+mn-cs"/>
              </a:rPr>
              <a:t>Amélioration de la connaissance du sous-sol et étude du potentiel géothermique genevois </a:t>
            </a:r>
          </a:p>
          <a:p>
            <a:pPr marL="171450" marR="0" lvl="0" indent="-171450"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000000"/>
                </a:solidFill>
                <a:effectLst/>
                <a:uLnTx/>
                <a:uFillTx/>
                <a:latin typeface="Arial" charset="0"/>
                <a:ea typeface="+mn-ea"/>
                <a:cs typeface="+mn-cs"/>
              </a:rPr>
              <a:t>Développement d’une nouvelle filière</a:t>
            </a:r>
          </a:p>
          <a:p>
            <a:pPr marL="171450" marR="0" lvl="0" indent="-171450"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000000"/>
                </a:solidFill>
                <a:effectLst/>
                <a:uLnTx/>
                <a:uFillTx/>
                <a:latin typeface="Arial" charset="0"/>
                <a:ea typeface="+mn-ea"/>
                <a:cs typeface="+mn-cs"/>
              </a:rPr>
              <a:t>Adaptation des conditions cadres, définition des principes d’exploitation</a:t>
            </a:r>
          </a:p>
          <a:p>
            <a:pPr marL="171450" marR="0" lvl="0" indent="-171450"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fr-FR" sz="1000" b="0" i="0" u="none" strike="noStrike" kern="1200" cap="none" spc="0" normalizeH="0" baseline="0" noProof="0" dirty="0">
              <a:ln>
                <a:noFill/>
              </a:ln>
              <a:solidFill>
                <a:srgbClr val="000000"/>
              </a:solidFill>
              <a:effectLst/>
              <a:uLnTx/>
              <a:uFillTx/>
              <a:latin typeface="Arial" charset="0"/>
              <a:ea typeface="+mn-ea"/>
              <a:cs typeface="+mn-cs"/>
            </a:endParaRPr>
          </a:p>
          <a:p>
            <a:pPr marL="171450" marR="0" lvl="0" indent="-171450"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fr-FR" sz="10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fr-FR" sz="12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3" name="ZoneTexte 32">
            <a:extLst>
              <a:ext uri="{FF2B5EF4-FFF2-40B4-BE49-F238E27FC236}">
                <a16:creationId xmlns:a16="http://schemas.microsoft.com/office/drawing/2014/main" id="{0B6C997D-0C2A-460B-991B-FDA0AD156E08}"/>
              </a:ext>
            </a:extLst>
          </p:cNvPr>
          <p:cNvSpPr txBox="1"/>
          <p:nvPr/>
        </p:nvSpPr>
        <p:spPr>
          <a:xfrm>
            <a:off x="4514256" y="2731993"/>
            <a:ext cx="3237928" cy="2139047"/>
          </a:xfrm>
          <a:prstGeom prst="rect">
            <a:avLst/>
          </a:prstGeom>
          <a:noFill/>
        </p:spPr>
        <p:txBody>
          <a:bodyPr wrap="square" rtlCol="0">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269ED6"/>
                </a:solidFill>
                <a:effectLst/>
                <a:uLnTx/>
                <a:uFillTx/>
                <a:latin typeface="Arial" charset="0"/>
                <a:ea typeface="+mn-ea"/>
                <a:cs typeface="+mn-cs"/>
              </a:rPr>
              <a:t>Transition et réglages</a:t>
            </a:r>
          </a:p>
          <a:p>
            <a:pPr marL="180975" marR="0" lvl="0" indent="-180975"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000000"/>
                </a:solidFill>
                <a:effectLst/>
                <a:uLnTx/>
                <a:uFillTx/>
                <a:latin typeface="Arial" charset="0"/>
                <a:ea typeface="+mn-ea"/>
                <a:cs typeface="+mn-cs"/>
              </a:rPr>
              <a:t>Stratégie de déploiement, intégration ressource géothermique surface et moyenne profondeur / projets RTS &amp; hors RTS</a:t>
            </a:r>
          </a:p>
          <a:p>
            <a:pPr marL="180975" marR="0" lvl="0" indent="-180975"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000000"/>
                </a:solidFill>
                <a:effectLst/>
                <a:uLnTx/>
                <a:uFillTx/>
                <a:latin typeface="Arial" charset="0"/>
                <a:ea typeface="+mn-ea"/>
                <a:cs typeface="+mn-cs"/>
              </a:rPr>
              <a:t>Poursuite prospection du sous-sol et des activités programmatiques</a:t>
            </a:r>
          </a:p>
          <a:p>
            <a:pPr marL="180975" marR="0" lvl="0" indent="-180975"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000000"/>
                </a:solidFill>
                <a:effectLst/>
                <a:uLnTx/>
                <a:uFillTx/>
                <a:latin typeface="Arial" charset="0"/>
                <a:ea typeface="+mn-ea"/>
                <a:cs typeface="+mn-cs"/>
              </a:rPr>
              <a:t>Mise en place progressive de la délégation et intégration dans les processus de l’Etat et de SIG</a:t>
            </a:r>
          </a:p>
          <a:p>
            <a:pPr marL="171450" marR="0" lvl="0" indent="-171450"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fr-FR" sz="11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4" name="ZoneTexte 33">
            <a:extLst>
              <a:ext uri="{FF2B5EF4-FFF2-40B4-BE49-F238E27FC236}">
                <a16:creationId xmlns:a16="http://schemas.microsoft.com/office/drawing/2014/main" id="{F574BA99-5090-4869-80FF-9850A6F7A12E}"/>
              </a:ext>
            </a:extLst>
          </p:cNvPr>
          <p:cNvSpPr txBox="1"/>
          <p:nvPr/>
        </p:nvSpPr>
        <p:spPr>
          <a:xfrm>
            <a:off x="7749751" y="2749996"/>
            <a:ext cx="2805878" cy="1569660"/>
          </a:xfrm>
          <a:prstGeom prst="rect">
            <a:avLst/>
          </a:prstGeom>
          <a:noFill/>
        </p:spPr>
        <p:txBody>
          <a:bodyPr wrap="square" rtlCol="0">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fr-FR" sz="1400" b="1" i="0" u="none" strike="noStrike" kern="1200" cap="none" spc="0" normalizeH="0" baseline="0" noProof="0" dirty="0">
                <a:ln>
                  <a:noFill/>
                </a:ln>
                <a:solidFill>
                  <a:srgbClr val="12AD2B"/>
                </a:solidFill>
                <a:effectLst/>
                <a:uLnTx/>
                <a:uFillTx/>
                <a:latin typeface="Arial" charset="0"/>
                <a:ea typeface="+mn-ea"/>
                <a:cs typeface="+mn-cs"/>
              </a:rPr>
              <a:t>Exploitation</a:t>
            </a:r>
          </a:p>
          <a:p>
            <a:pPr marL="171450" marR="0" lvl="0" indent="-171450"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000000"/>
                </a:solidFill>
                <a:effectLst/>
                <a:uLnTx/>
                <a:uFillTx/>
                <a:latin typeface="Arial" charset="0"/>
                <a:ea typeface="+mn-ea"/>
                <a:cs typeface="+mn-cs"/>
              </a:rPr>
              <a:t>Marché en place</a:t>
            </a:r>
          </a:p>
          <a:p>
            <a:pPr marL="171450" marR="0" lvl="0" indent="-171450"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000000"/>
                </a:solidFill>
                <a:effectLst/>
                <a:uLnTx/>
                <a:uFillTx/>
                <a:latin typeface="Arial" charset="0"/>
                <a:ea typeface="+mn-ea"/>
                <a:cs typeface="+mn-cs"/>
              </a:rPr>
              <a:t>Ressource géothermique intégrée</a:t>
            </a:r>
          </a:p>
          <a:p>
            <a:pPr marL="171450" marR="0" lvl="0" indent="-171450"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000000"/>
                </a:solidFill>
                <a:effectLst/>
                <a:uLnTx/>
                <a:uFillTx/>
                <a:latin typeface="Arial" charset="0"/>
                <a:ea typeface="+mn-ea"/>
                <a:cs typeface="+mn-cs"/>
              </a:rPr>
              <a:t>Multiplication des opérations</a:t>
            </a:r>
          </a:p>
          <a:p>
            <a:pPr marL="171450" marR="0" lvl="0" indent="-171450"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FR" sz="1200" b="0" i="0" u="none" strike="noStrike" kern="1200" cap="none" spc="0" normalizeH="0" baseline="0" noProof="0" dirty="0">
                <a:ln>
                  <a:noFill/>
                </a:ln>
                <a:solidFill>
                  <a:srgbClr val="000000"/>
                </a:solidFill>
                <a:effectLst/>
                <a:uLnTx/>
                <a:uFillTx/>
                <a:latin typeface="Arial" charset="0"/>
                <a:ea typeface="+mn-ea"/>
                <a:cs typeface="+mn-cs"/>
              </a:rPr>
              <a:t>Veille résiduelle pour préserver l’esprit innovant et la durabilité de la géothermie</a:t>
            </a:r>
          </a:p>
          <a:p>
            <a:pPr marL="171450" marR="0" lvl="0" indent="-171450"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fr-FR" sz="1000"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4" name="Groupe 3">
            <a:extLst>
              <a:ext uri="{FF2B5EF4-FFF2-40B4-BE49-F238E27FC236}">
                <a16:creationId xmlns:a16="http://schemas.microsoft.com/office/drawing/2014/main" id="{9CBA10DE-D87E-3B87-3F9C-372F880934F7}"/>
              </a:ext>
            </a:extLst>
          </p:cNvPr>
          <p:cNvGrpSpPr/>
          <p:nvPr/>
        </p:nvGrpSpPr>
        <p:grpSpPr>
          <a:xfrm>
            <a:off x="880117" y="4386771"/>
            <a:ext cx="10330882" cy="1872208"/>
            <a:chOff x="911424" y="3717032"/>
            <a:chExt cx="10330882" cy="1872208"/>
          </a:xfrm>
        </p:grpSpPr>
        <p:sp>
          <p:nvSpPr>
            <p:cNvPr id="12" name="Flèche : droite 11">
              <a:extLst>
                <a:ext uri="{FF2B5EF4-FFF2-40B4-BE49-F238E27FC236}">
                  <a16:creationId xmlns:a16="http://schemas.microsoft.com/office/drawing/2014/main" id="{A204F3AF-DA7A-EAAC-4570-DF22CB246B1C}"/>
                </a:ext>
              </a:extLst>
            </p:cNvPr>
            <p:cNvSpPr/>
            <p:nvPr/>
          </p:nvSpPr>
          <p:spPr>
            <a:xfrm>
              <a:off x="911424" y="3717032"/>
              <a:ext cx="10330882" cy="1872208"/>
            </a:xfrm>
            <a:prstGeom prst="rightArrow">
              <a:avLst>
                <a:gd name="adj1" fmla="val 50000"/>
                <a:gd name="adj2" fmla="val 36728"/>
              </a:avLst>
            </a:prstGeom>
            <a:gradFill flip="none" rotWithShape="1">
              <a:gsLst>
                <a:gs pos="69000">
                  <a:srgbClr val="269ED6"/>
                </a:gs>
                <a:gs pos="98000">
                  <a:srgbClr val="DE1124"/>
                </a:gs>
                <a:gs pos="77000">
                  <a:srgbClr val="DE1124"/>
                </a:gs>
                <a:gs pos="25000">
                  <a:srgbClr val="12AD2B"/>
                </a:gs>
                <a:gs pos="43000">
                  <a:srgbClr val="269ED6"/>
                </a:gs>
                <a:gs pos="4000">
                  <a:srgbClr val="12AD2B"/>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a:ea typeface="+mn-ea"/>
                <a:cs typeface="+mn-cs"/>
              </a:endParaRPr>
            </a:p>
          </p:txBody>
        </p:sp>
        <p:pic>
          <p:nvPicPr>
            <p:cNvPr id="13" name="Graphique 12" descr="Recyclage avec un remplissage uni">
              <a:extLst>
                <a:ext uri="{FF2B5EF4-FFF2-40B4-BE49-F238E27FC236}">
                  <a16:creationId xmlns:a16="http://schemas.microsoft.com/office/drawing/2014/main" id="{1A275C9A-EA61-B735-CBA4-C1FA8D54275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50019" y="4257136"/>
              <a:ext cx="792000" cy="792000"/>
            </a:xfrm>
            <a:prstGeom prst="rect">
              <a:avLst/>
            </a:prstGeom>
          </p:spPr>
        </p:pic>
        <p:pic>
          <p:nvPicPr>
            <p:cNvPr id="14" name="Graphique 13" descr="Bécher avec un remplissage uni">
              <a:extLst>
                <a:ext uri="{FF2B5EF4-FFF2-40B4-BE49-F238E27FC236}">
                  <a16:creationId xmlns:a16="http://schemas.microsoft.com/office/drawing/2014/main" id="{D25129DB-2EB7-7072-3C30-EA0EDA8DC76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65331" y="4257136"/>
              <a:ext cx="792000" cy="792000"/>
            </a:xfrm>
            <a:prstGeom prst="rect">
              <a:avLst/>
            </a:prstGeom>
          </p:spPr>
        </p:pic>
        <p:pic>
          <p:nvPicPr>
            <p:cNvPr id="15" name="Graphique 14" descr="Mur de briques en construction avec un remplissage uni">
              <a:extLst>
                <a:ext uri="{FF2B5EF4-FFF2-40B4-BE49-F238E27FC236}">
                  <a16:creationId xmlns:a16="http://schemas.microsoft.com/office/drawing/2014/main" id="{1FA761F9-768F-1B7F-94C6-68F74DB7F4F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77699" y="4257136"/>
              <a:ext cx="792000" cy="792000"/>
            </a:xfrm>
            <a:prstGeom prst="rect">
              <a:avLst/>
            </a:prstGeom>
          </p:spPr>
        </p:pic>
      </p:grpSp>
      <p:pic>
        <p:nvPicPr>
          <p:cNvPr id="16" name="Image 15">
            <a:extLst>
              <a:ext uri="{FF2B5EF4-FFF2-40B4-BE49-F238E27FC236}">
                <a16:creationId xmlns:a16="http://schemas.microsoft.com/office/drawing/2014/main" id="{22794080-221B-EBD3-2908-EF73DFBD48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8436" y="389175"/>
            <a:ext cx="1249931" cy="884717"/>
          </a:xfrm>
          <a:prstGeom prst="rect">
            <a:avLst/>
          </a:prstGeom>
        </p:spPr>
      </p:pic>
      <p:pic>
        <p:nvPicPr>
          <p:cNvPr id="17" name="Picture 5" descr="H:\$DATA\Divers-général\LOGORCGE_quadri300dpi_FRU.jpg">
            <a:extLst>
              <a:ext uri="{FF2B5EF4-FFF2-40B4-BE49-F238E27FC236}">
                <a16:creationId xmlns:a16="http://schemas.microsoft.com/office/drawing/2014/main" id="{17B82849-689E-3D15-D2E3-8C84BFADB396}"/>
              </a:ext>
            </a:extLst>
          </p:cNvPr>
          <p:cNvPicPr>
            <a:picLocks noChangeAspect="1" noChangeArrowheads="1"/>
          </p:cNvPicPr>
          <p:nvPr/>
        </p:nvPicPr>
        <p:blipFill>
          <a:blip r:embed="rId9"/>
          <a:srcRect/>
          <a:stretch>
            <a:fillRect/>
          </a:stretch>
        </p:blipFill>
        <p:spPr bwMode="auto">
          <a:xfrm>
            <a:off x="10806882" y="518441"/>
            <a:ext cx="808233" cy="606303"/>
          </a:xfrm>
          <a:prstGeom prst="rect">
            <a:avLst/>
          </a:prstGeom>
          <a:noFill/>
          <a:ln w="9525">
            <a:noFill/>
            <a:miter lim="800000"/>
            <a:headEnd/>
            <a:tailEnd/>
          </a:ln>
        </p:spPr>
      </p:pic>
    </p:spTree>
    <p:extLst>
      <p:ext uri="{BB962C8B-B14F-4D97-AF65-F5344CB8AC3E}">
        <p14:creationId xmlns:p14="http://schemas.microsoft.com/office/powerpoint/2010/main" val="15677223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A93CC6-5A40-1BD5-AD70-70EB43E5548A}"/>
              </a:ext>
            </a:extLst>
          </p:cNvPr>
          <p:cNvSpPr>
            <a:spLocks noGrp="1"/>
          </p:cNvSpPr>
          <p:nvPr>
            <p:ph type="title"/>
          </p:nvPr>
        </p:nvSpPr>
        <p:spPr>
          <a:xfrm>
            <a:off x="203254" y="-179193"/>
            <a:ext cx="10515600" cy="1153387"/>
          </a:xfrm>
        </p:spPr>
        <p:txBody>
          <a:bodyPr>
            <a:normAutofit/>
          </a:bodyPr>
          <a:lstStyle/>
          <a:p>
            <a:r>
              <a:rPr lang="fr-CH" sz="2800" dirty="0">
                <a:solidFill>
                  <a:srgbClr val="47B0FF"/>
                </a:solidFill>
              </a:rPr>
              <a:t>Améliorer la connaissance du sous-sol genevois (1) </a:t>
            </a:r>
          </a:p>
        </p:txBody>
      </p:sp>
      <p:pic>
        <p:nvPicPr>
          <p:cNvPr id="23" name="Image 22">
            <a:extLst>
              <a:ext uri="{FF2B5EF4-FFF2-40B4-BE49-F238E27FC236}">
                <a16:creationId xmlns:a16="http://schemas.microsoft.com/office/drawing/2014/main" id="{10E4491E-725F-0D49-F036-12FB3AE1EF46}"/>
              </a:ext>
            </a:extLst>
          </p:cNvPr>
          <p:cNvPicPr>
            <a:picLocks noChangeAspect="1"/>
          </p:cNvPicPr>
          <p:nvPr/>
        </p:nvPicPr>
        <p:blipFill rotWithShape="1">
          <a:blip r:embed="rId3"/>
          <a:srcRect l="65306"/>
          <a:stretch/>
        </p:blipFill>
        <p:spPr>
          <a:xfrm>
            <a:off x="-240704" y="1754619"/>
            <a:ext cx="3194063" cy="5115621"/>
          </a:xfrm>
          <a:prstGeom prst="rect">
            <a:avLst/>
          </a:prstGeom>
        </p:spPr>
      </p:pic>
      <p:pic>
        <p:nvPicPr>
          <p:cNvPr id="24" name="Image 23">
            <a:extLst>
              <a:ext uri="{FF2B5EF4-FFF2-40B4-BE49-F238E27FC236}">
                <a16:creationId xmlns:a16="http://schemas.microsoft.com/office/drawing/2014/main" id="{3169C9D8-A851-124D-5B96-67080535B6E2}"/>
              </a:ext>
            </a:extLst>
          </p:cNvPr>
          <p:cNvPicPr>
            <a:picLocks noChangeAspect="1"/>
          </p:cNvPicPr>
          <p:nvPr/>
        </p:nvPicPr>
        <p:blipFill rotWithShape="1">
          <a:blip r:embed="rId4"/>
          <a:srcRect t="6510" r="8049" b="9279"/>
          <a:stretch/>
        </p:blipFill>
        <p:spPr>
          <a:xfrm>
            <a:off x="7065050" y="1396813"/>
            <a:ext cx="4806321" cy="2304256"/>
          </a:xfrm>
          <a:prstGeom prst="rect">
            <a:avLst/>
          </a:prstGeom>
        </p:spPr>
      </p:pic>
      <p:pic>
        <p:nvPicPr>
          <p:cNvPr id="22" name="Image 21">
            <a:extLst>
              <a:ext uri="{FF2B5EF4-FFF2-40B4-BE49-F238E27FC236}">
                <a16:creationId xmlns:a16="http://schemas.microsoft.com/office/drawing/2014/main" id="{6E40B371-F18E-9B1B-02B2-73C366A821DC}"/>
              </a:ext>
            </a:extLst>
          </p:cNvPr>
          <p:cNvPicPr>
            <a:picLocks noChangeAspect="1"/>
          </p:cNvPicPr>
          <p:nvPr/>
        </p:nvPicPr>
        <p:blipFill rotWithShape="1">
          <a:blip r:embed="rId3"/>
          <a:srcRect r="36818"/>
          <a:stretch/>
        </p:blipFill>
        <p:spPr>
          <a:xfrm>
            <a:off x="2426455" y="3278164"/>
            <a:ext cx="4642451" cy="4082889"/>
          </a:xfrm>
          <a:prstGeom prst="rect">
            <a:avLst/>
          </a:prstGeom>
        </p:spPr>
      </p:pic>
      <p:sp>
        <p:nvSpPr>
          <p:cNvPr id="26" name="ZoneTexte 25">
            <a:extLst>
              <a:ext uri="{FF2B5EF4-FFF2-40B4-BE49-F238E27FC236}">
                <a16:creationId xmlns:a16="http://schemas.microsoft.com/office/drawing/2014/main" id="{27D7CD6E-5F2B-4D65-5278-CB91EA162527}"/>
              </a:ext>
            </a:extLst>
          </p:cNvPr>
          <p:cNvSpPr txBox="1"/>
          <p:nvPr/>
        </p:nvSpPr>
        <p:spPr>
          <a:xfrm>
            <a:off x="320629" y="974194"/>
            <a:ext cx="3298482" cy="1077218"/>
          </a:xfrm>
          <a:prstGeom prst="rect">
            <a:avLst/>
          </a:prstGeom>
          <a:noFill/>
        </p:spPr>
        <p:txBody>
          <a:bodyPr wrap="square" rtlCol="0">
            <a:spAutoFit/>
          </a:bodyPr>
          <a:lstStyle/>
          <a:p>
            <a:r>
              <a:rPr lang="fr-CH" sz="1600" b="1" dirty="0"/>
              <a:t>Puits GEo-01 en 2018</a:t>
            </a:r>
          </a:p>
          <a:p>
            <a:r>
              <a:rPr lang="fr-CH" sz="1600" dirty="0"/>
              <a:t>744 m</a:t>
            </a:r>
          </a:p>
          <a:p>
            <a:r>
              <a:rPr lang="fr-CH" sz="1600" dirty="0"/>
              <a:t>50-70 l/s à 34°C</a:t>
            </a:r>
          </a:p>
          <a:p>
            <a:endParaRPr lang="fr-CH" sz="1600" dirty="0"/>
          </a:p>
        </p:txBody>
      </p:sp>
      <p:sp>
        <p:nvSpPr>
          <p:cNvPr id="27" name="ZoneTexte 26">
            <a:extLst>
              <a:ext uri="{FF2B5EF4-FFF2-40B4-BE49-F238E27FC236}">
                <a16:creationId xmlns:a16="http://schemas.microsoft.com/office/drawing/2014/main" id="{2588D357-7BA5-73CA-0015-B4FCE5F710B9}"/>
              </a:ext>
            </a:extLst>
          </p:cNvPr>
          <p:cNvSpPr txBox="1"/>
          <p:nvPr/>
        </p:nvSpPr>
        <p:spPr>
          <a:xfrm>
            <a:off x="3619110" y="2447167"/>
            <a:ext cx="2656184" cy="830997"/>
          </a:xfrm>
          <a:prstGeom prst="rect">
            <a:avLst/>
          </a:prstGeom>
          <a:noFill/>
        </p:spPr>
        <p:txBody>
          <a:bodyPr wrap="square" rtlCol="0">
            <a:spAutoFit/>
          </a:bodyPr>
          <a:lstStyle/>
          <a:p>
            <a:r>
              <a:rPr lang="fr-CH" sz="1600" b="1" dirty="0"/>
              <a:t>Puits GEo-02 en 2020</a:t>
            </a:r>
            <a:br>
              <a:rPr lang="fr-CH" sz="1600" dirty="0"/>
            </a:br>
            <a:r>
              <a:rPr lang="fr-CH" sz="1600" dirty="0"/>
              <a:t>1456 m</a:t>
            </a:r>
          </a:p>
          <a:p>
            <a:r>
              <a:rPr lang="fr-CH" sz="1600" dirty="0"/>
              <a:t>&lt; 1 l/s à 53°C</a:t>
            </a:r>
          </a:p>
        </p:txBody>
      </p:sp>
      <p:sp>
        <p:nvSpPr>
          <p:cNvPr id="28" name="ZoneTexte 27">
            <a:extLst>
              <a:ext uri="{FF2B5EF4-FFF2-40B4-BE49-F238E27FC236}">
                <a16:creationId xmlns:a16="http://schemas.microsoft.com/office/drawing/2014/main" id="{5212B954-E7FF-8EBE-05D1-A1F340B7DD2B}"/>
              </a:ext>
            </a:extLst>
          </p:cNvPr>
          <p:cNvSpPr txBox="1"/>
          <p:nvPr/>
        </p:nvSpPr>
        <p:spPr>
          <a:xfrm>
            <a:off x="6960096" y="623884"/>
            <a:ext cx="4699446" cy="1261884"/>
          </a:xfrm>
          <a:prstGeom prst="rect">
            <a:avLst/>
          </a:prstGeom>
          <a:noFill/>
        </p:spPr>
        <p:txBody>
          <a:bodyPr wrap="square" rtlCol="0">
            <a:spAutoFit/>
          </a:bodyPr>
          <a:lstStyle/>
          <a:p>
            <a:r>
              <a:rPr lang="fr-CH" sz="1600" b="1" dirty="0"/>
              <a:t>Campagnes d’acquisition sismique </a:t>
            </a:r>
          </a:p>
          <a:p>
            <a:r>
              <a:rPr lang="fr-CH" sz="1600" b="1" dirty="0"/>
              <a:t>Plusieurs 2D et 3D en 2022</a:t>
            </a:r>
          </a:p>
          <a:p>
            <a:r>
              <a:rPr lang="fr-CH" sz="1600" dirty="0"/>
              <a:t>3D : 187 km2  15 MCHF </a:t>
            </a:r>
            <a:r>
              <a:rPr lang="fr-CH" sz="1200" dirty="0"/>
              <a:t>(dont 60% de subventions) fédérales)</a:t>
            </a:r>
            <a:br>
              <a:rPr lang="fr-CH" sz="1600" dirty="0"/>
            </a:br>
            <a:endParaRPr lang="fr-CH" sz="1600" dirty="0"/>
          </a:p>
        </p:txBody>
      </p:sp>
      <p:pic>
        <p:nvPicPr>
          <p:cNvPr id="29" name="Image 28">
            <a:extLst>
              <a:ext uri="{FF2B5EF4-FFF2-40B4-BE49-F238E27FC236}">
                <a16:creationId xmlns:a16="http://schemas.microsoft.com/office/drawing/2014/main" id="{D0112880-4D9D-48CF-DED3-A2A7EBD99A8C}"/>
              </a:ext>
            </a:extLst>
          </p:cNvPr>
          <p:cNvPicPr>
            <a:picLocks noChangeAspect="1"/>
          </p:cNvPicPr>
          <p:nvPr/>
        </p:nvPicPr>
        <p:blipFill>
          <a:blip r:embed="rId5"/>
          <a:stretch>
            <a:fillRect/>
          </a:stretch>
        </p:blipFill>
        <p:spPr>
          <a:xfrm>
            <a:off x="7069589" y="3736862"/>
            <a:ext cx="4806321" cy="3044169"/>
          </a:xfrm>
          <a:prstGeom prst="rect">
            <a:avLst/>
          </a:prstGeom>
        </p:spPr>
      </p:pic>
      <p:sp>
        <p:nvSpPr>
          <p:cNvPr id="3" name="ZoneTexte 2">
            <a:extLst>
              <a:ext uri="{FF2B5EF4-FFF2-40B4-BE49-F238E27FC236}">
                <a16:creationId xmlns:a16="http://schemas.microsoft.com/office/drawing/2014/main" id="{301AE045-33DE-2E17-C9C4-67E57BD1FD48}"/>
              </a:ext>
            </a:extLst>
          </p:cNvPr>
          <p:cNvSpPr txBox="1"/>
          <p:nvPr/>
        </p:nvSpPr>
        <p:spPr>
          <a:xfrm>
            <a:off x="10071172" y="3698693"/>
            <a:ext cx="1800199" cy="584775"/>
          </a:xfrm>
          <a:prstGeom prst="rect">
            <a:avLst/>
          </a:prstGeom>
          <a:noFill/>
        </p:spPr>
        <p:txBody>
          <a:bodyPr wrap="square" rtlCol="0">
            <a:spAutoFit/>
          </a:bodyPr>
          <a:lstStyle/>
          <a:p>
            <a:r>
              <a:rPr lang="fr-CH" sz="1600" b="1" dirty="0">
                <a:solidFill>
                  <a:schemeClr val="bg1"/>
                </a:solidFill>
              </a:rPr>
              <a:t>Modélisation 3D du sous-sol</a:t>
            </a:r>
          </a:p>
        </p:txBody>
      </p:sp>
      <p:sp>
        <p:nvSpPr>
          <p:cNvPr id="4" name="ZoneTexte 3">
            <a:extLst>
              <a:ext uri="{FF2B5EF4-FFF2-40B4-BE49-F238E27FC236}">
                <a16:creationId xmlns:a16="http://schemas.microsoft.com/office/drawing/2014/main" id="{24FA100F-A9D9-5AD6-3AFB-F37535EE6EB2}"/>
              </a:ext>
            </a:extLst>
          </p:cNvPr>
          <p:cNvSpPr txBox="1"/>
          <p:nvPr/>
        </p:nvSpPr>
        <p:spPr>
          <a:xfrm>
            <a:off x="3188171" y="864295"/>
            <a:ext cx="3377047" cy="1477328"/>
          </a:xfrm>
          <a:prstGeom prst="rect">
            <a:avLst/>
          </a:prstGeom>
          <a:noFill/>
        </p:spPr>
        <p:txBody>
          <a:bodyPr wrap="square" rtlCol="0">
            <a:spAutoFit/>
          </a:bodyPr>
          <a:lstStyle/>
          <a:p>
            <a:r>
              <a:rPr lang="fr-CH" b="1" dirty="0">
                <a:solidFill>
                  <a:srgbClr val="47B0FF"/>
                </a:solidFill>
                <a:latin typeface="Arial"/>
                <a:ea typeface="+mj-ea"/>
                <a:cs typeface="Arial" panose="020B0604020202020204" pitchFamily="34" charset="0"/>
              </a:rPr>
              <a:t>Un programme de prospection et d’exploration profon</a:t>
            </a:r>
            <a:r>
              <a:rPr lang="fr-CH" b="1" dirty="0">
                <a:solidFill>
                  <a:srgbClr val="47B0FF"/>
                </a:solidFill>
                <a:ea typeface="+mj-ea"/>
                <a:cs typeface="Arial" panose="020B0604020202020204" pitchFamily="34" charset="0"/>
              </a:rPr>
              <a:t>de</a:t>
            </a:r>
            <a:r>
              <a:rPr lang="fr-CH" b="1" dirty="0">
                <a:solidFill>
                  <a:srgbClr val="47B0FF"/>
                </a:solidFill>
                <a:latin typeface="Arial"/>
                <a:ea typeface="+mj-ea"/>
                <a:cs typeface="Arial" panose="020B0604020202020204" pitchFamily="34" charset="0"/>
              </a:rPr>
              <a:t>: </a:t>
            </a:r>
          </a:p>
          <a:p>
            <a:r>
              <a:rPr lang="fr-CH" b="1" dirty="0">
                <a:solidFill>
                  <a:srgbClr val="47B0FF"/>
                </a:solidFill>
                <a:latin typeface="Arial"/>
                <a:ea typeface="+mj-ea"/>
                <a:cs typeface="Arial" panose="020B0604020202020204" pitchFamily="34" charset="0"/>
              </a:rPr>
              <a:t>subvention fédérale de 27.5MCHF </a:t>
            </a:r>
          </a:p>
        </p:txBody>
      </p:sp>
    </p:spTree>
    <p:extLst>
      <p:ext uri="{BB962C8B-B14F-4D97-AF65-F5344CB8AC3E}">
        <p14:creationId xmlns:p14="http://schemas.microsoft.com/office/powerpoint/2010/main" val="6319919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27BC-A953-B2B5-F5AD-D7A6E36B19C1}"/>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id="{2F728192-3BFE-ED85-5DA2-EEA66F6839AE}"/>
              </a:ext>
            </a:extLst>
          </p:cNvPr>
          <p:cNvSpPr>
            <a:spLocks noGrp="1"/>
          </p:cNvSpPr>
          <p:nvPr>
            <p:ph type="title"/>
          </p:nvPr>
        </p:nvSpPr>
        <p:spPr>
          <a:xfrm>
            <a:off x="479376" y="-131883"/>
            <a:ext cx="10515600" cy="1112611"/>
          </a:xfrm>
        </p:spPr>
        <p:txBody>
          <a:bodyPr>
            <a:normAutofit/>
          </a:bodyPr>
          <a:lstStyle/>
          <a:p>
            <a:pPr>
              <a:lnSpc>
                <a:spcPct val="100000"/>
              </a:lnSpc>
            </a:pPr>
            <a:r>
              <a:rPr lang="en-US" sz="2800" dirty="0" err="1">
                <a:solidFill>
                  <a:srgbClr val="47B0FF"/>
                </a:solidFill>
              </a:rPr>
              <a:t>Découvertes</a:t>
            </a:r>
            <a:r>
              <a:rPr lang="en-US" sz="2800" dirty="0">
                <a:solidFill>
                  <a:srgbClr val="47B0FF"/>
                </a:solidFill>
              </a:rPr>
              <a:t> majeures et </a:t>
            </a:r>
            <a:r>
              <a:rPr lang="en-US" sz="2800" dirty="0" err="1">
                <a:solidFill>
                  <a:srgbClr val="47B0FF"/>
                </a:solidFill>
              </a:rPr>
              <a:t>encourageantes</a:t>
            </a:r>
            <a:endParaRPr lang="fr-CH" sz="2800" dirty="0">
              <a:solidFill>
                <a:srgbClr val="47B0FF"/>
              </a:solidFill>
            </a:endParaRPr>
          </a:p>
        </p:txBody>
      </p:sp>
      <p:pic>
        <p:nvPicPr>
          <p:cNvPr id="3" name="Image 2">
            <a:extLst>
              <a:ext uri="{FF2B5EF4-FFF2-40B4-BE49-F238E27FC236}">
                <a16:creationId xmlns:a16="http://schemas.microsoft.com/office/drawing/2014/main" id="{8D7B63AB-5600-01AF-0E56-1AC51C1B6E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9520" y="692696"/>
            <a:ext cx="3562647" cy="5060319"/>
          </a:xfrm>
          <a:prstGeom prst="rect">
            <a:avLst/>
          </a:prstGeom>
        </p:spPr>
      </p:pic>
      <p:pic>
        <p:nvPicPr>
          <p:cNvPr id="4" name="Image 3">
            <a:extLst>
              <a:ext uri="{FF2B5EF4-FFF2-40B4-BE49-F238E27FC236}">
                <a16:creationId xmlns:a16="http://schemas.microsoft.com/office/drawing/2014/main" id="{0359DB1D-7D21-F404-C8FB-AB43F9EB2C1B}"/>
              </a:ext>
            </a:extLst>
          </p:cNvPr>
          <p:cNvPicPr>
            <a:picLocks noChangeAspect="1"/>
          </p:cNvPicPr>
          <p:nvPr/>
        </p:nvPicPr>
        <p:blipFill>
          <a:blip r:embed="rId3"/>
          <a:stretch>
            <a:fillRect/>
          </a:stretch>
        </p:blipFill>
        <p:spPr>
          <a:xfrm>
            <a:off x="479376" y="980728"/>
            <a:ext cx="6237790" cy="4205821"/>
          </a:xfrm>
          <a:prstGeom prst="rect">
            <a:avLst/>
          </a:prstGeom>
        </p:spPr>
      </p:pic>
    </p:spTree>
    <p:extLst>
      <p:ext uri="{BB962C8B-B14F-4D97-AF65-F5344CB8AC3E}">
        <p14:creationId xmlns:p14="http://schemas.microsoft.com/office/powerpoint/2010/main" val="2671656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07C66747-6CEB-E86C-AD59-8B308E6DACFC}"/>
              </a:ext>
            </a:extLst>
          </p:cNvPr>
          <p:cNvGrpSpPr/>
          <p:nvPr/>
        </p:nvGrpSpPr>
        <p:grpSpPr>
          <a:xfrm>
            <a:off x="3810485" y="719072"/>
            <a:ext cx="7916699" cy="5230209"/>
            <a:chOff x="3647727" y="335597"/>
            <a:chExt cx="8046827" cy="5486804"/>
          </a:xfrm>
        </p:grpSpPr>
        <p:pic>
          <p:nvPicPr>
            <p:cNvPr id="4" name="Image 3">
              <a:extLst>
                <a:ext uri="{FF2B5EF4-FFF2-40B4-BE49-F238E27FC236}">
                  <a16:creationId xmlns:a16="http://schemas.microsoft.com/office/drawing/2014/main" id="{6375CE44-66A6-F69E-A2FC-C10A0B392D85}"/>
                </a:ext>
              </a:extLst>
            </p:cNvPr>
            <p:cNvPicPr>
              <a:picLocks noChangeAspect="1"/>
            </p:cNvPicPr>
            <p:nvPr/>
          </p:nvPicPr>
          <p:blipFill>
            <a:blip r:embed="rId2"/>
            <a:stretch>
              <a:fillRect/>
            </a:stretch>
          </p:blipFill>
          <p:spPr>
            <a:xfrm>
              <a:off x="3647727" y="836712"/>
              <a:ext cx="5588103" cy="4985689"/>
            </a:xfrm>
            <a:prstGeom prst="rect">
              <a:avLst/>
            </a:prstGeom>
          </p:spPr>
        </p:pic>
        <p:sp>
          <p:nvSpPr>
            <p:cNvPr id="5" name="ZoneTexte 4">
              <a:extLst>
                <a:ext uri="{FF2B5EF4-FFF2-40B4-BE49-F238E27FC236}">
                  <a16:creationId xmlns:a16="http://schemas.microsoft.com/office/drawing/2014/main" id="{95A106DB-D89E-F87F-76C3-78153CAA696E}"/>
                </a:ext>
              </a:extLst>
            </p:cNvPr>
            <p:cNvSpPr txBox="1"/>
            <p:nvPr/>
          </p:nvSpPr>
          <p:spPr>
            <a:xfrm>
              <a:off x="9606322" y="335597"/>
              <a:ext cx="2088232" cy="4391115"/>
            </a:xfrm>
            <a:prstGeom prst="rect">
              <a:avLst/>
            </a:prstGeom>
            <a:noFill/>
          </p:spPr>
          <p:txBody>
            <a:bodyPr wrap="square" rtlCol="0">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fr-CH" sz="1800" b="1" i="0" u="none" strike="noStrike" kern="1200" cap="none" spc="0" normalizeH="0" baseline="0" noProof="0" dirty="0">
                  <a:ln>
                    <a:noFill/>
                  </a:ln>
                  <a:solidFill>
                    <a:prstClr val="black"/>
                  </a:solidFill>
                  <a:effectLst/>
                  <a:uLnTx/>
                  <a:uFillTx/>
                  <a:latin typeface="Arial" charset="0"/>
                  <a:ea typeface="+mn-ea"/>
                  <a:cs typeface="+mn-cs"/>
                </a:rPr>
                <a:t>Fourniture de</a:t>
              </a:r>
            </a:p>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fr-CH" sz="18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2813" rtl="0" eaLnBrk="1" fontAlgn="base" latinLnBrk="0" hangingPunct="1">
                <a:lnSpc>
                  <a:spcPct val="100000"/>
                </a:lnSpc>
                <a:spcBef>
                  <a:spcPct val="0"/>
                </a:spcBef>
                <a:spcAft>
                  <a:spcPct val="0"/>
                </a:spcAft>
                <a:buClrTx/>
                <a:buSzTx/>
                <a:buFontTx/>
                <a:buNone/>
                <a:tabLst/>
                <a:defRPr/>
              </a:pPr>
              <a:r>
                <a:rPr kumimoji="0" lang="fr-CH" sz="1600" b="1" i="0" u="none" strike="noStrike" kern="1200" cap="none" spc="0" normalizeH="0" baseline="0" noProof="0" dirty="0">
                  <a:ln>
                    <a:noFill/>
                  </a:ln>
                  <a:solidFill>
                    <a:srgbClr val="FF0000"/>
                  </a:solidFill>
                  <a:effectLst/>
                  <a:uLnTx/>
                  <a:uFillTx/>
                  <a:latin typeface="Arial" charset="0"/>
                  <a:ea typeface="+mn-ea"/>
                  <a:cs typeface="+mn-cs"/>
                </a:rPr>
                <a:t>FROID</a:t>
              </a:r>
            </a:p>
            <a:p>
              <a:pPr marL="0" marR="0" lvl="0" indent="0" algn="l" defTabSz="912813" rtl="0" eaLnBrk="1" fontAlgn="base" latinLnBrk="0" hangingPunct="1">
                <a:lnSpc>
                  <a:spcPct val="100000"/>
                </a:lnSpc>
                <a:spcBef>
                  <a:spcPct val="0"/>
                </a:spcBef>
                <a:spcAft>
                  <a:spcPct val="0"/>
                </a:spcAft>
                <a:buClrTx/>
                <a:buSzTx/>
                <a:buFontTx/>
                <a:buNone/>
                <a:tabLst/>
                <a:defRPr/>
              </a:pPr>
              <a:r>
                <a:rPr kumimoji="0" lang="fr-CH" sz="1600" b="1" i="0" u="none" strike="noStrike" kern="1200" cap="none" spc="0" normalizeH="0" baseline="0" noProof="0" dirty="0">
                  <a:ln>
                    <a:noFill/>
                  </a:ln>
                  <a:solidFill>
                    <a:srgbClr val="FF0000"/>
                  </a:solidFill>
                  <a:effectLst/>
                  <a:uLnTx/>
                  <a:uFillTx/>
                  <a:latin typeface="Arial" charset="0"/>
                  <a:ea typeface="+mn-ea"/>
                  <a:cs typeface="+mn-cs"/>
                </a:rPr>
                <a:t>CHAUD</a:t>
              </a:r>
            </a:p>
            <a:p>
              <a:pPr marL="0" marR="0" lvl="0" indent="0" algn="l" defTabSz="912813" rtl="0" eaLnBrk="1" fontAlgn="base" latinLnBrk="0" hangingPunct="1">
                <a:lnSpc>
                  <a:spcPct val="100000"/>
                </a:lnSpc>
                <a:spcBef>
                  <a:spcPct val="0"/>
                </a:spcBef>
                <a:spcAft>
                  <a:spcPct val="0"/>
                </a:spcAft>
                <a:buClrTx/>
                <a:buSzTx/>
                <a:buFontTx/>
                <a:buNone/>
                <a:tabLst/>
                <a:defRPr/>
              </a:pPr>
              <a:r>
                <a:rPr kumimoji="0" lang="fr-CH" sz="1600" b="1" i="0" u="none" strike="noStrike" kern="1200" cap="none" spc="0" normalizeH="0" baseline="0" noProof="0" dirty="0">
                  <a:ln>
                    <a:noFill/>
                  </a:ln>
                  <a:solidFill>
                    <a:srgbClr val="FF0000"/>
                  </a:solidFill>
                  <a:effectLst/>
                  <a:uLnTx/>
                  <a:uFillTx/>
                  <a:latin typeface="Arial" charset="0"/>
                  <a:ea typeface="+mn-ea"/>
                  <a:cs typeface="+mn-cs"/>
                </a:rPr>
                <a:t>STOCKAGE</a:t>
              </a:r>
            </a:p>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fr-CH" sz="18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2813" rtl="0" eaLnBrk="1" fontAlgn="base" latinLnBrk="0" hangingPunct="1">
                <a:lnSpc>
                  <a:spcPct val="100000"/>
                </a:lnSpc>
                <a:spcBef>
                  <a:spcPct val="0"/>
                </a:spcBef>
                <a:spcAft>
                  <a:spcPct val="0"/>
                </a:spcAft>
                <a:buClrTx/>
                <a:buSzTx/>
                <a:buFontTx/>
                <a:buNone/>
                <a:tabLst/>
                <a:defRPr/>
              </a:pPr>
              <a:r>
                <a:rPr kumimoji="0" lang="fr-CH" sz="1800" b="1" i="0" u="none" strike="noStrike" kern="1200" cap="none" spc="0" normalizeH="0" baseline="0" noProof="0" dirty="0">
                  <a:ln>
                    <a:noFill/>
                  </a:ln>
                  <a:solidFill>
                    <a:prstClr val="black"/>
                  </a:solidFill>
                  <a:effectLst/>
                  <a:uLnTx/>
                  <a:uFillTx/>
                  <a:latin typeface="Arial" charset="0"/>
                  <a:ea typeface="+mn-ea"/>
                  <a:cs typeface="+mn-cs"/>
                </a:rPr>
                <a:t>Solutions</a:t>
              </a:r>
              <a:r>
                <a:rPr kumimoji="0" lang="fr-CH" sz="1800" b="1" i="0" u="none" strike="noStrike" kern="1200" cap="none" spc="0" normalizeH="0" baseline="0" noProof="0" dirty="0">
                  <a:ln>
                    <a:noFill/>
                  </a:ln>
                  <a:solidFill>
                    <a:srgbClr val="FF0000"/>
                  </a:solidFill>
                  <a:effectLst/>
                  <a:uLnTx/>
                  <a:uFillTx/>
                  <a:latin typeface="Arial" charset="0"/>
                  <a:ea typeface="+mn-ea"/>
                  <a:cs typeface="+mn-cs"/>
                </a:rPr>
                <a:t> </a:t>
              </a:r>
            </a:p>
            <a:p>
              <a:pPr marL="0" marR="0" lvl="0" indent="0" algn="l" defTabSz="912813" rtl="0" eaLnBrk="1" fontAlgn="base" latinLnBrk="0" hangingPunct="1">
                <a:lnSpc>
                  <a:spcPct val="100000"/>
                </a:lnSpc>
                <a:spcBef>
                  <a:spcPct val="0"/>
                </a:spcBef>
                <a:spcAft>
                  <a:spcPct val="0"/>
                </a:spcAft>
                <a:buClrTx/>
                <a:buSzTx/>
                <a:buFontTx/>
                <a:buNone/>
                <a:tabLst/>
                <a:defRPr/>
              </a:pPr>
              <a:endParaRPr kumimoji="0" lang="fr-CH" sz="16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l" defTabSz="912813" rtl="0" eaLnBrk="1" fontAlgn="base" latinLnBrk="0" hangingPunct="1">
                <a:lnSpc>
                  <a:spcPct val="100000"/>
                </a:lnSpc>
                <a:spcBef>
                  <a:spcPct val="0"/>
                </a:spcBef>
                <a:spcAft>
                  <a:spcPct val="0"/>
                </a:spcAft>
                <a:buClrTx/>
                <a:buSzTx/>
                <a:buFontTx/>
                <a:buNone/>
                <a:tabLst/>
                <a:defRPr/>
              </a:pPr>
              <a:r>
                <a:rPr kumimoji="0" lang="fr-CH" sz="1600" b="1" i="0" u="none" strike="noStrike" kern="1200" cap="none" spc="0" normalizeH="0" baseline="0" noProof="0" dirty="0">
                  <a:ln>
                    <a:noFill/>
                  </a:ln>
                  <a:solidFill>
                    <a:srgbClr val="FF0000"/>
                  </a:solidFill>
                  <a:effectLst/>
                  <a:uLnTx/>
                  <a:uFillTx/>
                  <a:latin typeface="Arial" charset="0"/>
                  <a:ea typeface="+mn-ea"/>
                  <a:cs typeface="+mn-cs"/>
                </a:rPr>
                <a:t>INDIVIDUELLES</a:t>
              </a:r>
            </a:p>
            <a:p>
              <a:pPr marL="0" marR="0" lvl="0" indent="0" algn="l" defTabSz="912813" rtl="0" eaLnBrk="1" fontAlgn="base" latinLnBrk="0" hangingPunct="1">
                <a:lnSpc>
                  <a:spcPct val="100000"/>
                </a:lnSpc>
                <a:spcBef>
                  <a:spcPct val="0"/>
                </a:spcBef>
                <a:spcAft>
                  <a:spcPct val="0"/>
                </a:spcAft>
                <a:buClrTx/>
                <a:buSzTx/>
                <a:buFontTx/>
                <a:buNone/>
                <a:tabLst/>
                <a:defRPr/>
              </a:pPr>
              <a:r>
                <a:rPr kumimoji="0" lang="fr-CH" sz="1600" b="1" i="0" u="none" strike="noStrike" kern="1200" cap="none" spc="0" normalizeH="0" baseline="0" noProof="0" dirty="0">
                  <a:ln>
                    <a:noFill/>
                  </a:ln>
                  <a:solidFill>
                    <a:srgbClr val="FF0000"/>
                  </a:solidFill>
                  <a:effectLst/>
                  <a:uLnTx/>
                  <a:uFillTx/>
                  <a:latin typeface="Arial" charset="0"/>
                  <a:ea typeface="+mn-ea"/>
                  <a:cs typeface="+mn-cs"/>
                </a:rPr>
                <a:t>MUTUALISEES</a:t>
              </a:r>
            </a:p>
            <a:p>
              <a:pPr marL="0" marR="0" lvl="0" indent="0" algn="l" defTabSz="912813" rtl="0" eaLnBrk="1" fontAlgn="base" latinLnBrk="0" hangingPunct="1">
                <a:lnSpc>
                  <a:spcPct val="100000"/>
                </a:lnSpc>
                <a:spcBef>
                  <a:spcPct val="0"/>
                </a:spcBef>
                <a:spcAft>
                  <a:spcPct val="0"/>
                </a:spcAft>
                <a:buClrTx/>
                <a:buSzTx/>
                <a:buFontTx/>
                <a:buNone/>
                <a:tabLst/>
                <a:defRPr/>
              </a:pPr>
              <a:endParaRPr lang="fr-CH" b="1" dirty="0">
                <a:solidFill>
                  <a:srgbClr val="FF0000"/>
                </a:solidFill>
              </a:endParaRPr>
            </a:p>
            <a:p>
              <a:pPr marL="0" marR="0" lvl="0" indent="0" algn="l" defTabSz="912813" rtl="0" eaLnBrk="1" fontAlgn="base" latinLnBrk="0" hangingPunct="1">
                <a:lnSpc>
                  <a:spcPct val="100000"/>
                </a:lnSpc>
                <a:spcBef>
                  <a:spcPct val="0"/>
                </a:spcBef>
                <a:spcAft>
                  <a:spcPct val="0"/>
                </a:spcAft>
                <a:buClrTx/>
                <a:buSzTx/>
                <a:buFontTx/>
                <a:buNone/>
                <a:tabLst/>
                <a:defRPr/>
              </a:pPr>
              <a:r>
                <a:rPr kumimoji="0" lang="fr-CH" sz="2000" b="1" i="0" u="none" strike="noStrike" kern="1200" cap="none" spc="0" normalizeH="0" baseline="0" noProof="0" dirty="0">
                  <a:ln>
                    <a:noFill/>
                  </a:ln>
                  <a:solidFill>
                    <a:srgbClr val="FF0000"/>
                  </a:solidFill>
                  <a:effectLst/>
                  <a:uLnTx/>
                  <a:uFillTx/>
                  <a:latin typeface="Arial" charset="0"/>
                  <a:ea typeface="+mn-ea"/>
                  <a:cs typeface="+mn-cs"/>
                </a:rPr>
                <a:t>MAIS TOUT N’EST PAS POSSIBLE PARTOUT !!!</a:t>
              </a:r>
            </a:p>
          </p:txBody>
        </p:sp>
      </p:grpSp>
      <p:pic>
        <p:nvPicPr>
          <p:cNvPr id="6" name="Image 5">
            <a:extLst>
              <a:ext uri="{FF2B5EF4-FFF2-40B4-BE49-F238E27FC236}">
                <a16:creationId xmlns:a16="http://schemas.microsoft.com/office/drawing/2014/main" id="{D7AF8183-B5F9-9A35-F6B4-27725DDDD10A}"/>
              </a:ext>
            </a:extLst>
          </p:cNvPr>
          <p:cNvPicPr>
            <a:picLocks noChangeAspect="1"/>
          </p:cNvPicPr>
          <p:nvPr/>
        </p:nvPicPr>
        <p:blipFill>
          <a:blip r:embed="rId3"/>
          <a:stretch>
            <a:fillRect/>
          </a:stretch>
        </p:blipFill>
        <p:spPr>
          <a:xfrm>
            <a:off x="674891" y="1206182"/>
            <a:ext cx="2682472" cy="4743099"/>
          </a:xfrm>
          <a:prstGeom prst="rect">
            <a:avLst/>
          </a:prstGeom>
        </p:spPr>
      </p:pic>
      <p:sp>
        <p:nvSpPr>
          <p:cNvPr id="2" name="Titre 1">
            <a:extLst>
              <a:ext uri="{FF2B5EF4-FFF2-40B4-BE49-F238E27FC236}">
                <a16:creationId xmlns:a16="http://schemas.microsoft.com/office/drawing/2014/main" id="{277EDBB8-881F-F5C3-87A6-6CDC23EA925D}"/>
              </a:ext>
            </a:extLst>
          </p:cNvPr>
          <p:cNvSpPr txBox="1">
            <a:spLocks/>
          </p:cNvSpPr>
          <p:nvPr/>
        </p:nvSpPr>
        <p:spPr>
          <a:xfrm>
            <a:off x="464816" y="0"/>
            <a:ext cx="10515600" cy="1153387"/>
          </a:xfrm>
          <a:prstGeom prst="rect">
            <a:avLst/>
          </a:prstGeom>
        </p:spPr>
        <p:txBody>
          <a:bodyPr vert="horz" lIns="0" tIns="0" rIns="0" bIns="0" rtlCol="0" anchor="ctr">
            <a:normAutofit/>
          </a:bodyPr>
          <a:lstStyle>
            <a:lvl1pPr algn="l" defTabSz="914239" rtl="0" eaLnBrk="1" latinLnBrk="0" hangingPunct="1">
              <a:spcBef>
                <a:spcPct val="0"/>
              </a:spcBef>
              <a:buNone/>
              <a:defRPr sz="2400" b="1" kern="1200" baseline="0">
                <a:solidFill>
                  <a:schemeClr val="tx1"/>
                </a:solidFill>
                <a:latin typeface="Signature" pitchFamily="50" charset="0"/>
                <a:ea typeface="Signature" pitchFamily="50" charset="0"/>
                <a:cs typeface="Arial" pitchFamily="34" charset="0"/>
              </a:defRPr>
            </a:lvl1pPr>
          </a:lstStyle>
          <a:p>
            <a:r>
              <a:rPr lang="fr-CH" sz="2800" dirty="0">
                <a:solidFill>
                  <a:srgbClr val="47B0FF"/>
                </a:solidFill>
              </a:rPr>
              <a:t>Améliorer la connaissance du sous-sol genevois (2)</a:t>
            </a:r>
          </a:p>
          <a:p>
            <a:r>
              <a:rPr lang="fr-CH" sz="1800" dirty="0">
                <a:solidFill>
                  <a:srgbClr val="47B0FF"/>
                </a:solidFill>
              </a:rPr>
              <a:t>Explorations dans les nappes de faible profondeur</a:t>
            </a:r>
            <a:r>
              <a:rPr lang="fr-CH" sz="2800" dirty="0">
                <a:solidFill>
                  <a:srgbClr val="47B0FF"/>
                </a:solidFill>
              </a:rPr>
              <a:t> </a:t>
            </a:r>
          </a:p>
        </p:txBody>
      </p:sp>
      <p:pic>
        <p:nvPicPr>
          <p:cNvPr id="10" name="Image 9">
            <a:extLst>
              <a:ext uri="{FF2B5EF4-FFF2-40B4-BE49-F238E27FC236}">
                <a16:creationId xmlns:a16="http://schemas.microsoft.com/office/drawing/2014/main" id="{768C5616-0D84-35BD-7E25-124D9B4765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4435" y="4679143"/>
            <a:ext cx="2593800" cy="1945350"/>
          </a:xfrm>
          <a:prstGeom prst="rect">
            <a:avLst/>
          </a:prstGeom>
        </p:spPr>
      </p:pic>
    </p:spTree>
    <p:extLst>
      <p:ext uri="{BB962C8B-B14F-4D97-AF65-F5344CB8AC3E}">
        <p14:creationId xmlns:p14="http://schemas.microsoft.com/office/powerpoint/2010/main" val="39800284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35ED4F-0CCA-AFA7-EA3C-7968F67A4F26}"/>
              </a:ext>
            </a:extLst>
          </p:cNvPr>
          <p:cNvSpPr>
            <a:spLocks noGrp="1"/>
          </p:cNvSpPr>
          <p:nvPr>
            <p:ph type="ctrTitle"/>
          </p:nvPr>
        </p:nvSpPr>
        <p:spPr/>
        <p:txBody>
          <a:bodyPr>
            <a:normAutofit fontScale="90000"/>
          </a:bodyPr>
          <a:lstStyle/>
          <a:p>
            <a:r>
              <a:rPr lang="fr-FR" dirty="0"/>
              <a:t>Comité Régional de la Géothermie</a:t>
            </a:r>
            <a:br>
              <a:rPr lang="fr-FR" dirty="0"/>
            </a:br>
            <a:r>
              <a:rPr lang="fr-FR" dirty="0"/>
              <a:t>Auvergne-Rhône-Alpes</a:t>
            </a:r>
          </a:p>
        </p:txBody>
      </p:sp>
      <p:sp>
        <p:nvSpPr>
          <p:cNvPr id="3" name="Sous-titre 2">
            <a:extLst>
              <a:ext uri="{FF2B5EF4-FFF2-40B4-BE49-F238E27FC236}">
                <a16:creationId xmlns:a16="http://schemas.microsoft.com/office/drawing/2014/main" id="{CCBA9BE5-0B40-2E71-8DB2-40E6CED365BF}"/>
              </a:ext>
            </a:extLst>
          </p:cNvPr>
          <p:cNvSpPr>
            <a:spLocks noGrp="1"/>
          </p:cNvSpPr>
          <p:nvPr>
            <p:ph type="subTitle" idx="1"/>
          </p:nvPr>
        </p:nvSpPr>
        <p:spPr/>
        <p:txBody>
          <a:bodyPr/>
          <a:lstStyle/>
          <a:p>
            <a:r>
              <a:rPr lang="fr-FR" dirty="0"/>
              <a:t>Annecy, 20 mars 2025</a:t>
            </a:r>
          </a:p>
        </p:txBody>
      </p:sp>
      <p:sp>
        <p:nvSpPr>
          <p:cNvPr id="4" name="Espace réservé de la date 3">
            <a:extLst>
              <a:ext uri="{FF2B5EF4-FFF2-40B4-BE49-F238E27FC236}">
                <a16:creationId xmlns:a16="http://schemas.microsoft.com/office/drawing/2014/main" id="{C97291AD-060B-7F91-C741-AF9CB96746EE}"/>
              </a:ext>
            </a:extLst>
          </p:cNvPr>
          <p:cNvSpPr>
            <a:spLocks noGrp="1"/>
          </p:cNvSpPr>
          <p:nvPr>
            <p:ph type="dt" sz="half" idx="10"/>
          </p:nvPr>
        </p:nvSpPr>
        <p:spPr/>
        <p:txBody>
          <a:bodyPr/>
          <a:lstStyle/>
          <a:p>
            <a:fld id="{33433553-D0CE-4839-9B43-53BF64EE9B8E}" type="datetime1">
              <a:rPr lang="fr-FR" smtClean="0"/>
              <a:t>04/04/2025</a:t>
            </a:fld>
            <a:endParaRPr lang="fr-FR"/>
          </a:p>
        </p:txBody>
      </p:sp>
      <p:sp>
        <p:nvSpPr>
          <p:cNvPr id="5" name="Espace réservé du numéro de diapositive 4">
            <a:extLst>
              <a:ext uri="{FF2B5EF4-FFF2-40B4-BE49-F238E27FC236}">
                <a16:creationId xmlns:a16="http://schemas.microsoft.com/office/drawing/2014/main" id="{D7AB855C-16A8-36CA-E2FA-411D1BAE0E54}"/>
              </a:ext>
            </a:extLst>
          </p:cNvPr>
          <p:cNvSpPr>
            <a:spLocks noGrp="1"/>
          </p:cNvSpPr>
          <p:nvPr>
            <p:ph type="sldNum" sz="quarter" idx="12"/>
          </p:nvPr>
        </p:nvSpPr>
        <p:spPr/>
        <p:txBody>
          <a:bodyPr/>
          <a:lstStyle/>
          <a:p>
            <a:fld id="{07C99ADF-20A6-40EF-AAB9-F326D6E12C60}" type="slidenum">
              <a:rPr lang="fr-FR" smtClean="0"/>
              <a:t>6</a:t>
            </a:fld>
            <a:endParaRPr lang="fr-FR"/>
          </a:p>
        </p:txBody>
      </p:sp>
    </p:spTree>
    <p:extLst>
      <p:ext uri="{BB962C8B-B14F-4D97-AF65-F5344CB8AC3E}">
        <p14:creationId xmlns:p14="http://schemas.microsoft.com/office/powerpoint/2010/main" val="101651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41D4B-2063-4E20-EFFD-844B8810DE0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DFA89956-3864-B16B-C8C4-FA808C3B5C99}"/>
              </a:ext>
            </a:extLst>
          </p:cNvPr>
          <p:cNvSpPr>
            <a:spLocks noGrp="1"/>
          </p:cNvSpPr>
          <p:nvPr>
            <p:ph type="title"/>
          </p:nvPr>
        </p:nvSpPr>
        <p:spPr>
          <a:xfrm>
            <a:off x="368600" y="273783"/>
            <a:ext cx="11704064" cy="612354"/>
          </a:xfrm>
        </p:spPr>
        <p:txBody>
          <a:bodyPr>
            <a:noAutofit/>
          </a:bodyPr>
          <a:lstStyle/>
          <a:p>
            <a:r>
              <a:rPr lang="fr-CH" sz="2800" dirty="0">
                <a:solidFill>
                  <a:srgbClr val="47B0FF"/>
                </a:solidFill>
              </a:rPr>
              <a:t>Des contextes géologiques prometteurs multiples</a:t>
            </a:r>
          </a:p>
        </p:txBody>
      </p:sp>
      <p:grpSp>
        <p:nvGrpSpPr>
          <p:cNvPr id="3" name="Groupe 2">
            <a:extLst>
              <a:ext uri="{FF2B5EF4-FFF2-40B4-BE49-F238E27FC236}">
                <a16:creationId xmlns:a16="http://schemas.microsoft.com/office/drawing/2014/main" id="{E5066115-C0C8-1A8A-214D-0E73AB9A1F72}"/>
              </a:ext>
            </a:extLst>
          </p:cNvPr>
          <p:cNvGrpSpPr/>
          <p:nvPr/>
        </p:nvGrpSpPr>
        <p:grpSpPr>
          <a:xfrm>
            <a:off x="231529" y="1316074"/>
            <a:ext cx="11582031" cy="5486865"/>
            <a:chOff x="734308" y="1528722"/>
            <a:chExt cx="11079252" cy="5267413"/>
          </a:xfrm>
        </p:grpSpPr>
        <p:pic>
          <p:nvPicPr>
            <p:cNvPr id="63" name="Image 62">
              <a:extLst>
                <a:ext uri="{FF2B5EF4-FFF2-40B4-BE49-F238E27FC236}">
                  <a16:creationId xmlns:a16="http://schemas.microsoft.com/office/drawing/2014/main" id="{3C185C1B-AC12-2007-F6A6-3B2E87E00C0C}"/>
                </a:ext>
              </a:extLst>
            </p:cNvPr>
            <p:cNvPicPr>
              <a:picLocks noChangeAspect="1"/>
            </p:cNvPicPr>
            <p:nvPr/>
          </p:nvPicPr>
          <p:blipFill>
            <a:blip r:embed="rId3"/>
            <a:stretch>
              <a:fillRect/>
            </a:stretch>
          </p:blipFill>
          <p:spPr>
            <a:xfrm>
              <a:off x="5868887" y="1528722"/>
              <a:ext cx="5944673" cy="3950223"/>
            </a:xfrm>
            <a:prstGeom prst="rect">
              <a:avLst/>
            </a:prstGeom>
          </p:spPr>
        </p:pic>
        <p:sp>
          <p:nvSpPr>
            <p:cNvPr id="2" name="ZoneTexte 1">
              <a:extLst>
                <a:ext uri="{FF2B5EF4-FFF2-40B4-BE49-F238E27FC236}">
                  <a16:creationId xmlns:a16="http://schemas.microsoft.com/office/drawing/2014/main" id="{568E3482-350C-7119-9673-E6B120560F60}"/>
                </a:ext>
              </a:extLst>
            </p:cNvPr>
            <p:cNvSpPr txBox="1"/>
            <p:nvPr/>
          </p:nvSpPr>
          <p:spPr>
            <a:xfrm>
              <a:off x="734308" y="6323388"/>
              <a:ext cx="10981116" cy="472747"/>
            </a:xfrm>
            <a:prstGeom prst="rect">
              <a:avLst/>
            </a:prstGeom>
            <a:noFill/>
          </p:spPr>
          <p:txBody>
            <a:bodyPr wrap="square" lIns="0" tIns="0" rIns="0" bIns="0" rtlCol="0">
              <a:spAutoFit/>
            </a:bodyPr>
            <a:lstStyle/>
            <a:p>
              <a:pPr marL="0" marR="0" lvl="0" indent="0" algn="l" defTabSz="912813" rtl="0" eaLnBrk="1" fontAlgn="base" latinLnBrk="0" hangingPunct="1">
                <a:lnSpc>
                  <a:spcPct val="100000"/>
                </a:lnSpc>
                <a:spcBef>
                  <a:spcPct val="0"/>
                </a:spcBef>
                <a:spcAft>
                  <a:spcPct val="0"/>
                </a:spcAft>
                <a:buClrTx/>
                <a:buSzTx/>
                <a:buFontTx/>
                <a:buNone/>
                <a:tabLst/>
                <a:defRPr/>
              </a:pPr>
              <a:r>
                <a:rPr kumimoji="0" lang="fr-CH" sz="1600" b="0" i="0" u="none" strike="noStrike" kern="1200" cap="none" spc="0" normalizeH="0" baseline="0" noProof="0" dirty="0">
                  <a:ln>
                    <a:noFill/>
                  </a:ln>
                  <a:solidFill>
                    <a:srgbClr val="000000"/>
                  </a:solidFill>
                  <a:effectLst/>
                  <a:uLnTx/>
                  <a:uFillTx/>
                  <a:latin typeface="Arial" pitchFamily="34" charset="0"/>
                  <a:ea typeface="+mn-ea"/>
                  <a:cs typeface="+mn-cs"/>
                </a:rPr>
                <a:t>Cibles avec probabilités de succès élevées vs. cibles avec probabilités de succès plus incertaines : stratégie de déploiement itérative qui en découle  </a:t>
              </a:r>
            </a:p>
          </p:txBody>
        </p:sp>
      </p:grpSp>
      <p:pic>
        <p:nvPicPr>
          <p:cNvPr id="5" name="Image 4">
            <a:extLst>
              <a:ext uri="{FF2B5EF4-FFF2-40B4-BE49-F238E27FC236}">
                <a16:creationId xmlns:a16="http://schemas.microsoft.com/office/drawing/2014/main" id="{022814C2-66E8-8BD3-6B52-1CDA43C59B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8102"/>
            <a:ext cx="5599117" cy="5400518"/>
          </a:xfrm>
          <a:prstGeom prst="rect">
            <a:avLst/>
          </a:prstGeom>
        </p:spPr>
      </p:pic>
    </p:spTree>
    <p:extLst>
      <p:ext uri="{BB962C8B-B14F-4D97-AF65-F5344CB8AC3E}">
        <p14:creationId xmlns:p14="http://schemas.microsoft.com/office/powerpoint/2010/main" val="5198046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8AED3700-0BD9-26C7-5F70-5B08A457772A}"/>
              </a:ext>
            </a:extLst>
          </p:cNvPr>
          <p:cNvSpPr/>
          <p:nvPr/>
        </p:nvSpPr>
        <p:spPr>
          <a:xfrm>
            <a:off x="78234" y="1163137"/>
            <a:ext cx="11922422" cy="53622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6" name="Rectangle 65">
            <a:extLst>
              <a:ext uri="{FF2B5EF4-FFF2-40B4-BE49-F238E27FC236}">
                <a16:creationId xmlns:a16="http://schemas.microsoft.com/office/drawing/2014/main" id="{5FF5C72A-4D2C-30C7-D9BD-BDA91124711C}"/>
              </a:ext>
            </a:extLst>
          </p:cNvPr>
          <p:cNvSpPr/>
          <p:nvPr/>
        </p:nvSpPr>
        <p:spPr>
          <a:xfrm>
            <a:off x="2255802" y="7141096"/>
            <a:ext cx="7848872" cy="7843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Titre 3">
            <a:extLst>
              <a:ext uri="{FF2B5EF4-FFF2-40B4-BE49-F238E27FC236}">
                <a16:creationId xmlns:a16="http://schemas.microsoft.com/office/drawing/2014/main" id="{F364ED7F-BB1E-BE14-FFE4-A3F8CDD1D991}"/>
              </a:ext>
            </a:extLst>
          </p:cNvPr>
          <p:cNvSpPr>
            <a:spLocks noGrp="1"/>
          </p:cNvSpPr>
          <p:nvPr>
            <p:ph type="title"/>
          </p:nvPr>
        </p:nvSpPr>
        <p:spPr>
          <a:xfrm>
            <a:off x="368600" y="273783"/>
            <a:ext cx="11704064" cy="612354"/>
          </a:xfrm>
        </p:spPr>
        <p:txBody>
          <a:bodyPr>
            <a:noAutofit/>
          </a:bodyPr>
          <a:lstStyle/>
          <a:p>
            <a:pPr defTabSz="914400"/>
            <a:r>
              <a:rPr lang="fr-CH" sz="2800" dirty="0">
                <a:solidFill>
                  <a:srgbClr val="47B0FF"/>
                </a:solidFill>
              </a:rPr>
              <a:t>Prioriser les sources d’énergie afin de maîtriser la consommation électrique et optimiser l’efficience énergétique du système</a:t>
            </a:r>
          </a:p>
        </p:txBody>
      </p:sp>
      <p:sp>
        <p:nvSpPr>
          <p:cNvPr id="7" name="ZoneTexte 6">
            <a:extLst>
              <a:ext uri="{FF2B5EF4-FFF2-40B4-BE49-F238E27FC236}">
                <a16:creationId xmlns:a16="http://schemas.microsoft.com/office/drawing/2014/main" id="{6D843027-A690-A135-B3FE-47356A048DD2}"/>
              </a:ext>
            </a:extLst>
          </p:cNvPr>
          <p:cNvSpPr txBox="1"/>
          <p:nvPr/>
        </p:nvSpPr>
        <p:spPr>
          <a:xfrm>
            <a:off x="4581781" y="1196752"/>
            <a:ext cx="4311534" cy="892552"/>
          </a:xfrm>
          <a:prstGeom prst="rect">
            <a:avLst/>
          </a:prstGeom>
          <a:noFill/>
        </p:spPr>
        <p:txBody>
          <a:bodyPr wrap="square" lIns="0" tIns="0" rIns="0" bIns="0" rtlCol="0">
            <a:spAutoFit/>
          </a:bodyPr>
          <a:lstStyle/>
          <a:p>
            <a:r>
              <a:rPr lang="fr-CH" sz="2000" b="1" i="0" u="sng" baseline="0" dirty="0">
                <a:latin typeface="Arial" pitchFamily="34" charset="0"/>
              </a:rPr>
              <a:t>Priorisation des énergies:</a:t>
            </a:r>
          </a:p>
          <a:p>
            <a:endParaRPr lang="fr-CH" sz="2000" b="1" dirty="0">
              <a:latin typeface="Arial" pitchFamily="34" charset="0"/>
            </a:endParaRPr>
          </a:p>
          <a:p>
            <a:endParaRPr lang="fr-CH" b="1" i="0" baseline="0" dirty="0">
              <a:latin typeface="Arial" pitchFamily="34" charset="0"/>
            </a:endParaRPr>
          </a:p>
        </p:txBody>
      </p:sp>
      <p:sp>
        <p:nvSpPr>
          <p:cNvPr id="2" name="ZoneTexte 1">
            <a:extLst>
              <a:ext uri="{FF2B5EF4-FFF2-40B4-BE49-F238E27FC236}">
                <a16:creationId xmlns:a16="http://schemas.microsoft.com/office/drawing/2014/main" id="{32462A49-1B9F-FC78-C6EE-45761BF59D13}"/>
              </a:ext>
            </a:extLst>
          </p:cNvPr>
          <p:cNvSpPr txBox="1"/>
          <p:nvPr/>
        </p:nvSpPr>
        <p:spPr>
          <a:xfrm>
            <a:off x="8976320" y="1203317"/>
            <a:ext cx="3024336" cy="307777"/>
          </a:xfrm>
          <a:prstGeom prst="rect">
            <a:avLst/>
          </a:prstGeom>
          <a:noFill/>
        </p:spPr>
        <p:txBody>
          <a:bodyPr wrap="square" lIns="0" tIns="0" rIns="0" bIns="0" rtlCol="0">
            <a:spAutoFit/>
          </a:bodyPr>
          <a:lstStyle/>
          <a:p>
            <a:r>
              <a:rPr lang="fr-CH" sz="2000" b="1" i="0" u="sng" baseline="0" dirty="0">
                <a:latin typeface="Arial" pitchFamily="34" charset="0"/>
              </a:rPr>
              <a:t>Solutions de livraison:</a:t>
            </a:r>
          </a:p>
        </p:txBody>
      </p:sp>
      <p:sp>
        <p:nvSpPr>
          <p:cNvPr id="8" name="ZoneTexte 7">
            <a:extLst>
              <a:ext uri="{FF2B5EF4-FFF2-40B4-BE49-F238E27FC236}">
                <a16:creationId xmlns:a16="http://schemas.microsoft.com/office/drawing/2014/main" id="{5458CED3-ADD2-2A09-3D1D-76D4C1FBAFDA}"/>
              </a:ext>
            </a:extLst>
          </p:cNvPr>
          <p:cNvSpPr txBox="1"/>
          <p:nvPr/>
        </p:nvSpPr>
        <p:spPr>
          <a:xfrm>
            <a:off x="2686795" y="7523076"/>
            <a:ext cx="4224441" cy="276999"/>
          </a:xfrm>
          <a:prstGeom prst="rect">
            <a:avLst/>
          </a:prstGeom>
          <a:noFill/>
        </p:spPr>
        <p:txBody>
          <a:bodyPr wrap="square" lIns="0" tIns="0" rIns="0" bIns="0" rtlCol="0">
            <a:spAutoFit/>
          </a:bodyPr>
          <a:lstStyle/>
          <a:p>
            <a:r>
              <a:rPr lang="fr-CH" u="sng" dirty="0">
                <a:latin typeface="Arial" pitchFamily="34" charset="0"/>
              </a:rPr>
              <a:t>Etudes caractérisation ressource</a:t>
            </a:r>
            <a:endParaRPr lang="fr-CH" i="0" u="sng" baseline="0" dirty="0">
              <a:latin typeface="Arial" pitchFamily="34" charset="0"/>
            </a:endParaRPr>
          </a:p>
        </p:txBody>
      </p:sp>
      <p:sp>
        <p:nvSpPr>
          <p:cNvPr id="9" name="ZoneTexte 8">
            <a:extLst>
              <a:ext uri="{FF2B5EF4-FFF2-40B4-BE49-F238E27FC236}">
                <a16:creationId xmlns:a16="http://schemas.microsoft.com/office/drawing/2014/main" id="{1ADCF208-2112-0244-46C5-3C50BD0B14A1}"/>
              </a:ext>
            </a:extLst>
          </p:cNvPr>
          <p:cNvSpPr txBox="1"/>
          <p:nvPr/>
        </p:nvSpPr>
        <p:spPr>
          <a:xfrm>
            <a:off x="6976264" y="7265416"/>
            <a:ext cx="4161026" cy="553998"/>
          </a:xfrm>
          <a:prstGeom prst="rect">
            <a:avLst/>
          </a:prstGeom>
          <a:noFill/>
        </p:spPr>
        <p:txBody>
          <a:bodyPr wrap="square" lIns="0" tIns="0" rIns="0" bIns="0" rtlCol="0">
            <a:spAutoFit/>
          </a:bodyPr>
          <a:lstStyle/>
          <a:p>
            <a:r>
              <a:rPr lang="fr-CH" u="sng" dirty="0">
                <a:latin typeface="Arial" pitchFamily="34" charset="0"/>
              </a:rPr>
              <a:t>Etudes valorisation</a:t>
            </a:r>
            <a:br>
              <a:rPr lang="fr-CH" u="sng" dirty="0">
                <a:latin typeface="Arial" pitchFamily="34" charset="0"/>
              </a:rPr>
            </a:br>
            <a:r>
              <a:rPr lang="fr-CH" u="sng" dirty="0">
                <a:latin typeface="Arial" pitchFamily="34" charset="0"/>
              </a:rPr>
              <a:t>centrale / réseau / demande</a:t>
            </a:r>
            <a:endParaRPr lang="fr-CH" i="0" u="sng" baseline="0" dirty="0">
              <a:latin typeface="Arial" pitchFamily="34" charset="0"/>
            </a:endParaRPr>
          </a:p>
        </p:txBody>
      </p:sp>
      <p:sp>
        <p:nvSpPr>
          <p:cNvPr id="12" name="ZoneTexte 11">
            <a:extLst>
              <a:ext uri="{FF2B5EF4-FFF2-40B4-BE49-F238E27FC236}">
                <a16:creationId xmlns:a16="http://schemas.microsoft.com/office/drawing/2014/main" id="{E580C2B8-CDC4-C063-05AD-7E9679BC5D61}"/>
              </a:ext>
            </a:extLst>
          </p:cNvPr>
          <p:cNvSpPr txBox="1"/>
          <p:nvPr/>
        </p:nvSpPr>
        <p:spPr>
          <a:xfrm>
            <a:off x="3046174" y="7246077"/>
            <a:ext cx="2664296" cy="276999"/>
          </a:xfrm>
          <a:prstGeom prst="rect">
            <a:avLst/>
          </a:prstGeom>
          <a:noFill/>
        </p:spPr>
        <p:txBody>
          <a:bodyPr wrap="square" lIns="0" tIns="0" rIns="0" bIns="0" rtlCol="0">
            <a:spAutoFit/>
          </a:bodyPr>
          <a:lstStyle/>
          <a:p>
            <a:r>
              <a:rPr lang="fr-CH" i="0" baseline="0" dirty="0">
                <a:latin typeface="Arial" pitchFamily="34" charset="0"/>
              </a:rPr>
              <a:t>A faire en parallèle</a:t>
            </a:r>
          </a:p>
        </p:txBody>
      </p:sp>
      <p:sp>
        <p:nvSpPr>
          <p:cNvPr id="20" name="Ellipse 19">
            <a:extLst>
              <a:ext uri="{FF2B5EF4-FFF2-40B4-BE49-F238E27FC236}">
                <a16:creationId xmlns:a16="http://schemas.microsoft.com/office/drawing/2014/main" id="{0549B384-957D-28F4-B66F-307B4FAAE19E}"/>
              </a:ext>
            </a:extLst>
          </p:cNvPr>
          <p:cNvSpPr/>
          <p:nvPr/>
        </p:nvSpPr>
        <p:spPr>
          <a:xfrm>
            <a:off x="4511824" y="2831315"/>
            <a:ext cx="504056" cy="5040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200" b="1" dirty="0">
                <a:solidFill>
                  <a:schemeClr val="tx1"/>
                </a:solidFill>
              </a:rPr>
              <a:t>2</a:t>
            </a:r>
          </a:p>
        </p:txBody>
      </p:sp>
      <p:sp>
        <p:nvSpPr>
          <p:cNvPr id="21" name="Ellipse 20">
            <a:extLst>
              <a:ext uri="{FF2B5EF4-FFF2-40B4-BE49-F238E27FC236}">
                <a16:creationId xmlns:a16="http://schemas.microsoft.com/office/drawing/2014/main" id="{B87490B2-522F-95E8-2792-BE2B5CF18E8F}"/>
              </a:ext>
            </a:extLst>
          </p:cNvPr>
          <p:cNvSpPr/>
          <p:nvPr/>
        </p:nvSpPr>
        <p:spPr>
          <a:xfrm>
            <a:off x="4511824" y="3921924"/>
            <a:ext cx="504056" cy="5040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200" b="1" dirty="0">
                <a:solidFill>
                  <a:schemeClr val="tx1"/>
                </a:solidFill>
              </a:rPr>
              <a:t>3</a:t>
            </a:r>
          </a:p>
        </p:txBody>
      </p:sp>
      <p:sp>
        <p:nvSpPr>
          <p:cNvPr id="22" name="Ellipse 21">
            <a:extLst>
              <a:ext uri="{FF2B5EF4-FFF2-40B4-BE49-F238E27FC236}">
                <a16:creationId xmlns:a16="http://schemas.microsoft.com/office/drawing/2014/main" id="{34371EDB-9F2A-62ED-2CF0-3D3944D01982}"/>
              </a:ext>
            </a:extLst>
          </p:cNvPr>
          <p:cNvSpPr/>
          <p:nvPr/>
        </p:nvSpPr>
        <p:spPr>
          <a:xfrm>
            <a:off x="4511824" y="4941168"/>
            <a:ext cx="504056" cy="5040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200" b="1" dirty="0">
                <a:solidFill>
                  <a:schemeClr val="tx1"/>
                </a:solidFill>
              </a:rPr>
              <a:t>4</a:t>
            </a:r>
          </a:p>
        </p:txBody>
      </p:sp>
      <p:sp>
        <p:nvSpPr>
          <p:cNvPr id="23" name="Ellipse 22">
            <a:extLst>
              <a:ext uri="{FF2B5EF4-FFF2-40B4-BE49-F238E27FC236}">
                <a16:creationId xmlns:a16="http://schemas.microsoft.com/office/drawing/2014/main" id="{E99D5E41-1D13-6DA6-D912-3F9C84410E8B}"/>
              </a:ext>
            </a:extLst>
          </p:cNvPr>
          <p:cNvSpPr/>
          <p:nvPr/>
        </p:nvSpPr>
        <p:spPr>
          <a:xfrm>
            <a:off x="4511824" y="5774082"/>
            <a:ext cx="504056" cy="5040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200" b="1" dirty="0">
                <a:solidFill>
                  <a:schemeClr val="tx1"/>
                </a:solidFill>
              </a:rPr>
              <a:t>5</a:t>
            </a:r>
          </a:p>
        </p:txBody>
      </p:sp>
      <p:cxnSp>
        <p:nvCxnSpPr>
          <p:cNvPr id="47" name="Connecteur droit avec flèche 46">
            <a:extLst>
              <a:ext uri="{FF2B5EF4-FFF2-40B4-BE49-F238E27FC236}">
                <a16:creationId xmlns:a16="http://schemas.microsoft.com/office/drawing/2014/main" id="{8C393E36-616F-27D0-51DA-315D5F5B0D7D}"/>
              </a:ext>
            </a:extLst>
          </p:cNvPr>
          <p:cNvCxnSpPr>
            <a:cxnSpLocks/>
            <a:stCxn id="19" idx="3"/>
            <a:endCxn id="15" idx="1"/>
          </p:cNvCxnSpPr>
          <p:nvPr/>
        </p:nvCxnSpPr>
        <p:spPr>
          <a:xfrm flipV="1">
            <a:off x="7923135" y="5619480"/>
            <a:ext cx="1106742" cy="428322"/>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1B87C963-2FD5-22EC-2369-0DA68EC13143}"/>
              </a:ext>
            </a:extLst>
          </p:cNvPr>
          <p:cNvCxnSpPr>
            <a:cxnSpLocks/>
            <a:stCxn id="19" idx="3"/>
            <a:endCxn id="16" idx="1"/>
          </p:cNvCxnSpPr>
          <p:nvPr/>
        </p:nvCxnSpPr>
        <p:spPr>
          <a:xfrm flipV="1">
            <a:off x="7923135" y="4600558"/>
            <a:ext cx="1106741" cy="1447244"/>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D5CEA8C5-A1CE-A0D9-300B-1F67883D8979}"/>
              </a:ext>
            </a:extLst>
          </p:cNvPr>
          <p:cNvCxnSpPr>
            <a:cxnSpLocks/>
            <a:stCxn id="19" idx="3"/>
            <a:endCxn id="14" idx="1"/>
          </p:cNvCxnSpPr>
          <p:nvPr/>
        </p:nvCxnSpPr>
        <p:spPr>
          <a:xfrm flipV="1">
            <a:off x="7923135" y="3547116"/>
            <a:ext cx="1106741" cy="2500686"/>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61725E70-1684-8B26-BFAA-1D18A185DCC5}"/>
              </a:ext>
            </a:extLst>
          </p:cNvPr>
          <p:cNvCxnSpPr>
            <a:cxnSpLocks/>
            <a:stCxn id="19" idx="3"/>
            <a:endCxn id="13" idx="1"/>
          </p:cNvCxnSpPr>
          <p:nvPr/>
        </p:nvCxnSpPr>
        <p:spPr>
          <a:xfrm flipV="1">
            <a:off x="7923135" y="2511297"/>
            <a:ext cx="1106743" cy="3536505"/>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D6BB83FD-0B34-CFC3-AFC4-010069EB7A1A}"/>
              </a:ext>
            </a:extLst>
          </p:cNvPr>
          <p:cNvCxnSpPr>
            <a:cxnSpLocks/>
            <a:stCxn id="17" idx="3"/>
            <a:endCxn id="14" idx="1"/>
          </p:cNvCxnSpPr>
          <p:nvPr/>
        </p:nvCxnSpPr>
        <p:spPr>
          <a:xfrm flipV="1">
            <a:off x="7923135" y="3547116"/>
            <a:ext cx="1106741" cy="651169"/>
          </a:xfrm>
          <a:prstGeom prst="straightConnector1">
            <a:avLst/>
          </a:prstGeom>
          <a:ln w="38100">
            <a:solidFill>
              <a:srgbClr val="EFCF95"/>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36A16201-48CA-ED5F-4483-063564AD12E5}"/>
              </a:ext>
            </a:extLst>
          </p:cNvPr>
          <p:cNvCxnSpPr>
            <a:cxnSpLocks/>
            <a:stCxn id="17" idx="3"/>
            <a:endCxn id="13" idx="1"/>
          </p:cNvCxnSpPr>
          <p:nvPr/>
        </p:nvCxnSpPr>
        <p:spPr>
          <a:xfrm flipV="1">
            <a:off x="7923135" y="2511297"/>
            <a:ext cx="1106743" cy="1686988"/>
          </a:xfrm>
          <a:prstGeom prst="straightConnector1">
            <a:avLst/>
          </a:prstGeom>
          <a:ln w="38100">
            <a:solidFill>
              <a:srgbClr val="EFCF95"/>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a:extLst>
              <a:ext uri="{FF2B5EF4-FFF2-40B4-BE49-F238E27FC236}">
                <a16:creationId xmlns:a16="http://schemas.microsoft.com/office/drawing/2014/main" id="{81E43B64-CD5C-A6AC-1449-47FA89FDDED6}"/>
              </a:ext>
            </a:extLst>
          </p:cNvPr>
          <p:cNvCxnSpPr>
            <a:cxnSpLocks/>
            <a:stCxn id="17" idx="3"/>
            <a:endCxn id="16" idx="1"/>
          </p:cNvCxnSpPr>
          <p:nvPr/>
        </p:nvCxnSpPr>
        <p:spPr>
          <a:xfrm>
            <a:off x="7923135" y="4198285"/>
            <a:ext cx="1106741" cy="402273"/>
          </a:xfrm>
          <a:prstGeom prst="straightConnector1">
            <a:avLst/>
          </a:prstGeom>
          <a:ln w="38100">
            <a:solidFill>
              <a:srgbClr val="EFCF95"/>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4A421DBF-66DC-FA06-E145-CD244D5F98E0}"/>
              </a:ext>
            </a:extLst>
          </p:cNvPr>
          <p:cNvCxnSpPr>
            <a:cxnSpLocks/>
            <a:stCxn id="18" idx="3"/>
            <a:endCxn id="16" idx="1"/>
          </p:cNvCxnSpPr>
          <p:nvPr/>
        </p:nvCxnSpPr>
        <p:spPr>
          <a:xfrm flipV="1">
            <a:off x="7923135" y="4600558"/>
            <a:ext cx="1106741" cy="615968"/>
          </a:xfrm>
          <a:prstGeom prst="straightConnector1">
            <a:avLst/>
          </a:prstGeom>
          <a:ln w="38100">
            <a:solidFill>
              <a:srgbClr val="CDFCFB"/>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6F670ACC-34F4-8551-B2C6-41989467E696}"/>
              </a:ext>
            </a:extLst>
          </p:cNvPr>
          <p:cNvCxnSpPr>
            <a:cxnSpLocks/>
            <a:stCxn id="18" idx="3"/>
            <a:endCxn id="15" idx="1"/>
          </p:cNvCxnSpPr>
          <p:nvPr/>
        </p:nvCxnSpPr>
        <p:spPr>
          <a:xfrm>
            <a:off x="7923135" y="5216526"/>
            <a:ext cx="1106742" cy="402954"/>
          </a:xfrm>
          <a:prstGeom prst="straightConnector1">
            <a:avLst/>
          </a:prstGeom>
          <a:ln w="38100">
            <a:solidFill>
              <a:srgbClr val="CDFCFB"/>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8C36ED4D-62F8-507F-E6DC-D14A71A8E949}"/>
              </a:ext>
            </a:extLst>
          </p:cNvPr>
          <p:cNvCxnSpPr>
            <a:cxnSpLocks/>
            <a:stCxn id="17" idx="3"/>
            <a:endCxn id="15" idx="1"/>
          </p:cNvCxnSpPr>
          <p:nvPr/>
        </p:nvCxnSpPr>
        <p:spPr>
          <a:xfrm>
            <a:off x="7923135" y="4198285"/>
            <a:ext cx="1106742" cy="1421195"/>
          </a:xfrm>
          <a:prstGeom prst="straightConnector1">
            <a:avLst/>
          </a:prstGeom>
          <a:ln w="38100">
            <a:solidFill>
              <a:srgbClr val="EFCF95"/>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BBC2267A-AD01-0D83-E908-8A523A870630}"/>
              </a:ext>
            </a:extLst>
          </p:cNvPr>
          <p:cNvCxnSpPr>
            <a:cxnSpLocks/>
            <a:stCxn id="11" idx="3"/>
            <a:endCxn id="13" idx="1"/>
          </p:cNvCxnSpPr>
          <p:nvPr/>
        </p:nvCxnSpPr>
        <p:spPr>
          <a:xfrm flipV="1">
            <a:off x="7898642" y="2511297"/>
            <a:ext cx="1131236" cy="575554"/>
          </a:xfrm>
          <a:prstGeom prst="straightConnector1">
            <a:avLst/>
          </a:prstGeom>
          <a:ln w="38100">
            <a:solidFill>
              <a:srgbClr val="F86B1C"/>
            </a:solidFill>
            <a:tailEnd type="triangle"/>
          </a:ln>
        </p:spPr>
        <p:style>
          <a:lnRef idx="1">
            <a:schemeClr val="accent1"/>
          </a:lnRef>
          <a:fillRef idx="0">
            <a:schemeClr val="accent1"/>
          </a:fillRef>
          <a:effectRef idx="0">
            <a:schemeClr val="accent1"/>
          </a:effectRef>
          <a:fontRef idx="minor">
            <a:schemeClr val="tx1"/>
          </a:fontRef>
        </p:style>
      </p:cxnSp>
      <p:cxnSp>
        <p:nvCxnSpPr>
          <p:cNvPr id="62" name="Connecteur droit avec flèche 61">
            <a:extLst>
              <a:ext uri="{FF2B5EF4-FFF2-40B4-BE49-F238E27FC236}">
                <a16:creationId xmlns:a16="http://schemas.microsoft.com/office/drawing/2014/main" id="{8A31B226-A7BB-0EB5-82D1-D427FA45333D}"/>
              </a:ext>
            </a:extLst>
          </p:cNvPr>
          <p:cNvCxnSpPr>
            <a:cxnSpLocks/>
            <a:stCxn id="11" idx="3"/>
            <a:endCxn id="14" idx="1"/>
          </p:cNvCxnSpPr>
          <p:nvPr/>
        </p:nvCxnSpPr>
        <p:spPr>
          <a:xfrm>
            <a:off x="7898642" y="3086851"/>
            <a:ext cx="1131234" cy="460265"/>
          </a:xfrm>
          <a:prstGeom prst="straightConnector1">
            <a:avLst/>
          </a:prstGeom>
          <a:ln w="38100">
            <a:solidFill>
              <a:srgbClr val="E97205"/>
            </a:solidFill>
            <a:tailEnd type="triangle"/>
          </a:ln>
        </p:spPr>
        <p:style>
          <a:lnRef idx="1">
            <a:schemeClr val="accent1"/>
          </a:lnRef>
          <a:fillRef idx="0">
            <a:schemeClr val="accent1"/>
          </a:fillRef>
          <a:effectRef idx="0">
            <a:schemeClr val="accent1"/>
          </a:effectRef>
          <a:fontRef idx="minor">
            <a:schemeClr val="tx1"/>
          </a:fontRef>
        </p:style>
      </p:cxnSp>
      <p:sp>
        <p:nvSpPr>
          <p:cNvPr id="68" name="Flèche : droite 67">
            <a:extLst>
              <a:ext uri="{FF2B5EF4-FFF2-40B4-BE49-F238E27FC236}">
                <a16:creationId xmlns:a16="http://schemas.microsoft.com/office/drawing/2014/main" id="{93A0BD1D-6798-38C4-0707-95AFADC0F737}"/>
              </a:ext>
            </a:extLst>
          </p:cNvPr>
          <p:cNvSpPr/>
          <p:nvPr/>
        </p:nvSpPr>
        <p:spPr>
          <a:xfrm>
            <a:off x="1612448" y="7252967"/>
            <a:ext cx="496337" cy="5508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Rectangle 16">
            <a:extLst>
              <a:ext uri="{FF2B5EF4-FFF2-40B4-BE49-F238E27FC236}">
                <a16:creationId xmlns:a16="http://schemas.microsoft.com/office/drawing/2014/main" id="{39580233-2556-B2ED-FB68-1C1F4D1F59EF}"/>
              </a:ext>
            </a:extLst>
          </p:cNvPr>
          <p:cNvSpPr/>
          <p:nvPr/>
        </p:nvSpPr>
        <p:spPr>
          <a:xfrm>
            <a:off x="5132962" y="3798688"/>
            <a:ext cx="2790173" cy="799193"/>
          </a:xfrm>
          <a:prstGeom prst="rect">
            <a:avLst/>
          </a:prstGeom>
          <a:solidFill>
            <a:srgbClr val="EFCF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H" dirty="0">
              <a:solidFill>
                <a:schemeClr val="tx1"/>
              </a:solidFill>
            </a:endParaRPr>
          </a:p>
          <a:p>
            <a:pPr algn="ctr"/>
            <a:r>
              <a:rPr lang="fr-CH" sz="1500" b="1" dirty="0">
                <a:solidFill>
                  <a:schemeClr val="tx1"/>
                </a:solidFill>
                <a:latin typeface="Arial" pitchFamily="34" charset="0"/>
              </a:rPr>
              <a:t>PAC </a:t>
            </a:r>
            <a:r>
              <a:rPr lang="fr-CH" sz="1500" b="1" i="0" baseline="0" dirty="0">
                <a:solidFill>
                  <a:schemeClr val="tx1"/>
                </a:solidFill>
                <a:latin typeface="Arial" pitchFamily="34" charset="0"/>
              </a:rPr>
              <a:t>géothermie de faible profondeur &amp; hydrothermie </a:t>
            </a:r>
            <a:br>
              <a:rPr lang="fr-CH" sz="1500" b="1" i="0" baseline="0" dirty="0">
                <a:solidFill>
                  <a:schemeClr val="tx1"/>
                </a:solidFill>
                <a:latin typeface="Arial" pitchFamily="34" charset="0"/>
              </a:rPr>
            </a:br>
            <a:endParaRPr lang="fr-CH" dirty="0">
              <a:solidFill>
                <a:schemeClr val="bg1"/>
              </a:solidFill>
            </a:endParaRPr>
          </a:p>
        </p:txBody>
      </p:sp>
      <p:sp>
        <p:nvSpPr>
          <p:cNvPr id="11" name="Rectangle 10">
            <a:extLst>
              <a:ext uri="{FF2B5EF4-FFF2-40B4-BE49-F238E27FC236}">
                <a16:creationId xmlns:a16="http://schemas.microsoft.com/office/drawing/2014/main" id="{F95F3B44-A7C8-DDD5-A8AF-D1A8909381BB}"/>
              </a:ext>
            </a:extLst>
          </p:cNvPr>
          <p:cNvSpPr/>
          <p:nvPr/>
        </p:nvSpPr>
        <p:spPr>
          <a:xfrm>
            <a:off x="5132961" y="2780928"/>
            <a:ext cx="2765681" cy="611845"/>
          </a:xfrm>
          <a:prstGeom prst="rect">
            <a:avLst/>
          </a:prstGeom>
          <a:solidFill>
            <a:srgbClr val="E9720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fr-CH" sz="1500" b="1" dirty="0">
                <a:solidFill>
                  <a:schemeClr val="tx1"/>
                </a:solidFill>
              </a:rPr>
            </a:br>
            <a:r>
              <a:rPr lang="fr-CH" sz="1500" b="1" dirty="0">
                <a:solidFill>
                  <a:schemeClr val="tx1"/>
                </a:solidFill>
              </a:rPr>
              <a:t>Géothermie de moyenne profondeur </a:t>
            </a:r>
          </a:p>
          <a:p>
            <a:pPr algn="ctr"/>
            <a:endParaRPr lang="fr-CH" dirty="0">
              <a:solidFill>
                <a:schemeClr val="bg1"/>
              </a:solidFill>
            </a:endParaRPr>
          </a:p>
        </p:txBody>
      </p:sp>
      <p:sp>
        <p:nvSpPr>
          <p:cNvPr id="18" name="Rectangle 17">
            <a:extLst>
              <a:ext uri="{FF2B5EF4-FFF2-40B4-BE49-F238E27FC236}">
                <a16:creationId xmlns:a16="http://schemas.microsoft.com/office/drawing/2014/main" id="{F28C118F-F695-7A65-3F22-2B2100FA557E}"/>
              </a:ext>
            </a:extLst>
          </p:cNvPr>
          <p:cNvSpPr/>
          <p:nvPr/>
        </p:nvSpPr>
        <p:spPr>
          <a:xfrm>
            <a:off x="5132961" y="4980844"/>
            <a:ext cx="2790174" cy="471363"/>
          </a:xfrm>
          <a:prstGeom prst="rect">
            <a:avLst/>
          </a:prstGeom>
          <a:solidFill>
            <a:srgbClr val="CDFCF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H" dirty="0">
              <a:solidFill>
                <a:schemeClr val="tx1"/>
              </a:solidFill>
            </a:endParaRPr>
          </a:p>
          <a:p>
            <a:pPr algn="ctr"/>
            <a:r>
              <a:rPr lang="fr-CH" sz="1500" b="1" dirty="0">
                <a:solidFill>
                  <a:schemeClr val="tx1"/>
                </a:solidFill>
                <a:latin typeface="Arial" pitchFamily="34" charset="0"/>
              </a:rPr>
              <a:t>PAC air</a:t>
            </a:r>
            <a:endParaRPr lang="fr-CH" sz="1500" i="0" baseline="0" dirty="0">
              <a:solidFill>
                <a:schemeClr val="tx1"/>
              </a:solidFill>
              <a:latin typeface="Arial" pitchFamily="34" charset="0"/>
            </a:endParaRPr>
          </a:p>
          <a:p>
            <a:pPr algn="ctr"/>
            <a:endParaRPr lang="fr-CH" dirty="0">
              <a:solidFill>
                <a:schemeClr val="bg1"/>
              </a:solidFill>
            </a:endParaRPr>
          </a:p>
        </p:txBody>
      </p:sp>
      <p:sp>
        <p:nvSpPr>
          <p:cNvPr id="19" name="Rectangle 18">
            <a:extLst>
              <a:ext uri="{FF2B5EF4-FFF2-40B4-BE49-F238E27FC236}">
                <a16:creationId xmlns:a16="http://schemas.microsoft.com/office/drawing/2014/main" id="{342F1173-95AB-61E5-A6CA-3A516885764F}"/>
              </a:ext>
            </a:extLst>
          </p:cNvPr>
          <p:cNvSpPr/>
          <p:nvPr/>
        </p:nvSpPr>
        <p:spPr>
          <a:xfrm>
            <a:off x="5132961" y="5740168"/>
            <a:ext cx="2790174" cy="61526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H" dirty="0">
              <a:solidFill>
                <a:schemeClr val="tx1"/>
              </a:solidFill>
            </a:endParaRPr>
          </a:p>
          <a:p>
            <a:pPr algn="ctr"/>
            <a:r>
              <a:rPr lang="fr-CH" sz="1500" b="1" dirty="0">
                <a:solidFill>
                  <a:schemeClr val="tx1"/>
                </a:solidFill>
                <a:latin typeface="Arial" pitchFamily="34" charset="0"/>
              </a:rPr>
              <a:t>Bois / Gaz genevois</a:t>
            </a:r>
          </a:p>
          <a:p>
            <a:pPr algn="ctr"/>
            <a:endParaRPr lang="fr-CH" dirty="0">
              <a:solidFill>
                <a:schemeClr val="bg1"/>
              </a:solidFill>
            </a:endParaRPr>
          </a:p>
        </p:txBody>
      </p:sp>
      <p:sp>
        <p:nvSpPr>
          <p:cNvPr id="13" name="Rectangle 12">
            <a:extLst>
              <a:ext uri="{FF2B5EF4-FFF2-40B4-BE49-F238E27FC236}">
                <a16:creationId xmlns:a16="http://schemas.microsoft.com/office/drawing/2014/main" id="{4D31FF07-0D75-FE54-8B4B-115101CCDDE2}"/>
              </a:ext>
            </a:extLst>
          </p:cNvPr>
          <p:cNvSpPr/>
          <p:nvPr/>
        </p:nvSpPr>
        <p:spPr>
          <a:xfrm>
            <a:off x="9029878" y="2205374"/>
            <a:ext cx="2682747" cy="611845"/>
          </a:xfrm>
          <a:prstGeom prst="rect">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500" dirty="0">
                <a:solidFill>
                  <a:schemeClr val="bg1"/>
                </a:solidFill>
              </a:rPr>
              <a:t>Grand réseau</a:t>
            </a:r>
          </a:p>
        </p:txBody>
      </p:sp>
      <p:sp>
        <p:nvSpPr>
          <p:cNvPr id="14" name="Rectangle 13">
            <a:extLst>
              <a:ext uri="{FF2B5EF4-FFF2-40B4-BE49-F238E27FC236}">
                <a16:creationId xmlns:a16="http://schemas.microsoft.com/office/drawing/2014/main" id="{59EE2CDE-BE48-9BE5-0009-760179084A75}"/>
              </a:ext>
            </a:extLst>
          </p:cNvPr>
          <p:cNvSpPr/>
          <p:nvPr/>
        </p:nvSpPr>
        <p:spPr>
          <a:xfrm>
            <a:off x="9029876" y="3241193"/>
            <a:ext cx="2682748" cy="611845"/>
          </a:xfrm>
          <a:prstGeom prst="rect">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pPr>
            <a:r>
              <a:rPr lang="fr-CH" sz="1500" dirty="0">
                <a:solidFill>
                  <a:schemeClr val="tx1"/>
                </a:solidFill>
                <a:effectLst/>
                <a:latin typeface="+mj-lt"/>
                <a:ea typeface="Calibri" panose="020F0502020204030204" pitchFamily="34" charset="0"/>
                <a:cs typeface="Calibri" panose="020F0502020204030204" pitchFamily="34" charset="0"/>
              </a:rPr>
              <a:t>Moyens, petits réseaux </a:t>
            </a:r>
          </a:p>
        </p:txBody>
      </p:sp>
      <p:sp>
        <p:nvSpPr>
          <p:cNvPr id="15" name="Rectangle 14">
            <a:extLst>
              <a:ext uri="{FF2B5EF4-FFF2-40B4-BE49-F238E27FC236}">
                <a16:creationId xmlns:a16="http://schemas.microsoft.com/office/drawing/2014/main" id="{0AB1B70E-B0BD-2A75-DF7C-5526763E5783}"/>
              </a:ext>
            </a:extLst>
          </p:cNvPr>
          <p:cNvSpPr/>
          <p:nvPr/>
        </p:nvSpPr>
        <p:spPr>
          <a:xfrm>
            <a:off x="9029877" y="5313557"/>
            <a:ext cx="2682748" cy="611845"/>
          </a:xfrm>
          <a:prstGeom prst="rect">
            <a:avLst/>
          </a:prstGeom>
          <a:solidFill>
            <a:schemeClr val="accent6">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500" dirty="0">
                <a:solidFill>
                  <a:schemeClr val="tx1"/>
                </a:solidFill>
              </a:rPr>
              <a:t>Solutions individuelles</a:t>
            </a:r>
          </a:p>
        </p:txBody>
      </p:sp>
      <p:sp>
        <p:nvSpPr>
          <p:cNvPr id="16" name="Rectangle 15">
            <a:extLst>
              <a:ext uri="{FF2B5EF4-FFF2-40B4-BE49-F238E27FC236}">
                <a16:creationId xmlns:a16="http://schemas.microsoft.com/office/drawing/2014/main" id="{0C3A416F-8AAE-0B1C-0F6E-012A96370A7B}"/>
              </a:ext>
            </a:extLst>
          </p:cNvPr>
          <p:cNvSpPr/>
          <p:nvPr/>
        </p:nvSpPr>
        <p:spPr>
          <a:xfrm>
            <a:off x="9029876" y="4221088"/>
            <a:ext cx="2682748" cy="75894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pPr>
            <a:r>
              <a:rPr lang="fr-CH" sz="1500" dirty="0">
                <a:solidFill>
                  <a:schemeClr val="tx1"/>
                </a:solidFill>
                <a:effectLst/>
                <a:latin typeface="+mj-lt"/>
                <a:ea typeface="Calibri" panose="020F0502020204030204" pitchFamily="34" charset="0"/>
                <a:cs typeface="Calibri" panose="020F0502020204030204" pitchFamily="34" charset="0"/>
              </a:rPr>
              <a:t>Micro-réseaux </a:t>
            </a:r>
            <a:br>
              <a:rPr lang="fr-CH" sz="1300" dirty="0">
                <a:solidFill>
                  <a:schemeClr val="tx1"/>
                </a:solidFill>
                <a:effectLst/>
                <a:latin typeface="+mj-lt"/>
                <a:ea typeface="Calibri" panose="020F0502020204030204" pitchFamily="34" charset="0"/>
                <a:cs typeface="Calibri" panose="020F0502020204030204" pitchFamily="34" charset="0"/>
              </a:rPr>
            </a:br>
            <a:r>
              <a:rPr lang="fr-CH" sz="1300" dirty="0">
                <a:solidFill>
                  <a:schemeClr val="tx1"/>
                </a:solidFill>
                <a:effectLst/>
                <a:latin typeface="+mj-lt"/>
                <a:ea typeface="Calibri" panose="020F0502020204030204" pitchFamily="34" charset="0"/>
                <a:cs typeface="Calibri" panose="020F0502020204030204" pitchFamily="34" charset="0"/>
              </a:rPr>
              <a:t>(quelques bâtiments connectés ensemble)</a:t>
            </a:r>
          </a:p>
        </p:txBody>
      </p:sp>
      <p:sp>
        <p:nvSpPr>
          <p:cNvPr id="71" name="Triangle isocèle 70">
            <a:extLst>
              <a:ext uri="{FF2B5EF4-FFF2-40B4-BE49-F238E27FC236}">
                <a16:creationId xmlns:a16="http://schemas.microsoft.com/office/drawing/2014/main" id="{FA3E718F-F714-C2FA-C30A-D5A4BF87E855}"/>
              </a:ext>
            </a:extLst>
          </p:cNvPr>
          <p:cNvSpPr/>
          <p:nvPr/>
        </p:nvSpPr>
        <p:spPr>
          <a:xfrm>
            <a:off x="1754677" y="2006979"/>
            <a:ext cx="792088" cy="3876890"/>
          </a:xfrm>
          <a:prstGeom prst="triangl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2" name="Triangle isocèle 71">
            <a:extLst>
              <a:ext uri="{FF2B5EF4-FFF2-40B4-BE49-F238E27FC236}">
                <a16:creationId xmlns:a16="http://schemas.microsoft.com/office/drawing/2014/main" id="{2F5E0925-CABE-E481-4C94-167EAE0BEE37}"/>
              </a:ext>
            </a:extLst>
          </p:cNvPr>
          <p:cNvSpPr/>
          <p:nvPr/>
        </p:nvSpPr>
        <p:spPr>
          <a:xfrm rot="10800000">
            <a:off x="499489" y="2045793"/>
            <a:ext cx="792088" cy="3876890"/>
          </a:xfrm>
          <a:prstGeom prst="triangle">
            <a:avLst/>
          </a:prstGeom>
          <a:solidFill>
            <a:srgbClr val="CCE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3" name="ZoneTexte 72">
            <a:extLst>
              <a:ext uri="{FF2B5EF4-FFF2-40B4-BE49-F238E27FC236}">
                <a16:creationId xmlns:a16="http://schemas.microsoft.com/office/drawing/2014/main" id="{9FBC3AC9-8345-9AF0-7316-356A8E94E86A}"/>
              </a:ext>
            </a:extLst>
          </p:cNvPr>
          <p:cNvSpPr txBox="1"/>
          <p:nvPr/>
        </p:nvSpPr>
        <p:spPr>
          <a:xfrm>
            <a:off x="94685" y="3505218"/>
            <a:ext cx="1536819" cy="400110"/>
          </a:xfrm>
          <a:prstGeom prst="rect">
            <a:avLst/>
          </a:prstGeom>
          <a:noFill/>
        </p:spPr>
        <p:txBody>
          <a:bodyPr wrap="square" lIns="0" tIns="0" rIns="0" bIns="0" rtlCol="0">
            <a:spAutoFit/>
          </a:bodyPr>
          <a:lstStyle/>
          <a:p>
            <a:pPr algn="ctr"/>
            <a:r>
              <a:rPr lang="fr-CH" sz="1300" b="1" i="0" baseline="0" dirty="0">
                <a:latin typeface="Arial" pitchFamily="34" charset="0"/>
              </a:rPr>
              <a:t>Coûts d’investissement</a:t>
            </a:r>
          </a:p>
        </p:txBody>
      </p:sp>
      <p:sp>
        <p:nvSpPr>
          <p:cNvPr id="74" name="ZoneTexte 73">
            <a:extLst>
              <a:ext uri="{FF2B5EF4-FFF2-40B4-BE49-F238E27FC236}">
                <a16:creationId xmlns:a16="http://schemas.microsoft.com/office/drawing/2014/main" id="{810C543D-2D43-9A1F-962D-E04EA5EBA265}"/>
              </a:ext>
            </a:extLst>
          </p:cNvPr>
          <p:cNvSpPr txBox="1"/>
          <p:nvPr/>
        </p:nvSpPr>
        <p:spPr>
          <a:xfrm>
            <a:off x="1415480" y="3504113"/>
            <a:ext cx="1527280" cy="400110"/>
          </a:xfrm>
          <a:prstGeom prst="rect">
            <a:avLst/>
          </a:prstGeom>
          <a:noFill/>
        </p:spPr>
        <p:txBody>
          <a:bodyPr wrap="square" lIns="0" tIns="0" rIns="0" bIns="0" rtlCol="0">
            <a:spAutoFit/>
          </a:bodyPr>
          <a:lstStyle/>
          <a:p>
            <a:pPr algn="ctr"/>
            <a:r>
              <a:rPr lang="fr-CH" sz="1300" b="1" i="0" baseline="0" dirty="0">
                <a:latin typeface="Arial" pitchFamily="34" charset="0"/>
              </a:rPr>
              <a:t>Coûts d’exploitation</a:t>
            </a:r>
          </a:p>
        </p:txBody>
      </p:sp>
      <p:sp>
        <p:nvSpPr>
          <p:cNvPr id="75" name="ZoneTexte 74">
            <a:extLst>
              <a:ext uri="{FF2B5EF4-FFF2-40B4-BE49-F238E27FC236}">
                <a16:creationId xmlns:a16="http://schemas.microsoft.com/office/drawing/2014/main" id="{611BA0A5-053A-3873-8A5C-318B0DD55484}"/>
              </a:ext>
            </a:extLst>
          </p:cNvPr>
          <p:cNvSpPr txBox="1"/>
          <p:nvPr/>
        </p:nvSpPr>
        <p:spPr>
          <a:xfrm>
            <a:off x="1644371" y="1499501"/>
            <a:ext cx="1020061" cy="400110"/>
          </a:xfrm>
          <a:prstGeom prst="rect">
            <a:avLst/>
          </a:prstGeom>
          <a:noFill/>
        </p:spPr>
        <p:txBody>
          <a:bodyPr wrap="square" lIns="0" tIns="0" rIns="0" bIns="0" rtlCol="0">
            <a:spAutoFit/>
          </a:bodyPr>
          <a:lstStyle/>
          <a:p>
            <a:pPr algn="ctr"/>
            <a:r>
              <a:rPr lang="fr-CH" sz="1300" i="0" baseline="0" dirty="0">
                <a:latin typeface="Arial" pitchFamily="34" charset="0"/>
              </a:rPr>
              <a:t>Plus</a:t>
            </a:r>
            <a:br>
              <a:rPr lang="fr-CH" sz="1300" i="0" baseline="0" dirty="0">
                <a:latin typeface="Arial" pitchFamily="34" charset="0"/>
              </a:rPr>
            </a:br>
            <a:r>
              <a:rPr lang="fr-CH" sz="1300" i="0" baseline="0" dirty="0">
                <a:latin typeface="Arial" pitchFamily="34" charset="0"/>
              </a:rPr>
              <a:t>faibles</a:t>
            </a:r>
          </a:p>
        </p:txBody>
      </p:sp>
      <p:sp>
        <p:nvSpPr>
          <p:cNvPr id="78" name="ZoneTexte 77">
            <a:extLst>
              <a:ext uri="{FF2B5EF4-FFF2-40B4-BE49-F238E27FC236}">
                <a16:creationId xmlns:a16="http://schemas.microsoft.com/office/drawing/2014/main" id="{A36B14E9-2233-3958-FD25-E50AA6A4F861}"/>
              </a:ext>
            </a:extLst>
          </p:cNvPr>
          <p:cNvSpPr txBox="1"/>
          <p:nvPr/>
        </p:nvSpPr>
        <p:spPr>
          <a:xfrm>
            <a:off x="400828" y="1499501"/>
            <a:ext cx="1020061" cy="400110"/>
          </a:xfrm>
          <a:prstGeom prst="rect">
            <a:avLst/>
          </a:prstGeom>
          <a:noFill/>
        </p:spPr>
        <p:txBody>
          <a:bodyPr wrap="square" lIns="0" tIns="0" rIns="0" bIns="0" rtlCol="0">
            <a:spAutoFit/>
          </a:bodyPr>
          <a:lstStyle/>
          <a:p>
            <a:pPr algn="ctr"/>
            <a:r>
              <a:rPr lang="fr-CH" sz="1300" i="0" baseline="0" dirty="0">
                <a:latin typeface="Arial" pitchFamily="34" charset="0"/>
              </a:rPr>
              <a:t>Plus importants</a:t>
            </a:r>
          </a:p>
        </p:txBody>
      </p:sp>
      <p:sp>
        <p:nvSpPr>
          <p:cNvPr id="79" name="ZoneTexte 78">
            <a:extLst>
              <a:ext uri="{FF2B5EF4-FFF2-40B4-BE49-F238E27FC236}">
                <a16:creationId xmlns:a16="http://schemas.microsoft.com/office/drawing/2014/main" id="{02F6A4D7-5289-FD84-778A-B7A2DF3B9720}"/>
              </a:ext>
            </a:extLst>
          </p:cNvPr>
          <p:cNvSpPr txBox="1"/>
          <p:nvPr/>
        </p:nvSpPr>
        <p:spPr>
          <a:xfrm>
            <a:off x="335360" y="5956794"/>
            <a:ext cx="1020061" cy="400110"/>
          </a:xfrm>
          <a:prstGeom prst="rect">
            <a:avLst/>
          </a:prstGeom>
          <a:noFill/>
        </p:spPr>
        <p:txBody>
          <a:bodyPr wrap="square" lIns="0" tIns="0" rIns="0" bIns="0" rtlCol="0">
            <a:spAutoFit/>
          </a:bodyPr>
          <a:lstStyle/>
          <a:p>
            <a:pPr algn="ctr"/>
            <a:r>
              <a:rPr lang="fr-CH" sz="1300" i="0" baseline="0" dirty="0">
                <a:latin typeface="Arial" pitchFamily="34" charset="0"/>
              </a:rPr>
              <a:t>Plus</a:t>
            </a:r>
            <a:br>
              <a:rPr lang="fr-CH" sz="1300" i="0" baseline="0" dirty="0">
                <a:latin typeface="Arial" pitchFamily="34" charset="0"/>
              </a:rPr>
            </a:br>
            <a:r>
              <a:rPr lang="fr-CH" sz="1300" i="0" baseline="0" dirty="0">
                <a:latin typeface="Arial" pitchFamily="34" charset="0"/>
              </a:rPr>
              <a:t>faibles</a:t>
            </a:r>
          </a:p>
        </p:txBody>
      </p:sp>
      <p:sp>
        <p:nvSpPr>
          <p:cNvPr id="80" name="ZoneTexte 79">
            <a:extLst>
              <a:ext uri="{FF2B5EF4-FFF2-40B4-BE49-F238E27FC236}">
                <a16:creationId xmlns:a16="http://schemas.microsoft.com/office/drawing/2014/main" id="{F63C0DF3-32BC-0D5B-BFF7-1DCD524396ED}"/>
              </a:ext>
            </a:extLst>
          </p:cNvPr>
          <p:cNvSpPr txBox="1"/>
          <p:nvPr/>
        </p:nvSpPr>
        <p:spPr>
          <a:xfrm>
            <a:off x="1615053" y="5961497"/>
            <a:ext cx="1020061" cy="400110"/>
          </a:xfrm>
          <a:prstGeom prst="rect">
            <a:avLst/>
          </a:prstGeom>
          <a:noFill/>
        </p:spPr>
        <p:txBody>
          <a:bodyPr wrap="square" lIns="0" tIns="0" rIns="0" bIns="0" rtlCol="0">
            <a:spAutoFit/>
          </a:bodyPr>
          <a:lstStyle/>
          <a:p>
            <a:pPr algn="ctr"/>
            <a:r>
              <a:rPr lang="fr-CH" sz="1300" i="0" baseline="0" dirty="0">
                <a:latin typeface="Arial" pitchFamily="34" charset="0"/>
              </a:rPr>
              <a:t>Plus importants</a:t>
            </a:r>
          </a:p>
        </p:txBody>
      </p:sp>
      <p:sp>
        <p:nvSpPr>
          <p:cNvPr id="120" name="Triangle isocèle 119">
            <a:extLst>
              <a:ext uri="{FF2B5EF4-FFF2-40B4-BE49-F238E27FC236}">
                <a16:creationId xmlns:a16="http://schemas.microsoft.com/office/drawing/2014/main" id="{8A7B3914-912B-AC31-D9E6-05C737294073}"/>
              </a:ext>
            </a:extLst>
          </p:cNvPr>
          <p:cNvSpPr/>
          <p:nvPr/>
        </p:nvSpPr>
        <p:spPr>
          <a:xfrm rot="10800000">
            <a:off x="3055213" y="2006979"/>
            <a:ext cx="792088" cy="3876890"/>
          </a:xfrm>
          <a:prstGeom prst="triangle">
            <a:avLst/>
          </a:prstGeom>
          <a:solidFill>
            <a:srgbClr val="A8F5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1" name="ZoneTexte 120">
            <a:extLst>
              <a:ext uri="{FF2B5EF4-FFF2-40B4-BE49-F238E27FC236}">
                <a16:creationId xmlns:a16="http://schemas.microsoft.com/office/drawing/2014/main" id="{32CCFCF9-A4F4-9496-5CB8-6A81AD696BED}"/>
              </a:ext>
            </a:extLst>
          </p:cNvPr>
          <p:cNvSpPr txBox="1"/>
          <p:nvPr/>
        </p:nvSpPr>
        <p:spPr>
          <a:xfrm>
            <a:off x="2714426" y="3507605"/>
            <a:ext cx="1527280" cy="400110"/>
          </a:xfrm>
          <a:prstGeom prst="rect">
            <a:avLst/>
          </a:prstGeom>
          <a:noFill/>
        </p:spPr>
        <p:txBody>
          <a:bodyPr wrap="square" lIns="0" tIns="0" rIns="0" bIns="0" rtlCol="0">
            <a:spAutoFit/>
          </a:bodyPr>
          <a:lstStyle/>
          <a:p>
            <a:pPr algn="ctr"/>
            <a:r>
              <a:rPr lang="fr-CH" sz="1300" b="1" dirty="0">
                <a:latin typeface="Arial" pitchFamily="34" charset="0"/>
              </a:rPr>
              <a:t>Efficience énergétique</a:t>
            </a:r>
            <a:endParaRPr lang="fr-CH" sz="1300" b="1" i="0" baseline="0" dirty="0">
              <a:latin typeface="Arial" pitchFamily="34" charset="0"/>
            </a:endParaRPr>
          </a:p>
        </p:txBody>
      </p:sp>
      <p:sp>
        <p:nvSpPr>
          <p:cNvPr id="122" name="ZoneTexte 121">
            <a:extLst>
              <a:ext uri="{FF2B5EF4-FFF2-40B4-BE49-F238E27FC236}">
                <a16:creationId xmlns:a16="http://schemas.microsoft.com/office/drawing/2014/main" id="{DF8A75D7-9B09-0790-5AE3-85502ED038A7}"/>
              </a:ext>
            </a:extLst>
          </p:cNvPr>
          <p:cNvSpPr txBox="1"/>
          <p:nvPr/>
        </p:nvSpPr>
        <p:spPr>
          <a:xfrm>
            <a:off x="2940515" y="1501888"/>
            <a:ext cx="1020061" cy="400110"/>
          </a:xfrm>
          <a:prstGeom prst="rect">
            <a:avLst/>
          </a:prstGeom>
          <a:noFill/>
        </p:spPr>
        <p:txBody>
          <a:bodyPr wrap="square" lIns="0" tIns="0" rIns="0" bIns="0" rtlCol="0">
            <a:spAutoFit/>
          </a:bodyPr>
          <a:lstStyle/>
          <a:p>
            <a:pPr algn="ctr"/>
            <a:r>
              <a:rPr lang="fr-CH" sz="1300" i="0" baseline="0" dirty="0">
                <a:latin typeface="Arial" pitchFamily="34" charset="0"/>
              </a:rPr>
              <a:t>Plus </a:t>
            </a:r>
            <a:br>
              <a:rPr lang="fr-CH" sz="1300" i="0" baseline="0" dirty="0">
                <a:latin typeface="Arial" pitchFamily="34" charset="0"/>
              </a:rPr>
            </a:br>
            <a:r>
              <a:rPr lang="fr-CH" sz="1300" i="0" baseline="0" dirty="0">
                <a:latin typeface="Arial" pitchFamily="34" charset="0"/>
              </a:rPr>
              <a:t>efficient</a:t>
            </a:r>
          </a:p>
        </p:txBody>
      </p:sp>
      <p:sp>
        <p:nvSpPr>
          <p:cNvPr id="123" name="ZoneTexte 122">
            <a:extLst>
              <a:ext uri="{FF2B5EF4-FFF2-40B4-BE49-F238E27FC236}">
                <a16:creationId xmlns:a16="http://schemas.microsoft.com/office/drawing/2014/main" id="{8D01268B-A6E6-A239-0A74-BEFA932FEAEC}"/>
              </a:ext>
            </a:extLst>
          </p:cNvPr>
          <p:cNvSpPr txBox="1"/>
          <p:nvPr/>
        </p:nvSpPr>
        <p:spPr>
          <a:xfrm>
            <a:off x="2971256" y="5956794"/>
            <a:ext cx="1020061" cy="400110"/>
          </a:xfrm>
          <a:prstGeom prst="rect">
            <a:avLst/>
          </a:prstGeom>
          <a:noFill/>
        </p:spPr>
        <p:txBody>
          <a:bodyPr wrap="square" lIns="0" tIns="0" rIns="0" bIns="0" rtlCol="0">
            <a:spAutoFit/>
          </a:bodyPr>
          <a:lstStyle/>
          <a:p>
            <a:pPr algn="ctr"/>
            <a:r>
              <a:rPr lang="fr-CH" sz="1300" dirty="0">
                <a:latin typeface="Arial" pitchFamily="34" charset="0"/>
              </a:rPr>
              <a:t>Moins efficient</a:t>
            </a:r>
            <a:endParaRPr lang="fr-CH" sz="1300" i="0" baseline="0" dirty="0">
              <a:latin typeface="Arial" pitchFamily="34" charset="0"/>
            </a:endParaRPr>
          </a:p>
        </p:txBody>
      </p:sp>
      <p:sp>
        <p:nvSpPr>
          <p:cNvPr id="3" name="Ellipse 2">
            <a:extLst>
              <a:ext uri="{FF2B5EF4-FFF2-40B4-BE49-F238E27FC236}">
                <a16:creationId xmlns:a16="http://schemas.microsoft.com/office/drawing/2014/main" id="{A9909F93-E945-4A29-F086-CF6A05F2378B}"/>
              </a:ext>
            </a:extLst>
          </p:cNvPr>
          <p:cNvSpPr/>
          <p:nvPr/>
        </p:nvSpPr>
        <p:spPr>
          <a:xfrm>
            <a:off x="4511824" y="1826710"/>
            <a:ext cx="504056" cy="5040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2200" b="1" dirty="0">
                <a:solidFill>
                  <a:schemeClr val="tx1"/>
                </a:solidFill>
              </a:rPr>
              <a:t>1</a:t>
            </a:r>
          </a:p>
        </p:txBody>
      </p:sp>
      <p:sp>
        <p:nvSpPr>
          <p:cNvPr id="10" name="Rectangle 9">
            <a:extLst>
              <a:ext uri="{FF2B5EF4-FFF2-40B4-BE49-F238E27FC236}">
                <a16:creationId xmlns:a16="http://schemas.microsoft.com/office/drawing/2014/main" id="{24D751DF-3D2D-AFBB-9643-4BD1E3BB8F0C}"/>
              </a:ext>
            </a:extLst>
          </p:cNvPr>
          <p:cNvSpPr/>
          <p:nvPr/>
        </p:nvSpPr>
        <p:spPr>
          <a:xfrm>
            <a:off x="5132960" y="1772816"/>
            <a:ext cx="2765681" cy="611845"/>
          </a:xfrm>
          <a:prstGeom prst="rect">
            <a:avLst/>
          </a:prstGeom>
          <a:solidFill>
            <a:srgbClr val="B482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500" b="1" dirty="0">
                <a:solidFill>
                  <a:schemeClr val="tx1"/>
                </a:solidFill>
              </a:rPr>
              <a:t>Rejets thermiques</a:t>
            </a:r>
            <a:endParaRPr lang="fr-CH" dirty="0">
              <a:solidFill>
                <a:schemeClr val="bg1"/>
              </a:solidFill>
            </a:endParaRPr>
          </a:p>
        </p:txBody>
      </p:sp>
      <p:cxnSp>
        <p:nvCxnSpPr>
          <p:cNvPr id="28" name="Connecteur droit avec flèche 27">
            <a:extLst>
              <a:ext uri="{FF2B5EF4-FFF2-40B4-BE49-F238E27FC236}">
                <a16:creationId xmlns:a16="http://schemas.microsoft.com/office/drawing/2014/main" id="{457AEA50-CD11-8CB5-3218-F761E5C46A8D}"/>
              </a:ext>
            </a:extLst>
          </p:cNvPr>
          <p:cNvCxnSpPr>
            <a:cxnSpLocks/>
            <a:stCxn id="10" idx="3"/>
            <a:endCxn id="13" idx="1"/>
          </p:cNvCxnSpPr>
          <p:nvPr/>
        </p:nvCxnSpPr>
        <p:spPr>
          <a:xfrm>
            <a:off x="7898641" y="2078739"/>
            <a:ext cx="1131237" cy="432558"/>
          </a:xfrm>
          <a:prstGeom prst="straightConnector1">
            <a:avLst/>
          </a:prstGeom>
          <a:ln w="38100">
            <a:solidFill>
              <a:srgbClr val="9F5FC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31E9DB35-35B5-DCC0-74E7-E427DFAD031E}"/>
              </a:ext>
            </a:extLst>
          </p:cNvPr>
          <p:cNvCxnSpPr>
            <a:cxnSpLocks/>
            <a:stCxn id="10" idx="3"/>
            <a:endCxn id="14" idx="1"/>
          </p:cNvCxnSpPr>
          <p:nvPr/>
        </p:nvCxnSpPr>
        <p:spPr>
          <a:xfrm>
            <a:off x="7898641" y="2078739"/>
            <a:ext cx="1131235" cy="1468377"/>
          </a:xfrm>
          <a:prstGeom prst="straightConnector1">
            <a:avLst/>
          </a:prstGeom>
          <a:ln w="38100">
            <a:solidFill>
              <a:srgbClr val="9F5FC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966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5A969F57-5A26-97D8-BA3A-C91114AE97A6}"/>
              </a:ext>
            </a:extLst>
          </p:cNvPr>
          <p:cNvPicPr>
            <a:picLocks noChangeAspect="1"/>
          </p:cNvPicPr>
          <p:nvPr/>
        </p:nvPicPr>
        <p:blipFill rotWithShape="1">
          <a:blip r:embed="rId2"/>
          <a:srcRect l="10252"/>
          <a:stretch/>
        </p:blipFill>
        <p:spPr>
          <a:xfrm>
            <a:off x="2711624" y="764704"/>
            <a:ext cx="8424936" cy="5873452"/>
          </a:xfrm>
          <a:prstGeom prst="rect">
            <a:avLst/>
          </a:prstGeom>
        </p:spPr>
      </p:pic>
      <p:pic>
        <p:nvPicPr>
          <p:cNvPr id="17" name="Image 16">
            <a:extLst>
              <a:ext uri="{FF2B5EF4-FFF2-40B4-BE49-F238E27FC236}">
                <a16:creationId xmlns:a16="http://schemas.microsoft.com/office/drawing/2014/main" id="{6C5A7E6A-935C-E575-3CC8-67F20D9EA28A}"/>
              </a:ext>
            </a:extLst>
          </p:cNvPr>
          <p:cNvPicPr>
            <a:picLocks noChangeAspect="1"/>
          </p:cNvPicPr>
          <p:nvPr/>
        </p:nvPicPr>
        <p:blipFill>
          <a:blip r:embed="rId3"/>
          <a:stretch>
            <a:fillRect/>
          </a:stretch>
        </p:blipFill>
        <p:spPr>
          <a:xfrm>
            <a:off x="0" y="1262954"/>
            <a:ext cx="2614829" cy="1296144"/>
          </a:xfrm>
          <a:prstGeom prst="rect">
            <a:avLst/>
          </a:prstGeom>
        </p:spPr>
      </p:pic>
      <p:sp>
        <p:nvSpPr>
          <p:cNvPr id="3" name="Titre 2">
            <a:extLst>
              <a:ext uri="{FF2B5EF4-FFF2-40B4-BE49-F238E27FC236}">
                <a16:creationId xmlns:a16="http://schemas.microsoft.com/office/drawing/2014/main" id="{61F620D3-573C-9DDA-B600-D78698D32A02}"/>
              </a:ext>
            </a:extLst>
          </p:cNvPr>
          <p:cNvSpPr>
            <a:spLocks noGrp="1"/>
          </p:cNvSpPr>
          <p:nvPr>
            <p:ph type="title"/>
          </p:nvPr>
        </p:nvSpPr>
        <p:spPr/>
        <p:txBody>
          <a:bodyPr>
            <a:noAutofit/>
          </a:bodyPr>
          <a:lstStyle/>
          <a:p>
            <a:r>
              <a:rPr lang="fr-CH" sz="2800" dirty="0">
                <a:solidFill>
                  <a:srgbClr val="47B0FF"/>
                </a:solidFill>
              </a:rPr>
              <a:t>Les projets sur eau de nappe démarrent</a:t>
            </a:r>
          </a:p>
        </p:txBody>
      </p:sp>
    </p:spTree>
    <p:extLst>
      <p:ext uri="{BB962C8B-B14F-4D97-AF65-F5344CB8AC3E}">
        <p14:creationId xmlns:p14="http://schemas.microsoft.com/office/powerpoint/2010/main" val="3777378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3C08C2-CFF3-9A15-7674-EE01D2F069F6}"/>
              </a:ext>
            </a:extLst>
          </p:cNvPr>
          <p:cNvSpPr txBox="1">
            <a:spLocks/>
          </p:cNvSpPr>
          <p:nvPr/>
        </p:nvSpPr>
        <p:spPr>
          <a:xfrm>
            <a:off x="479376" y="44624"/>
            <a:ext cx="10081120" cy="857250"/>
          </a:xfrm>
          <a:prstGeom prst="rect">
            <a:avLst/>
          </a:prstGeom>
        </p:spPr>
        <p:txBody>
          <a:bodyPr vert="horz" lIns="0" tIns="0" rIns="0" bIns="0" rtlCol="0" anchor="ctr">
            <a:noAutofit/>
          </a:bodyPr>
          <a:lstStyle>
            <a:lvl1pPr defTabSz="914239" eaLnBrk="1" latinLnBrk="0" hangingPunct="1">
              <a:buNone/>
              <a:defRPr sz="2200" b="1" baseline="0">
                <a:latin typeface="Signature" pitchFamily="50" charset="0"/>
                <a:ea typeface="Signature" pitchFamily="50" charset="0"/>
                <a:cs typeface="Arial" pitchFamily="34" charset="0"/>
              </a:defRPr>
            </a:lvl1pPr>
          </a:lstStyle>
          <a:p>
            <a:pPr marL="0" marR="0" lvl="0" indent="0" algn="l" defTabSz="914239" rtl="0" eaLnBrk="1" fontAlgn="base" latinLnBrk="0" hangingPunct="1">
              <a:lnSpc>
                <a:spcPct val="100000"/>
              </a:lnSpc>
              <a:spcBef>
                <a:spcPct val="0"/>
              </a:spcBef>
              <a:spcAft>
                <a:spcPct val="0"/>
              </a:spcAft>
              <a:buClrTx/>
              <a:buSzTx/>
              <a:buFontTx/>
              <a:buNone/>
              <a:tabLst/>
              <a:defRPr/>
            </a:pPr>
            <a:r>
              <a:rPr lang="en-US" sz="2800" kern="1200" dirty="0">
                <a:solidFill>
                  <a:srgbClr val="47B0FF"/>
                </a:solidFill>
              </a:rPr>
              <a:t>Prochain </a:t>
            </a:r>
            <a:r>
              <a:rPr lang="en-US" sz="2800" kern="1200" dirty="0" err="1">
                <a:solidFill>
                  <a:srgbClr val="47B0FF"/>
                </a:solidFill>
              </a:rPr>
              <a:t>projet</a:t>
            </a:r>
            <a:r>
              <a:rPr lang="en-US" sz="2800" kern="1200" dirty="0">
                <a:solidFill>
                  <a:srgbClr val="47B0FF"/>
                </a:solidFill>
              </a:rPr>
              <a:t> de </a:t>
            </a:r>
            <a:r>
              <a:rPr lang="en-US" sz="2800" kern="1200" dirty="0" err="1">
                <a:solidFill>
                  <a:srgbClr val="47B0FF"/>
                </a:solidFill>
              </a:rPr>
              <a:t>moyenne</a:t>
            </a:r>
            <a:r>
              <a:rPr lang="en-US" sz="2800" kern="1200" dirty="0">
                <a:solidFill>
                  <a:srgbClr val="47B0FF"/>
                </a:solidFill>
              </a:rPr>
              <a:t> </a:t>
            </a:r>
            <a:r>
              <a:rPr lang="en-US" sz="2800" kern="1200" dirty="0" err="1">
                <a:solidFill>
                  <a:srgbClr val="47B0FF"/>
                </a:solidFill>
              </a:rPr>
              <a:t>profondeur</a:t>
            </a:r>
            <a:r>
              <a:rPr lang="en-US" sz="2800" kern="1200" dirty="0">
                <a:solidFill>
                  <a:srgbClr val="47B0FF"/>
                </a:solidFill>
              </a:rPr>
              <a:t>: le </a:t>
            </a:r>
            <a:r>
              <a:rPr lang="en-US" sz="2800" kern="1200" dirty="0" err="1">
                <a:solidFill>
                  <a:srgbClr val="47B0FF"/>
                </a:solidFill>
              </a:rPr>
              <a:t>projet</a:t>
            </a:r>
            <a:r>
              <a:rPr lang="en-US" sz="2800" kern="1200" dirty="0">
                <a:solidFill>
                  <a:srgbClr val="47B0FF"/>
                </a:solidFill>
              </a:rPr>
              <a:t> de </a:t>
            </a:r>
            <a:r>
              <a:rPr lang="en-US" sz="2800" kern="1200" dirty="0" err="1">
                <a:solidFill>
                  <a:srgbClr val="47B0FF"/>
                </a:solidFill>
              </a:rPr>
              <a:t>Satigny</a:t>
            </a:r>
            <a:r>
              <a:rPr lang="en-US" sz="2800" kern="1200" dirty="0">
                <a:solidFill>
                  <a:srgbClr val="47B0FF"/>
                </a:solidFill>
              </a:rPr>
              <a:t> </a:t>
            </a:r>
          </a:p>
        </p:txBody>
      </p:sp>
      <p:pic>
        <p:nvPicPr>
          <p:cNvPr id="4" name="Image 3">
            <a:extLst>
              <a:ext uri="{FF2B5EF4-FFF2-40B4-BE49-F238E27FC236}">
                <a16:creationId xmlns:a16="http://schemas.microsoft.com/office/drawing/2014/main" id="{1109D6B2-6DF5-5930-78C9-6CFC68C3E8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5960" y="825638"/>
            <a:ext cx="6317428" cy="2903736"/>
          </a:xfrm>
          <a:prstGeom prst="rect">
            <a:avLst/>
          </a:prstGeom>
        </p:spPr>
      </p:pic>
      <p:pic>
        <p:nvPicPr>
          <p:cNvPr id="5" name="Image 4">
            <a:extLst>
              <a:ext uri="{FF2B5EF4-FFF2-40B4-BE49-F238E27FC236}">
                <a16:creationId xmlns:a16="http://schemas.microsoft.com/office/drawing/2014/main" id="{51788695-3987-7EDC-5258-BE740578A7F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352" y="1029320"/>
            <a:ext cx="5207635" cy="3479800"/>
          </a:xfrm>
          <a:prstGeom prst="rect">
            <a:avLst/>
          </a:prstGeom>
          <a:noFill/>
          <a:ln>
            <a:solidFill>
              <a:schemeClr val="tx1"/>
            </a:solidFill>
          </a:ln>
        </p:spPr>
      </p:pic>
      <p:sp>
        <p:nvSpPr>
          <p:cNvPr id="6" name="ZoneTexte 5">
            <a:extLst>
              <a:ext uri="{FF2B5EF4-FFF2-40B4-BE49-F238E27FC236}">
                <a16:creationId xmlns:a16="http://schemas.microsoft.com/office/drawing/2014/main" id="{AAF66A78-B308-DB88-E3AE-B14D35EAC3DA}"/>
              </a:ext>
            </a:extLst>
          </p:cNvPr>
          <p:cNvSpPr txBox="1"/>
          <p:nvPr/>
        </p:nvSpPr>
        <p:spPr>
          <a:xfrm>
            <a:off x="262987" y="4777604"/>
            <a:ext cx="5688997" cy="1477328"/>
          </a:xfrm>
          <a:prstGeom prst="rect">
            <a:avLst/>
          </a:prstGeom>
          <a:noFill/>
        </p:spPr>
        <p:txBody>
          <a:bodyPr wrap="square" rtlCol="0">
            <a:spAutoFit/>
          </a:bodyPr>
          <a:lstStyle/>
          <a:p>
            <a:pPr marL="285750" marR="0" lvl="0" indent="-285750"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CH" sz="1800" b="0" i="0" u="none" strike="noStrike" kern="1200" cap="none" spc="0" normalizeH="0" baseline="0" noProof="0" dirty="0">
                <a:ln>
                  <a:noFill/>
                </a:ln>
                <a:solidFill>
                  <a:srgbClr val="000000"/>
                </a:solidFill>
                <a:effectLst/>
                <a:uLnTx/>
                <a:uFillTx/>
                <a:latin typeface="Arial" charset="0"/>
                <a:ea typeface="+mn-ea"/>
                <a:cs typeface="+mn-cs"/>
              </a:rPr>
              <a:t>DUP: 5000-6000h/an</a:t>
            </a:r>
          </a:p>
          <a:p>
            <a:pPr marL="285750" marR="0" lvl="0" indent="-285750"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CH" sz="1800" b="0" i="0" u="none" strike="noStrike" kern="1200" cap="none" spc="0" normalizeH="0" baseline="0" noProof="0" dirty="0">
                <a:ln>
                  <a:noFill/>
                </a:ln>
                <a:solidFill>
                  <a:srgbClr val="000000"/>
                </a:solidFill>
                <a:effectLst/>
                <a:uLnTx/>
                <a:uFillTx/>
                <a:latin typeface="Arial" charset="0"/>
                <a:ea typeface="+mn-ea"/>
                <a:cs typeface="+mn-cs"/>
              </a:rPr>
              <a:t>Puissance estimée à 7.4 MW (50 l/s à 51°C)</a:t>
            </a:r>
          </a:p>
          <a:p>
            <a:pPr marL="285750" marR="0" lvl="0" indent="-285750"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CH" sz="1800" b="0" i="0" u="none" strike="noStrike" kern="1200" cap="none" spc="0" normalizeH="0" baseline="0" noProof="0" dirty="0">
                <a:ln>
                  <a:noFill/>
                </a:ln>
                <a:solidFill>
                  <a:srgbClr val="000000"/>
                </a:solidFill>
                <a:effectLst/>
                <a:uLnTx/>
                <a:uFillTx/>
                <a:latin typeface="Arial" charset="0"/>
                <a:ea typeface="+mn-ea"/>
                <a:cs typeface="+mn-cs"/>
              </a:rPr>
              <a:t>Stockage saisonnier de la chaleur qui pourrait ajouter 2MW de puissance après 10 ans</a:t>
            </a:r>
          </a:p>
          <a:p>
            <a:pPr marL="285750" marR="0" lvl="0" indent="-285750" algn="l" defTabSz="9128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fr-CH" sz="1800" b="0" i="0" u="none" strike="noStrike" kern="1200" cap="none" spc="0" normalizeH="0" baseline="0" noProof="0" dirty="0">
                <a:ln>
                  <a:noFill/>
                </a:ln>
                <a:solidFill>
                  <a:srgbClr val="000000"/>
                </a:solidFill>
                <a:effectLst/>
                <a:uLnTx/>
                <a:uFillTx/>
                <a:latin typeface="Arial" charset="0"/>
                <a:ea typeface="+mn-ea"/>
                <a:cs typeface="+mn-cs"/>
              </a:rPr>
              <a:t>Pas d’octroi de subvention de la Confédération</a:t>
            </a:r>
          </a:p>
        </p:txBody>
      </p:sp>
      <p:pic>
        <p:nvPicPr>
          <p:cNvPr id="2" name="Image 1">
            <a:extLst>
              <a:ext uri="{FF2B5EF4-FFF2-40B4-BE49-F238E27FC236}">
                <a16:creationId xmlns:a16="http://schemas.microsoft.com/office/drawing/2014/main" id="{44BDD420-63E7-1355-2AEA-8F93DCD1BC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46261" y="3729374"/>
            <a:ext cx="5343894" cy="3046603"/>
          </a:xfrm>
          <a:prstGeom prst="rect">
            <a:avLst/>
          </a:prstGeom>
        </p:spPr>
      </p:pic>
    </p:spTree>
    <p:extLst>
      <p:ext uri="{BB962C8B-B14F-4D97-AF65-F5344CB8AC3E}">
        <p14:creationId xmlns:p14="http://schemas.microsoft.com/office/powerpoint/2010/main" val="23738925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FBAFCCE-F517-0F38-CE15-B3E57F010916}"/>
              </a:ext>
            </a:extLst>
          </p:cNvPr>
          <p:cNvSpPr>
            <a:spLocks noGrp="1"/>
          </p:cNvSpPr>
          <p:nvPr>
            <p:ph idx="1"/>
          </p:nvPr>
        </p:nvSpPr>
        <p:spPr>
          <a:xfrm>
            <a:off x="838200" y="1556792"/>
            <a:ext cx="10515600" cy="4106635"/>
          </a:xfrm>
        </p:spPr>
        <p:txBody>
          <a:bodyPr>
            <a:normAutofit fontScale="70000" lnSpcReduction="20000"/>
          </a:bodyPr>
          <a:lstStyle/>
          <a:p>
            <a:pPr marL="342900" indent="-342900">
              <a:buFont typeface="+mj-lt"/>
              <a:buAutoNum type="arabicPeriod"/>
            </a:pPr>
            <a:r>
              <a:rPr lang="fr-CH" b="1" dirty="0"/>
              <a:t>Caractérisation des eaux souterraines </a:t>
            </a:r>
            <a:r>
              <a:rPr lang="fr-CH" dirty="0"/>
              <a:t>superficielles</a:t>
            </a:r>
          </a:p>
          <a:p>
            <a:pPr lvl="1"/>
            <a:r>
              <a:rPr lang="fr-CH" b="0" dirty="0"/>
              <a:t>Réaliser des forages exploratoires pour caractériser les secteurs  d'exploitabilités pour la géothermie et d’autres usages.</a:t>
            </a:r>
          </a:p>
          <a:p>
            <a:pPr marL="342900" indent="-342900">
              <a:buFont typeface="+mj-lt"/>
              <a:buAutoNum type="arabicPeriod"/>
            </a:pPr>
            <a:r>
              <a:rPr lang="fr-CH" b="1" dirty="0"/>
              <a:t>Caractérisation des eaux souterraines profonde</a:t>
            </a:r>
            <a:r>
              <a:rPr lang="fr-CH" dirty="0"/>
              <a:t>s</a:t>
            </a:r>
          </a:p>
          <a:p>
            <a:pPr marL="573088" lvl="1"/>
            <a:r>
              <a:rPr lang="fr-CH" b="0" dirty="0"/>
              <a:t>Acquérir les connaissances géologiques pour qualifier l’exploitabilité de la géothermie et augmenter les chances de succès de projets industriels.</a:t>
            </a:r>
            <a:endParaRPr lang="fr-CH" dirty="0"/>
          </a:p>
          <a:p>
            <a:pPr marL="342900" indent="-342900">
              <a:buFont typeface="+mj-lt"/>
              <a:buAutoNum type="arabicPeriod"/>
            </a:pPr>
            <a:r>
              <a:rPr lang="fr-CH" b="1" dirty="0"/>
              <a:t>Standardisation et accompagnement des projets industriels, développement de la filière</a:t>
            </a:r>
          </a:p>
          <a:p>
            <a:pPr marL="573088" lvl="1"/>
            <a:r>
              <a:rPr lang="fr-CH" b="0" dirty="0"/>
              <a:t>Réalisation d’étude d’opportunités, formation et développement de compétences ( REX)</a:t>
            </a:r>
          </a:p>
          <a:p>
            <a:pPr lvl="1"/>
            <a:r>
              <a:rPr lang="fr-CH" b="0" dirty="0"/>
              <a:t>Réduction du risque financier (incertitude géologique) en attendant la mise en place d’un système de garantie de risque</a:t>
            </a:r>
          </a:p>
          <a:p>
            <a:pPr marL="342900" indent="-342900">
              <a:buFont typeface="+mj-lt"/>
              <a:buAutoNum type="arabicPeriod"/>
            </a:pPr>
            <a:r>
              <a:rPr lang="fr-CH" dirty="0"/>
              <a:t>Contribution à la planification énergétique cantonale</a:t>
            </a:r>
          </a:p>
          <a:p>
            <a:pPr marL="630238" lvl="1" indent="-342900"/>
            <a:r>
              <a:rPr lang="fr-CH" b="0" dirty="0"/>
              <a:t>Préciser les zones de déploiement de réseaux thermiques et celles des solutions individuelles </a:t>
            </a:r>
          </a:p>
          <a:p>
            <a:pPr marL="630238" lvl="1" indent="-342900"/>
            <a:r>
              <a:rPr lang="fr-CH" b="0" dirty="0"/>
              <a:t>Préciser les sources de production renouvelables privilégiées qui alimenteront les réseaux.</a:t>
            </a:r>
          </a:p>
          <a:p>
            <a:pPr marL="342900" indent="-342900">
              <a:buFont typeface="+mj-lt"/>
              <a:buAutoNum type="arabicPeriod"/>
            </a:pPr>
            <a:endParaRPr lang="fr-CH" b="0" dirty="0"/>
          </a:p>
          <a:p>
            <a:pPr marL="271463" lvl="1" indent="0">
              <a:buNone/>
            </a:pPr>
            <a:endParaRPr lang="fr-CH" b="1" dirty="0"/>
          </a:p>
          <a:p>
            <a:pPr marL="342900" indent="-342900">
              <a:buFont typeface="+mj-lt"/>
              <a:buAutoNum type="arabicPeriod"/>
            </a:pPr>
            <a:endParaRPr lang="fr-CH" dirty="0"/>
          </a:p>
        </p:txBody>
      </p:sp>
      <p:sp>
        <p:nvSpPr>
          <p:cNvPr id="4" name="Espace réservé du numéro de diapositive 3">
            <a:extLst>
              <a:ext uri="{FF2B5EF4-FFF2-40B4-BE49-F238E27FC236}">
                <a16:creationId xmlns:a16="http://schemas.microsoft.com/office/drawing/2014/main" id="{BFC12136-136B-E71B-AB28-2FB1BBC07B8D}"/>
              </a:ext>
            </a:extLst>
          </p:cNvPr>
          <p:cNvSpPr>
            <a:spLocks noGrp="1"/>
          </p:cNvSpPr>
          <p:nvPr>
            <p:ph type="sldNum" sz="quarter" idx="12"/>
          </p:nvPr>
        </p:nvSpPr>
        <p:spPr/>
        <p:txBody>
          <a:bodyPr/>
          <a:lstStyle/>
          <a:p>
            <a:pPr marL="0" marR="0" lvl="0" indent="0" algn="l" defTabSz="912813" rtl="0" eaLnBrk="1" fontAlgn="base" latinLnBrk="0" hangingPunct="1">
              <a:lnSpc>
                <a:spcPct val="100000"/>
              </a:lnSpc>
              <a:spcBef>
                <a:spcPct val="0"/>
              </a:spcBef>
              <a:spcAft>
                <a:spcPct val="0"/>
              </a:spcAft>
              <a:buClrTx/>
              <a:buSzTx/>
              <a:buFontTx/>
              <a:buNone/>
              <a:tabLst/>
              <a:defRPr/>
            </a:pPr>
            <a:fld id="{3C71C616-2A15-42C9-B9CB-894282598874}" type="slidenum">
              <a:rPr kumimoji="0" lang="fr-CH"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2813" rtl="0" eaLnBrk="1" fontAlgn="base" latinLnBrk="0" hangingPunct="1">
                <a:lnSpc>
                  <a:spcPct val="100000"/>
                </a:lnSpc>
                <a:spcBef>
                  <a:spcPct val="0"/>
                </a:spcBef>
                <a:spcAft>
                  <a:spcPct val="0"/>
                </a:spcAft>
                <a:buClrTx/>
                <a:buSzTx/>
                <a:buFontTx/>
                <a:buNone/>
                <a:tabLst/>
                <a:defRPr/>
              </a:pPr>
              <a:t>64</a:t>
            </a:fld>
            <a:endParaRPr kumimoji="0" lang="fr-CH"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itre 1">
            <a:extLst>
              <a:ext uri="{FF2B5EF4-FFF2-40B4-BE49-F238E27FC236}">
                <a16:creationId xmlns:a16="http://schemas.microsoft.com/office/drawing/2014/main" id="{9343B690-925A-BEB7-0BE7-C45CEF61A58F}"/>
              </a:ext>
            </a:extLst>
          </p:cNvPr>
          <p:cNvSpPr txBox="1">
            <a:spLocks/>
          </p:cNvSpPr>
          <p:nvPr/>
        </p:nvSpPr>
        <p:spPr>
          <a:xfrm>
            <a:off x="612273" y="112753"/>
            <a:ext cx="10515600" cy="1112611"/>
          </a:xfrm>
          <a:prstGeom prst="rect">
            <a:avLst/>
          </a:prstGeom>
        </p:spPr>
        <p:txBody>
          <a:bodyPr vert="horz" lIns="0" tIns="0" rIns="0" bIns="0" rtlCol="0" anchor="ctr">
            <a:normAutofit/>
          </a:bodyPr>
          <a:lstStyle>
            <a:lvl1pPr algn="l" defTabSz="914239" rtl="0" eaLnBrk="1" latinLnBrk="0" hangingPunct="1">
              <a:spcBef>
                <a:spcPct val="0"/>
              </a:spcBef>
              <a:buNone/>
              <a:defRPr sz="2400" b="1" kern="1200" baseline="0">
                <a:solidFill>
                  <a:schemeClr val="tx1"/>
                </a:solidFill>
                <a:latin typeface="Signature" pitchFamily="50" charset="0"/>
                <a:ea typeface="Signature" pitchFamily="50" charset="0"/>
                <a:cs typeface="Arial" pitchFamily="34" charset="0"/>
              </a:defRPr>
            </a:lvl1pPr>
          </a:lstStyle>
          <a:p>
            <a:pPr marL="0" marR="0" lvl="0" indent="0" algn="l" defTabSz="914239" rtl="0" eaLnBrk="1" fontAlgn="auto" latinLnBrk="0" hangingPunct="1">
              <a:lnSpc>
                <a:spcPct val="100000"/>
              </a:lnSpc>
              <a:spcBef>
                <a:spcPct val="0"/>
              </a:spcBef>
              <a:spcAft>
                <a:spcPts val="0"/>
              </a:spcAft>
              <a:buClrTx/>
              <a:buSzTx/>
              <a:buFontTx/>
              <a:buNone/>
              <a:tabLst/>
              <a:defRPr/>
            </a:pPr>
            <a:r>
              <a:rPr lang="fr-CH" sz="2800" dirty="0">
                <a:solidFill>
                  <a:srgbClr val="47B0FF"/>
                </a:solidFill>
              </a:rPr>
              <a:t>Poursuite des activités programmatiques</a:t>
            </a:r>
          </a:p>
          <a:p>
            <a:pPr marL="0" marR="0" lvl="0" indent="0" algn="l" defTabSz="914239" rtl="0" eaLnBrk="1" fontAlgn="auto" latinLnBrk="0" hangingPunct="1">
              <a:lnSpc>
                <a:spcPct val="100000"/>
              </a:lnSpc>
              <a:spcBef>
                <a:spcPct val="0"/>
              </a:spcBef>
              <a:spcAft>
                <a:spcPts val="0"/>
              </a:spcAft>
              <a:buClrTx/>
              <a:buSzTx/>
              <a:buFontTx/>
              <a:buNone/>
              <a:tabLst/>
              <a:defRPr/>
            </a:pPr>
            <a:r>
              <a:rPr lang="fr-CH" sz="2800" dirty="0">
                <a:solidFill>
                  <a:srgbClr val="47B0FF"/>
                </a:solidFill>
              </a:rPr>
              <a:t> 3</a:t>
            </a:r>
            <a:r>
              <a:rPr lang="fr-CH" sz="2800" baseline="30000" dirty="0">
                <a:solidFill>
                  <a:srgbClr val="47B0FF"/>
                </a:solidFill>
              </a:rPr>
              <a:t>ème</a:t>
            </a:r>
            <a:r>
              <a:rPr lang="fr-CH" sz="2800" dirty="0">
                <a:solidFill>
                  <a:srgbClr val="47B0FF"/>
                </a:solidFill>
              </a:rPr>
              <a:t> convention entre le canton et SIG : 2025 – 2029</a:t>
            </a:r>
          </a:p>
        </p:txBody>
      </p:sp>
      <p:pic>
        <p:nvPicPr>
          <p:cNvPr id="9" name="Image 8">
            <a:extLst>
              <a:ext uri="{FF2B5EF4-FFF2-40B4-BE49-F238E27FC236}">
                <a16:creationId xmlns:a16="http://schemas.microsoft.com/office/drawing/2014/main" id="{85E92B76-22CD-F422-9C38-775DC526DB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8436" y="389175"/>
            <a:ext cx="1249931" cy="884717"/>
          </a:xfrm>
          <a:prstGeom prst="rect">
            <a:avLst/>
          </a:prstGeom>
        </p:spPr>
      </p:pic>
      <p:pic>
        <p:nvPicPr>
          <p:cNvPr id="10" name="Picture 5" descr="H:\$DATA\Divers-général\LOGORCGE_quadri300dpi_FRU.jpg">
            <a:extLst>
              <a:ext uri="{FF2B5EF4-FFF2-40B4-BE49-F238E27FC236}">
                <a16:creationId xmlns:a16="http://schemas.microsoft.com/office/drawing/2014/main" id="{8295A9E1-7C47-09BB-09CD-310EB25866CE}"/>
              </a:ext>
            </a:extLst>
          </p:cNvPr>
          <p:cNvPicPr>
            <a:picLocks noChangeAspect="1" noChangeArrowheads="1"/>
          </p:cNvPicPr>
          <p:nvPr/>
        </p:nvPicPr>
        <p:blipFill>
          <a:blip r:embed="rId4"/>
          <a:srcRect/>
          <a:stretch>
            <a:fillRect/>
          </a:stretch>
        </p:blipFill>
        <p:spPr bwMode="auto">
          <a:xfrm>
            <a:off x="10806882" y="518441"/>
            <a:ext cx="808233" cy="606303"/>
          </a:xfrm>
          <a:prstGeom prst="rect">
            <a:avLst/>
          </a:prstGeom>
          <a:noFill/>
          <a:ln w="9525">
            <a:noFill/>
            <a:miter lim="800000"/>
            <a:headEnd/>
            <a:tailEnd/>
          </a:ln>
        </p:spPr>
      </p:pic>
    </p:spTree>
    <p:extLst>
      <p:ext uri="{BB962C8B-B14F-4D97-AF65-F5344CB8AC3E}">
        <p14:creationId xmlns:p14="http://schemas.microsoft.com/office/powerpoint/2010/main" val="11943459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C5CAD5-5128-3EA8-2E5B-F8BDA37F68E8}"/>
              </a:ext>
            </a:extLst>
          </p:cNvPr>
          <p:cNvSpPr>
            <a:spLocks noGrp="1"/>
          </p:cNvSpPr>
          <p:nvPr>
            <p:ph type="title"/>
          </p:nvPr>
        </p:nvSpPr>
        <p:spPr>
          <a:xfrm>
            <a:off x="459727" y="136525"/>
            <a:ext cx="10515600" cy="1112611"/>
          </a:xfrm>
        </p:spPr>
        <p:txBody>
          <a:bodyPr/>
          <a:lstStyle/>
          <a:p>
            <a:r>
              <a:rPr lang="fr-CH" sz="2800" dirty="0">
                <a:solidFill>
                  <a:srgbClr val="47B0FF"/>
                </a:solidFill>
              </a:rPr>
              <a:t>Exemples d’instruments d’accompagnement mis en place</a:t>
            </a:r>
          </a:p>
        </p:txBody>
      </p:sp>
      <p:sp>
        <p:nvSpPr>
          <p:cNvPr id="3" name="Espace réservé du contenu 2">
            <a:extLst>
              <a:ext uri="{FF2B5EF4-FFF2-40B4-BE49-F238E27FC236}">
                <a16:creationId xmlns:a16="http://schemas.microsoft.com/office/drawing/2014/main" id="{505A27B5-67BE-5181-A9C7-C84FA2F9B26C}"/>
              </a:ext>
            </a:extLst>
          </p:cNvPr>
          <p:cNvSpPr>
            <a:spLocks noGrp="1"/>
          </p:cNvSpPr>
          <p:nvPr>
            <p:ph idx="1"/>
          </p:nvPr>
        </p:nvSpPr>
        <p:spPr>
          <a:xfrm>
            <a:off x="838200" y="1666627"/>
            <a:ext cx="10515600" cy="4106635"/>
          </a:xfrm>
        </p:spPr>
        <p:txBody>
          <a:bodyPr>
            <a:normAutofit/>
          </a:bodyPr>
          <a:lstStyle/>
          <a:p>
            <a:r>
              <a:rPr lang="fr-CH" sz="2000" dirty="0"/>
              <a:t>Guichet unique géothermie </a:t>
            </a:r>
          </a:p>
          <a:p>
            <a:pPr marL="287338" lvl="1" indent="0">
              <a:buNone/>
            </a:pPr>
            <a:r>
              <a:rPr lang="fr-CH" sz="2000" b="0" dirty="0"/>
              <a:t>Portail canton –SIG qui oriente les porteurs de projets vers la solution géothermique la plus efficiente.</a:t>
            </a:r>
          </a:p>
          <a:p>
            <a:pPr marL="287338" lvl="1" indent="0">
              <a:buNone/>
            </a:pPr>
            <a:endParaRPr lang="fr-CH" sz="2000" dirty="0"/>
          </a:p>
          <a:p>
            <a:r>
              <a:rPr lang="fr-CH" sz="2000" dirty="0"/>
              <a:t>CET concept énergétique territorial Géothermie </a:t>
            </a:r>
          </a:p>
          <a:p>
            <a:pPr marL="287338" lvl="1" indent="0">
              <a:buNone/>
            </a:pPr>
            <a:r>
              <a:rPr lang="fr-CH" sz="2000" b="0" dirty="0"/>
              <a:t>Outil de planification cantonale au service de la géothermie </a:t>
            </a:r>
            <a:r>
              <a:rPr lang="fr-CH" sz="2000" b="0" dirty="0">
                <a:sym typeface="Wingdings" panose="05000000000000000000" pitchFamily="2" charset="2"/>
              </a:rPr>
              <a:t> mise </a:t>
            </a:r>
            <a:r>
              <a:rPr lang="fr-CH" sz="2000" b="0" dirty="0"/>
              <a:t>en relation des ressources énergétiques, les besoins et les acteurs d’une portion de territoire</a:t>
            </a:r>
            <a:r>
              <a:rPr lang="fr-CH" sz="2000" dirty="0"/>
              <a:t>.</a:t>
            </a:r>
          </a:p>
          <a:p>
            <a:pPr marL="287338" lvl="1" indent="0">
              <a:buNone/>
            </a:pPr>
            <a:endParaRPr lang="fr-CH" sz="2000" dirty="0"/>
          </a:p>
          <a:p>
            <a:r>
              <a:rPr lang="fr-CH" sz="2000" dirty="0"/>
              <a:t>Pôle de compétences</a:t>
            </a:r>
          </a:p>
          <a:p>
            <a:pPr marL="271463" lvl="1" indent="0">
              <a:buNone/>
            </a:pPr>
            <a:r>
              <a:rPr lang="fr-CH" sz="2000" b="0" dirty="0"/>
              <a:t>Dispositif qui regroupe les acteurs clés d'un domaine pour accélérer le développement de solutions locales et novatrices en réponse aux enjeux environnementaux – pôle PAC </a:t>
            </a:r>
            <a:r>
              <a:rPr lang="fr-CH" sz="2000" b="0" dirty="0" err="1"/>
              <a:t>Immo</a:t>
            </a:r>
            <a:endParaRPr lang="fr-CH" sz="2000" b="0" dirty="0"/>
          </a:p>
          <a:p>
            <a:pPr marL="0" indent="0">
              <a:buNone/>
            </a:pPr>
            <a:endParaRPr lang="fr-CH" sz="2000" dirty="0"/>
          </a:p>
        </p:txBody>
      </p:sp>
      <p:sp>
        <p:nvSpPr>
          <p:cNvPr id="4" name="Espace réservé du numéro de diapositive 3">
            <a:extLst>
              <a:ext uri="{FF2B5EF4-FFF2-40B4-BE49-F238E27FC236}">
                <a16:creationId xmlns:a16="http://schemas.microsoft.com/office/drawing/2014/main" id="{176A1D37-00A5-5425-D879-CFB7C1FC339D}"/>
              </a:ext>
            </a:extLst>
          </p:cNvPr>
          <p:cNvSpPr>
            <a:spLocks noGrp="1"/>
          </p:cNvSpPr>
          <p:nvPr>
            <p:ph type="sldNum" sz="quarter" idx="12"/>
          </p:nvPr>
        </p:nvSpPr>
        <p:spPr/>
        <p:txBody>
          <a:bodyPr/>
          <a:lstStyle/>
          <a:p>
            <a:fld id="{3C71C616-2A15-42C9-B9CB-894282598874}" type="slidenum">
              <a:rPr lang="fr-CH" smtClean="0"/>
              <a:t>65</a:t>
            </a:fld>
            <a:endParaRPr lang="fr-CH"/>
          </a:p>
        </p:txBody>
      </p:sp>
      <p:pic>
        <p:nvPicPr>
          <p:cNvPr id="7" name="Image 6">
            <a:extLst>
              <a:ext uri="{FF2B5EF4-FFF2-40B4-BE49-F238E27FC236}">
                <a16:creationId xmlns:a16="http://schemas.microsoft.com/office/drawing/2014/main" id="{3DD911B4-3E96-0E1D-BD97-F690729857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4556" y="130806"/>
            <a:ext cx="1347718" cy="953932"/>
          </a:xfrm>
          <a:prstGeom prst="rect">
            <a:avLst/>
          </a:prstGeom>
        </p:spPr>
      </p:pic>
      <p:pic>
        <p:nvPicPr>
          <p:cNvPr id="8" name="Picture 5" descr="H:\$DATA\Divers-général\LOGORCGE_quadri300dpi_FRU.jpg">
            <a:extLst>
              <a:ext uri="{FF2B5EF4-FFF2-40B4-BE49-F238E27FC236}">
                <a16:creationId xmlns:a16="http://schemas.microsoft.com/office/drawing/2014/main" id="{F1CB3BBB-D305-C3EE-F1F0-A56DE686799E}"/>
              </a:ext>
            </a:extLst>
          </p:cNvPr>
          <p:cNvPicPr>
            <a:picLocks noChangeAspect="1" noChangeArrowheads="1"/>
          </p:cNvPicPr>
          <p:nvPr/>
        </p:nvPicPr>
        <p:blipFill>
          <a:blip r:embed="rId3"/>
          <a:srcRect/>
          <a:stretch>
            <a:fillRect/>
          </a:stretch>
        </p:blipFill>
        <p:spPr bwMode="auto">
          <a:xfrm>
            <a:off x="10924040" y="1084221"/>
            <a:ext cx="808233" cy="606303"/>
          </a:xfrm>
          <a:prstGeom prst="rect">
            <a:avLst/>
          </a:prstGeom>
          <a:noFill/>
          <a:ln w="9525">
            <a:noFill/>
            <a:miter lim="800000"/>
            <a:headEnd/>
            <a:tailEnd/>
          </a:ln>
        </p:spPr>
      </p:pic>
    </p:spTree>
    <p:extLst>
      <p:ext uri="{BB962C8B-B14F-4D97-AF65-F5344CB8AC3E}">
        <p14:creationId xmlns:p14="http://schemas.microsoft.com/office/powerpoint/2010/main" val="6642396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a:extLst>
              <a:ext uri="{FF2B5EF4-FFF2-40B4-BE49-F238E27FC236}">
                <a16:creationId xmlns:a16="http://schemas.microsoft.com/office/drawing/2014/main" id="{676001B3-7AE7-4255-8335-9138753BEFB5}"/>
              </a:ext>
            </a:extLst>
          </p:cNvPr>
          <p:cNvGrpSpPr/>
          <p:nvPr/>
        </p:nvGrpSpPr>
        <p:grpSpPr>
          <a:xfrm>
            <a:off x="1081520" y="966366"/>
            <a:ext cx="9477375" cy="4925267"/>
            <a:chOff x="623392" y="67472"/>
            <a:chExt cx="11161239" cy="5892846"/>
          </a:xfrm>
        </p:grpSpPr>
        <p:sp>
          <p:nvSpPr>
            <p:cNvPr id="4" name="Rectangle 3">
              <a:extLst>
                <a:ext uri="{FF2B5EF4-FFF2-40B4-BE49-F238E27FC236}">
                  <a16:creationId xmlns:a16="http://schemas.microsoft.com/office/drawing/2014/main" id="{C5F9421D-4091-2357-2385-24709EA51E5E}"/>
                </a:ext>
              </a:extLst>
            </p:cNvPr>
            <p:cNvSpPr/>
            <p:nvPr/>
          </p:nvSpPr>
          <p:spPr>
            <a:xfrm>
              <a:off x="623392" y="67472"/>
              <a:ext cx="11161239" cy="58928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fr-CH" sz="1800" b="0" i="0" u="none" strike="noStrike" kern="1200" cap="none" spc="0" normalizeH="0" baseline="0" noProof="0">
                <a:ln>
                  <a:noFill/>
                </a:ln>
                <a:solidFill>
                  <a:srgbClr val="FFFFFF"/>
                </a:solidFill>
                <a:effectLst/>
                <a:uLnTx/>
                <a:uFillTx/>
                <a:latin typeface="Signature"/>
                <a:ea typeface="+mn-ea"/>
                <a:cs typeface="+mn-cs"/>
              </a:endParaRPr>
            </a:p>
          </p:txBody>
        </p:sp>
        <p:pic>
          <p:nvPicPr>
            <p:cNvPr id="5" name="Image 4">
              <a:extLst>
                <a:ext uri="{FF2B5EF4-FFF2-40B4-BE49-F238E27FC236}">
                  <a16:creationId xmlns:a16="http://schemas.microsoft.com/office/drawing/2014/main" id="{EEFBC658-68EE-40F1-F8EF-E3C062849CFD}"/>
                </a:ext>
              </a:extLst>
            </p:cNvPr>
            <p:cNvPicPr>
              <a:picLocks noChangeAspect="1"/>
            </p:cNvPicPr>
            <p:nvPr/>
          </p:nvPicPr>
          <p:blipFill rotWithShape="1">
            <a:blip r:embed="rId3"/>
            <a:srcRect l="6885" t="16419" r="6885" b="971"/>
            <a:stretch/>
          </p:blipFill>
          <p:spPr>
            <a:xfrm>
              <a:off x="1137573" y="677035"/>
              <a:ext cx="10209076" cy="5184051"/>
            </a:xfrm>
            <a:prstGeom prst="rect">
              <a:avLst/>
            </a:prstGeom>
          </p:spPr>
        </p:pic>
        <p:sp>
          <p:nvSpPr>
            <p:cNvPr id="6" name="ZoneTexte 5">
              <a:extLst>
                <a:ext uri="{FF2B5EF4-FFF2-40B4-BE49-F238E27FC236}">
                  <a16:creationId xmlns:a16="http://schemas.microsoft.com/office/drawing/2014/main" id="{08666FC9-4441-DE9D-F1A7-83976FAB75B1}"/>
                </a:ext>
              </a:extLst>
            </p:cNvPr>
            <p:cNvSpPr txBox="1"/>
            <p:nvPr/>
          </p:nvSpPr>
          <p:spPr>
            <a:xfrm>
              <a:off x="1415480" y="127671"/>
              <a:ext cx="2952328" cy="430887"/>
            </a:xfrm>
            <a:prstGeom prst="rect">
              <a:avLst/>
            </a:prstGeom>
            <a:noFill/>
          </p:spPr>
          <p:txBody>
            <a:bodyPr wrap="square" lIns="0" tIns="0" rIns="0" bIns="0" rtlCol="0">
              <a:spAutoFit/>
            </a:body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fr-CH" sz="1400" b="1" i="0" u="none" strike="noStrike" kern="1200" cap="none" spc="0" normalizeH="0" baseline="0" noProof="0" dirty="0">
                  <a:ln>
                    <a:noFill/>
                  </a:ln>
                  <a:solidFill>
                    <a:srgbClr val="000000"/>
                  </a:solidFill>
                  <a:effectLst/>
                  <a:uLnTx/>
                  <a:uFillTx/>
                  <a:latin typeface="Arial" pitchFamily="34" charset="0"/>
                  <a:ea typeface="+mn-ea"/>
                  <a:cs typeface="+mn-cs"/>
                </a:rPr>
                <a:t>Puissance géothermique installée en 2024 (total = 6.8 MW)</a:t>
              </a:r>
            </a:p>
          </p:txBody>
        </p:sp>
        <p:sp>
          <p:nvSpPr>
            <p:cNvPr id="7" name="ZoneTexte 6">
              <a:extLst>
                <a:ext uri="{FF2B5EF4-FFF2-40B4-BE49-F238E27FC236}">
                  <a16:creationId xmlns:a16="http://schemas.microsoft.com/office/drawing/2014/main" id="{8D8FE3B2-DE72-7117-C465-B066E0582724}"/>
                </a:ext>
              </a:extLst>
            </p:cNvPr>
            <p:cNvSpPr txBox="1"/>
            <p:nvPr/>
          </p:nvSpPr>
          <p:spPr>
            <a:xfrm>
              <a:off x="6960096" y="127670"/>
              <a:ext cx="3384375" cy="430887"/>
            </a:xfrm>
            <a:prstGeom prst="rect">
              <a:avLst/>
            </a:prstGeom>
            <a:noFill/>
          </p:spPr>
          <p:txBody>
            <a:bodyPr wrap="square" lIns="0" tIns="0" rIns="0" bIns="0" rtlCol="0">
              <a:spAutoFit/>
            </a:bodyPr>
            <a:lstStyle/>
            <a:p>
              <a:pPr marL="0" marR="0" lvl="0" indent="0" algn="ctr" defTabSz="912813" rtl="0" eaLnBrk="1" fontAlgn="base" latinLnBrk="0" hangingPunct="1">
                <a:lnSpc>
                  <a:spcPct val="100000"/>
                </a:lnSpc>
                <a:spcBef>
                  <a:spcPct val="0"/>
                </a:spcBef>
                <a:spcAft>
                  <a:spcPct val="0"/>
                </a:spcAft>
                <a:buClrTx/>
                <a:buSzTx/>
                <a:buFontTx/>
                <a:buNone/>
                <a:tabLst/>
                <a:defRPr/>
              </a:pPr>
              <a:r>
                <a:rPr kumimoji="0" lang="fr-CH" sz="1400" b="1" i="0" u="none" strike="noStrike" kern="1200" cap="none" spc="0" normalizeH="0" baseline="0" noProof="0" dirty="0">
                  <a:ln>
                    <a:noFill/>
                  </a:ln>
                  <a:solidFill>
                    <a:srgbClr val="000000"/>
                  </a:solidFill>
                  <a:effectLst/>
                  <a:uLnTx/>
                  <a:uFillTx/>
                  <a:latin typeface="Arial" pitchFamily="34" charset="0"/>
                  <a:ea typeface="+mn-ea"/>
                  <a:cs typeface="+mn-cs"/>
                </a:rPr>
                <a:t>Puissance géothermique installée </a:t>
              </a:r>
              <a:br>
                <a:rPr kumimoji="0" lang="fr-CH" sz="1400" b="1" i="0" u="none" strike="noStrike" kern="1200" cap="none" spc="0" normalizeH="0" baseline="0" noProof="0" dirty="0">
                  <a:ln>
                    <a:noFill/>
                  </a:ln>
                  <a:solidFill>
                    <a:srgbClr val="000000"/>
                  </a:solidFill>
                  <a:effectLst/>
                  <a:uLnTx/>
                  <a:uFillTx/>
                  <a:latin typeface="Arial" pitchFamily="34" charset="0"/>
                  <a:ea typeface="+mn-ea"/>
                  <a:cs typeface="+mn-cs"/>
                </a:rPr>
              </a:br>
              <a:r>
                <a:rPr kumimoji="0" lang="fr-CH" sz="1400" b="1" i="0" u="none" strike="noStrike" kern="1200" cap="none" spc="0" normalizeH="0" baseline="0" noProof="0" dirty="0">
                  <a:ln>
                    <a:noFill/>
                  </a:ln>
                  <a:solidFill>
                    <a:srgbClr val="000000"/>
                  </a:solidFill>
                  <a:effectLst/>
                  <a:uLnTx/>
                  <a:uFillTx/>
                  <a:latin typeface="Arial" pitchFamily="34" charset="0"/>
                  <a:ea typeface="+mn-ea"/>
                  <a:cs typeface="+mn-cs"/>
                </a:rPr>
                <a:t>+ projets (total = 35.9 MW) </a:t>
              </a:r>
            </a:p>
          </p:txBody>
        </p:sp>
      </p:grpSp>
      <p:sp>
        <p:nvSpPr>
          <p:cNvPr id="9" name="Titre 6">
            <a:extLst>
              <a:ext uri="{FF2B5EF4-FFF2-40B4-BE49-F238E27FC236}">
                <a16:creationId xmlns:a16="http://schemas.microsoft.com/office/drawing/2014/main" id="{C99248C2-12D2-5BE2-A820-11F4733F4A3F}"/>
              </a:ext>
            </a:extLst>
          </p:cNvPr>
          <p:cNvSpPr txBox="1">
            <a:spLocks/>
          </p:cNvSpPr>
          <p:nvPr/>
        </p:nvSpPr>
        <p:spPr>
          <a:xfrm>
            <a:off x="301739" y="275506"/>
            <a:ext cx="11588522" cy="2755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rgbClr val="0090D7"/>
                </a:solidFill>
                <a:latin typeface="+mj-lt"/>
                <a:ea typeface="+mj-ea"/>
                <a:cs typeface="+mj-cs"/>
              </a:defRPr>
            </a:lvl1pPr>
          </a:lstStyle>
          <a:p>
            <a:r>
              <a:rPr lang="fr-CH" sz="2800" dirty="0">
                <a:solidFill>
                  <a:srgbClr val="47B0FF"/>
                </a:solidFill>
                <a:latin typeface="Signature" pitchFamily="50" charset="0"/>
                <a:ea typeface="Signature" pitchFamily="50" charset="0"/>
                <a:cs typeface="Arial" pitchFamily="34" charset="0"/>
              </a:rPr>
              <a:t>Bilan et perspectives - Installations géothermiques SIG</a:t>
            </a:r>
          </a:p>
        </p:txBody>
      </p:sp>
      <p:pic>
        <p:nvPicPr>
          <p:cNvPr id="2" name="Image 1">
            <a:extLst>
              <a:ext uri="{FF2B5EF4-FFF2-40B4-BE49-F238E27FC236}">
                <a16:creationId xmlns:a16="http://schemas.microsoft.com/office/drawing/2014/main" id="{4328697E-685C-362B-3F34-FEA5C6724F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7595" y="77445"/>
            <a:ext cx="1249931" cy="884717"/>
          </a:xfrm>
          <a:prstGeom prst="rect">
            <a:avLst/>
          </a:prstGeom>
        </p:spPr>
      </p:pic>
      <p:pic>
        <p:nvPicPr>
          <p:cNvPr id="3" name="Picture 5" descr="H:\$DATA\Divers-général\LOGORCGE_quadri300dpi_FRU.jpg">
            <a:extLst>
              <a:ext uri="{FF2B5EF4-FFF2-40B4-BE49-F238E27FC236}">
                <a16:creationId xmlns:a16="http://schemas.microsoft.com/office/drawing/2014/main" id="{0120B3B0-D082-4567-ACDC-620AA4FF26AE}"/>
              </a:ext>
            </a:extLst>
          </p:cNvPr>
          <p:cNvPicPr>
            <a:picLocks noChangeAspect="1" noChangeArrowheads="1"/>
          </p:cNvPicPr>
          <p:nvPr/>
        </p:nvPicPr>
        <p:blipFill>
          <a:blip r:embed="rId5"/>
          <a:srcRect/>
          <a:stretch>
            <a:fillRect/>
          </a:stretch>
        </p:blipFill>
        <p:spPr bwMode="auto">
          <a:xfrm>
            <a:off x="11316041" y="206711"/>
            <a:ext cx="808233" cy="606303"/>
          </a:xfrm>
          <a:prstGeom prst="rect">
            <a:avLst/>
          </a:prstGeom>
          <a:noFill/>
          <a:ln w="9525">
            <a:noFill/>
            <a:miter lim="800000"/>
            <a:headEnd/>
            <a:tailEnd/>
          </a:ln>
        </p:spPr>
      </p:pic>
    </p:spTree>
    <p:extLst>
      <p:ext uri="{BB962C8B-B14F-4D97-AF65-F5344CB8AC3E}">
        <p14:creationId xmlns:p14="http://schemas.microsoft.com/office/powerpoint/2010/main" val="40023515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Forme libre 2">
            <a:extLst>
              <a:ext uri="{FF2B5EF4-FFF2-40B4-BE49-F238E27FC236}">
                <a16:creationId xmlns:a16="http://schemas.microsoft.com/office/drawing/2014/main" id="{1206E84C-30DD-CA75-D76E-D94C63ED9324}"/>
              </a:ext>
            </a:extLst>
          </p:cNvPr>
          <p:cNvSpPr/>
          <p:nvPr/>
        </p:nvSpPr>
        <p:spPr bwMode="auto">
          <a:xfrm>
            <a:off x="8539831" y="3203726"/>
            <a:ext cx="3652169" cy="3654274"/>
          </a:xfrm>
          <a:custGeom>
            <a:avLst/>
            <a:gdLst>
              <a:gd name="connsiteX0" fmla="*/ 3053444 w 4560476"/>
              <a:gd name="connsiteY0" fmla="*/ 0 h 4724510"/>
              <a:gd name="connsiteX1" fmla="*/ 4508897 w 4560476"/>
              <a:gd name="connsiteY1" fmla="*/ 369191 h 4724510"/>
              <a:gd name="connsiteX2" fmla="*/ 4560476 w 4560476"/>
              <a:gd name="connsiteY2" fmla="*/ 400582 h 4724510"/>
              <a:gd name="connsiteX3" fmla="*/ 4560476 w 4560476"/>
              <a:gd name="connsiteY3" fmla="*/ 4724510 h 4724510"/>
              <a:gd name="connsiteX4" fmla="*/ 494416 w 4560476"/>
              <a:gd name="connsiteY4" fmla="*/ 4724510 h 4724510"/>
              <a:gd name="connsiteX5" fmla="*/ 368534 w 4560476"/>
              <a:gd name="connsiteY5" fmla="*/ 4516933 h 4724510"/>
              <a:gd name="connsiteX6" fmla="*/ 0 w 4560476"/>
              <a:gd name="connsiteY6" fmla="*/ 3058886 h 4724510"/>
              <a:gd name="connsiteX7" fmla="*/ 3053444 w 4560476"/>
              <a:gd name="connsiteY7" fmla="*/ 0 h 472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60476" h="4724510" extrusionOk="0">
                <a:moveTo>
                  <a:pt x="3053444" y="0"/>
                </a:moveTo>
                <a:cubicBezTo>
                  <a:pt x="3580435" y="0"/>
                  <a:pt x="4076244" y="133741"/>
                  <a:pt x="4508897" y="369191"/>
                </a:cubicBezTo>
                <a:lnTo>
                  <a:pt x="4560476" y="400582"/>
                </a:lnTo>
                <a:lnTo>
                  <a:pt x="4560476" y="4724510"/>
                </a:lnTo>
                <a:lnTo>
                  <a:pt x="494416" y="4724510"/>
                </a:lnTo>
                <a:lnTo>
                  <a:pt x="368534" y="4516933"/>
                </a:lnTo>
                <a:cubicBezTo>
                  <a:pt x="133504" y="4083509"/>
                  <a:pt x="0" y="3586816"/>
                  <a:pt x="0" y="3058886"/>
                </a:cubicBezTo>
                <a:cubicBezTo>
                  <a:pt x="0" y="1369510"/>
                  <a:pt x="1367073" y="0"/>
                  <a:pt x="305344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fr-FR"/>
          </a:p>
        </p:txBody>
      </p:sp>
      <p:sp>
        <p:nvSpPr>
          <p:cNvPr id="5" name="Sous-titre 2">
            <a:extLst>
              <a:ext uri="{FF2B5EF4-FFF2-40B4-BE49-F238E27FC236}">
                <a16:creationId xmlns:a16="http://schemas.microsoft.com/office/drawing/2014/main" id="{D1C0A6A0-60C6-94F4-8763-434E1CE36EAD}"/>
              </a:ext>
            </a:extLst>
          </p:cNvPr>
          <p:cNvSpPr txBox="1"/>
          <p:nvPr/>
        </p:nvSpPr>
        <p:spPr bwMode="auto">
          <a:xfrm>
            <a:off x="931998" y="1821000"/>
            <a:ext cx="7200000" cy="701898"/>
          </a:xfrm>
          <a:prstGeom prst="rect">
            <a:avLst/>
          </a:prstGeom>
        </p:spPr>
        <p:txBody>
          <a:bodyPr/>
          <a:lstStyle>
            <a:lvl1pPr marL="228594" indent="-228594" algn="l" defTabSz="914377">
              <a:lnSpc>
                <a:spcPct val="90000"/>
              </a:lnSpc>
              <a:spcBef>
                <a:spcPts val="1000"/>
              </a:spcBef>
              <a:buClr>
                <a:schemeClr val="accent1"/>
              </a:buClr>
              <a:buFont typeface="Arial"/>
              <a:buChar char="•"/>
              <a:defRPr sz="2400">
                <a:solidFill>
                  <a:schemeClr val="tx2">
                    <a:lumMod val="75000"/>
                  </a:schemeClr>
                </a:solidFill>
                <a:latin typeface="+mn-lt"/>
                <a:ea typeface="+mn-ea"/>
                <a:cs typeface="+mn-cs"/>
              </a:defRPr>
            </a:lvl1pPr>
            <a:lvl2pPr marL="685783" indent="-228594" algn="l" defTabSz="914377">
              <a:lnSpc>
                <a:spcPct val="90000"/>
              </a:lnSpc>
              <a:spcBef>
                <a:spcPts val="500"/>
              </a:spcBef>
              <a:buClr>
                <a:schemeClr val="accent2"/>
              </a:buClr>
              <a:buFont typeface="Arial"/>
              <a:buChar char="•"/>
              <a:defRPr sz="2000">
                <a:solidFill>
                  <a:schemeClr val="tx2">
                    <a:lumMod val="75000"/>
                  </a:schemeClr>
                </a:solidFill>
                <a:latin typeface="+mn-lt"/>
                <a:ea typeface="+mn-ea"/>
                <a:cs typeface="+mn-cs"/>
              </a:defRPr>
            </a:lvl2pPr>
            <a:lvl3pPr marL="1142971" indent="-228594" algn="l" defTabSz="914377">
              <a:lnSpc>
                <a:spcPct val="90000"/>
              </a:lnSpc>
              <a:spcBef>
                <a:spcPts val="500"/>
              </a:spcBef>
              <a:buFont typeface="Arial"/>
              <a:buChar char="•"/>
              <a:defRPr sz="1800">
                <a:solidFill>
                  <a:schemeClr val="tx2">
                    <a:lumMod val="75000"/>
                  </a:schemeClr>
                </a:solidFill>
                <a:latin typeface="+mn-lt"/>
                <a:ea typeface="+mn-ea"/>
                <a:cs typeface="+mn-cs"/>
              </a:defRPr>
            </a:lvl3pPr>
            <a:lvl4pPr marL="1600160" indent="-228594" algn="l" defTabSz="914377">
              <a:lnSpc>
                <a:spcPct val="90000"/>
              </a:lnSpc>
              <a:spcBef>
                <a:spcPts val="500"/>
              </a:spcBef>
              <a:buFont typeface="Arial"/>
              <a:buChar char="•"/>
              <a:defRPr sz="1600">
                <a:solidFill>
                  <a:schemeClr val="tx2">
                    <a:lumMod val="75000"/>
                  </a:schemeClr>
                </a:solidFill>
                <a:latin typeface="+mn-lt"/>
                <a:ea typeface="+mn-ea"/>
                <a:cs typeface="+mn-cs"/>
              </a:defRPr>
            </a:lvl4pPr>
            <a:lvl5pPr marL="2057349" indent="-228594" algn="l" defTabSz="914377">
              <a:lnSpc>
                <a:spcPct val="90000"/>
              </a:lnSpc>
              <a:spcBef>
                <a:spcPts val="500"/>
              </a:spcBef>
              <a:buFont typeface="Arial"/>
              <a:buChar char="•"/>
              <a:defRPr sz="1600">
                <a:solidFill>
                  <a:schemeClr val="tx2">
                    <a:lumMod val="75000"/>
                  </a:schemeClr>
                </a:solidFill>
                <a:latin typeface="+mn-lt"/>
                <a:ea typeface="+mn-ea"/>
                <a:cs typeface="+mn-cs"/>
              </a:defRPr>
            </a:lvl5pPr>
            <a:lvl6pPr marL="2514536" indent="-228594" algn="l" defTabSz="914377">
              <a:lnSpc>
                <a:spcPct val="90000"/>
              </a:lnSpc>
              <a:spcBef>
                <a:spcPts val="500"/>
              </a:spcBef>
              <a:buFont typeface="Arial"/>
              <a:buChar char="•"/>
              <a:defRPr sz="1800">
                <a:solidFill>
                  <a:schemeClr val="tx1"/>
                </a:solidFill>
                <a:latin typeface="+mn-l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spcAft>
                <a:spcPts val="0"/>
              </a:spcAft>
              <a:buNone/>
              <a:defRPr/>
            </a:pPr>
            <a:r>
              <a:rPr lang="de-CH" b="1" dirty="0">
                <a:solidFill>
                  <a:schemeClr val="tx2"/>
                </a:solidFill>
              </a:rPr>
              <a:t>Badoux Vincent ¦ Andenmatten Nathalie</a:t>
            </a:r>
            <a:br>
              <a:rPr lang="de-CH" b="1" dirty="0">
                <a:solidFill>
                  <a:schemeClr val="tx2"/>
                </a:solidFill>
              </a:rPr>
            </a:br>
            <a:r>
              <a:rPr lang="de-CH" sz="1800" dirty="0" err="1">
                <a:solidFill>
                  <a:schemeClr val="tx2"/>
                </a:solidFill>
              </a:rPr>
              <a:t>Géothermie</a:t>
            </a:r>
            <a:r>
              <a:rPr lang="de-CH" sz="1800" dirty="0">
                <a:solidFill>
                  <a:schemeClr val="tx2"/>
                </a:solidFill>
              </a:rPr>
              <a:t>-Schweiz ¦ Services </a:t>
            </a:r>
            <a:r>
              <a:rPr lang="de-CH" sz="1800" dirty="0" err="1">
                <a:solidFill>
                  <a:schemeClr val="tx2"/>
                </a:solidFill>
              </a:rPr>
              <a:t>industriels</a:t>
            </a:r>
            <a:r>
              <a:rPr lang="de-CH" sz="1800" dirty="0">
                <a:solidFill>
                  <a:schemeClr val="tx2"/>
                </a:solidFill>
              </a:rPr>
              <a:t> de Genève (SIG)</a:t>
            </a:r>
          </a:p>
          <a:p>
            <a:pPr marL="0" indent="0">
              <a:spcAft>
                <a:spcPts val="0"/>
              </a:spcAft>
              <a:buNone/>
              <a:defRPr/>
            </a:pPr>
            <a:endParaRPr lang="de-CH" sz="1800" dirty="0">
              <a:solidFill>
                <a:schemeClr val="tx2"/>
              </a:solidFill>
            </a:endParaRPr>
          </a:p>
          <a:p>
            <a:pPr marL="0" indent="0">
              <a:spcAft>
                <a:spcPts val="0"/>
              </a:spcAft>
              <a:buNone/>
              <a:defRPr/>
            </a:pPr>
            <a:r>
              <a:rPr lang="de-CH" sz="1800" dirty="0">
                <a:solidFill>
                  <a:schemeClr val="tx2"/>
                </a:solidFill>
                <a:hlinkClick r:id="rId3"/>
              </a:rPr>
              <a:t>www.geothermie-suisse.ch</a:t>
            </a:r>
            <a:endParaRPr lang="de-CH" sz="1800" dirty="0">
              <a:solidFill>
                <a:schemeClr val="tx2"/>
              </a:solidFill>
            </a:endParaRPr>
          </a:p>
          <a:p>
            <a:pPr marL="0" indent="0">
              <a:spcAft>
                <a:spcPts val="0"/>
              </a:spcAft>
              <a:buNone/>
              <a:defRPr/>
            </a:pPr>
            <a:endParaRPr lang="de-CH" sz="1800" dirty="0">
              <a:solidFill>
                <a:schemeClr val="tx2"/>
              </a:solidFill>
            </a:endParaRPr>
          </a:p>
        </p:txBody>
      </p:sp>
      <p:sp>
        <p:nvSpPr>
          <p:cNvPr id="6" name="Titre 4">
            <a:extLst>
              <a:ext uri="{FF2B5EF4-FFF2-40B4-BE49-F238E27FC236}">
                <a16:creationId xmlns:a16="http://schemas.microsoft.com/office/drawing/2014/main" id="{3FAA84C5-022A-C4CA-DB02-69EFC7CC5184}"/>
              </a:ext>
            </a:extLst>
          </p:cNvPr>
          <p:cNvSpPr txBox="1">
            <a:spLocks/>
          </p:cNvSpPr>
          <p:nvPr/>
        </p:nvSpPr>
        <p:spPr bwMode="auto">
          <a:xfrm>
            <a:off x="8631173" y="3889695"/>
            <a:ext cx="3809234" cy="2476796"/>
          </a:xfrm>
          <a:prstGeom prst="rect">
            <a:avLst/>
          </a:prstGeom>
        </p:spPr>
        <p:txBody>
          <a:bodyPr vert="horz" lIns="91440" tIns="45720" rIns="91440" bIns="45720" rtlCol="0" anchor="t">
            <a:noAutofit/>
          </a:bodyPr>
          <a:lstStyle>
            <a:lvl1pPr algn="l" defTabSz="914377">
              <a:lnSpc>
                <a:spcPct val="90000"/>
              </a:lnSpc>
              <a:spcBef>
                <a:spcPts val="0"/>
              </a:spcBef>
              <a:buNone/>
              <a:defRPr lang="fr-FR" sz="3200" b="1" i="0">
                <a:solidFill>
                  <a:schemeClr val="tx2"/>
                </a:solidFill>
                <a:latin typeface="Avenir Heavy"/>
                <a:ea typeface="Palatino"/>
                <a:cs typeface="Abhaya Libre Medium"/>
              </a:defRPr>
            </a:lvl1pPr>
          </a:lstStyle>
          <a:p>
            <a:pPr>
              <a:defRPr/>
            </a:pPr>
            <a:r>
              <a:rPr lang="fr-CH" sz="3400" b="0">
                <a:solidFill>
                  <a:schemeClr val="bg1"/>
                </a:solidFill>
              </a:rPr>
              <a:t>      </a:t>
            </a:r>
          </a:p>
          <a:p>
            <a:pPr>
              <a:defRPr/>
            </a:pPr>
            <a:r>
              <a:rPr lang="fr-CH" sz="3400" b="0">
                <a:solidFill>
                  <a:schemeClr val="bg1"/>
                </a:solidFill>
              </a:rPr>
              <a:t>  </a:t>
            </a:r>
            <a:r>
              <a:rPr lang="fr-CH" sz="6600" b="0">
                <a:solidFill>
                  <a:schemeClr val="bg1"/>
                </a:solidFill>
              </a:rPr>
              <a:t>Merci</a:t>
            </a:r>
          </a:p>
          <a:p>
            <a:pPr>
              <a:defRPr/>
            </a:pPr>
            <a:r>
              <a:rPr lang="fr-CH" sz="3400" b="0">
                <a:solidFill>
                  <a:schemeClr val="bg1"/>
                </a:solidFill>
              </a:rPr>
              <a:t>pour votre</a:t>
            </a:r>
            <a:br>
              <a:rPr lang="fr-CH" sz="3400" b="0">
                <a:solidFill>
                  <a:schemeClr val="bg1"/>
                </a:solidFill>
              </a:rPr>
            </a:br>
            <a:r>
              <a:rPr lang="fr-CH" sz="3400" b="0">
                <a:solidFill>
                  <a:schemeClr val="bg1"/>
                </a:solidFill>
              </a:rPr>
              <a:t>  attention</a:t>
            </a:r>
          </a:p>
        </p:txBody>
      </p:sp>
    </p:spTree>
    <p:extLst>
      <p:ext uri="{BB962C8B-B14F-4D97-AF65-F5344CB8AC3E}">
        <p14:creationId xmlns:p14="http://schemas.microsoft.com/office/powerpoint/2010/main" val="2588558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7A352D1-0F5B-F648-5D79-FC2ED6FA6F04}"/>
              </a:ext>
            </a:extLst>
          </p:cNvPr>
          <p:cNvSpPr txBox="1"/>
          <p:nvPr/>
        </p:nvSpPr>
        <p:spPr>
          <a:xfrm>
            <a:off x="3047215" y="3246690"/>
            <a:ext cx="6094428" cy="646331"/>
          </a:xfrm>
          <a:prstGeom prst="rect">
            <a:avLst/>
          </a:prstGeom>
          <a:noFill/>
        </p:spPr>
        <p:txBody>
          <a:bodyPr wrap="square" lIns="91440" tIns="45720" rIns="91440" bIns="45720" anchor="t">
            <a:spAutoFit/>
          </a:bodyPr>
          <a:lstStyle/>
          <a:p>
            <a:r>
              <a:rPr lang="fr-FR" sz="3600" dirty="0">
                <a:solidFill>
                  <a:schemeClr val="bg1"/>
                </a:solidFill>
                <a:latin typeface="DM Sans"/>
              </a:rPr>
              <a:t>A vous de tracer l’avenir ! </a:t>
            </a:r>
            <a:endParaRPr lang="fr-FR" sz="2400" dirty="0">
              <a:solidFill>
                <a:schemeClr val="bg1"/>
              </a:solidFill>
            </a:endParaRPr>
          </a:p>
        </p:txBody>
      </p:sp>
    </p:spTree>
    <p:extLst>
      <p:ext uri="{BB962C8B-B14F-4D97-AF65-F5344CB8AC3E}">
        <p14:creationId xmlns:p14="http://schemas.microsoft.com/office/powerpoint/2010/main" val="7674608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956D4BA-4D7A-CCC9-505E-0DA12C641214}"/>
              </a:ext>
            </a:extLst>
          </p:cNvPr>
          <p:cNvSpPr txBox="1"/>
          <p:nvPr/>
        </p:nvSpPr>
        <p:spPr>
          <a:xfrm>
            <a:off x="2753032" y="1024702"/>
            <a:ext cx="6096000" cy="646331"/>
          </a:xfrm>
          <a:prstGeom prst="rect">
            <a:avLst/>
          </a:prstGeom>
          <a:noFill/>
        </p:spPr>
        <p:txBody>
          <a:bodyPr wrap="square">
            <a:spAutoFit/>
          </a:bodyPr>
          <a:lstStyle/>
          <a:p>
            <a:r>
              <a:rPr lang="fr-FR" sz="3600" dirty="0">
                <a:latin typeface="DM Sans"/>
              </a:rPr>
              <a:t>Questionnaire en ligne</a:t>
            </a:r>
            <a:endParaRPr lang="fr-FR" sz="3600" dirty="0"/>
          </a:p>
        </p:txBody>
      </p:sp>
      <p:pic>
        <p:nvPicPr>
          <p:cNvPr id="5" name="Image 4" descr="Une image contenant motif, carré, art, pixel&#10;&#10;Le contenu généré par l’IA peut être incorrect.">
            <a:extLst>
              <a:ext uri="{FF2B5EF4-FFF2-40B4-BE49-F238E27FC236}">
                <a16:creationId xmlns:a16="http://schemas.microsoft.com/office/drawing/2014/main" id="{33D07F1B-F9E9-1460-3B55-19AB3B0A57FB}"/>
              </a:ext>
            </a:extLst>
          </p:cNvPr>
          <p:cNvPicPr>
            <a:picLocks noChangeAspect="1"/>
          </p:cNvPicPr>
          <p:nvPr/>
        </p:nvPicPr>
        <p:blipFill>
          <a:blip r:embed="rId2"/>
          <a:stretch>
            <a:fillRect/>
          </a:stretch>
        </p:blipFill>
        <p:spPr>
          <a:xfrm>
            <a:off x="4554793" y="1887793"/>
            <a:ext cx="4608872" cy="4608872"/>
          </a:xfrm>
          <a:prstGeom prst="rect">
            <a:avLst/>
          </a:prstGeom>
        </p:spPr>
      </p:pic>
    </p:spTree>
    <p:extLst>
      <p:ext uri="{BB962C8B-B14F-4D97-AF65-F5344CB8AC3E}">
        <p14:creationId xmlns:p14="http://schemas.microsoft.com/office/powerpoint/2010/main" val="409215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7713C0-06C6-01B7-30E9-B6339FF8BEC1}"/>
              </a:ext>
            </a:extLst>
          </p:cNvPr>
          <p:cNvSpPr>
            <a:spLocks noGrp="1"/>
          </p:cNvSpPr>
          <p:nvPr>
            <p:ph type="title"/>
          </p:nvPr>
        </p:nvSpPr>
        <p:spPr>
          <a:xfrm>
            <a:off x="2208679" y="203335"/>
            <a:ext cx="9746483" cy="591425"/>
          </a:xfrm>
        </p:spPr>
        <p:txBody>
          <a:bodyPr/>
          <a:lstStyle/>
          <a:p>
            <a:r>
              <a:rPr lang="fr-FR" dirty="0">
                <a:solidFill>
                  <a:srgbClr val="002060"/>
                </a:solidFill>
              </a:rPr>
              <a:t>Sommaire</a:t>
            </a:r>
          </a:p>
        </p:txBody>
      </p:sp>
      <p:sp>
        <p:nvSpPr>
          <p:cNvPr id="3" name="Espace réservé de la date 2">
            <a:extLst>
              <a:ext uri="{FF2B5EF4-FFF2-40B4-BE49-F238E27FC236}">
                <a16:creationId xmlns:a16="http://schemas.microsoft.com/office/drawing/2014/main" id="{81F083F8-0933-23F9-A72A-929129B2CF38}"/>
              </a:ext>
            </a:extLst>
          </p:cNvPr>
          <p:cNvSpPr>
            <a:spLocks noGrp="1"/>
          </p:cNvSpPr>
          <p:nvPr>
            <p:ph type="dt" sz="half" idx="10"/>
          </p:nvPr>
        </p:nvSpPr>
        <p:spPr/>
        <p:txBody>
          <a:bodyPr/>
          <a:lstStyle/>
          <a:p>
            <a:fld id="{16AC39D3-8513-452C-8CF8-A7790FBFBDCF}" type="datetime1">
              <a:rPr lang="fr-FR" smtClean="0"/>
              <a:pPr/>
              <a:t>04/04/2025</a:t>
            </a:fld>
            <a:endParaRPr lang="fr-FR"/>
          </a:p>
        </p:txBody>
      </p:sp>
      <p:sp>
        <p:nvSpPr>
          <p:cNvPr id="4" name="Espace réservé du pied de page 3">
            <a:extLst>
              <a:ext uri="{FF2B5EF4-FFF2-40B4-BE49-F238E27FC236}">
                <a16:creationId xmlns:a16="http://schemas.microsoft.com/office/drawing/2014/main" id="{E9EEE708-C439-5C29-81DC-907AFEF755ED}"/>
              </a:ext>
            </a:extLst>
          </p:cNvPr>
          <p:cNvSpPr>
            <a:spLocks noGrp="1"/>
          </p:cNvSpPr>
          <p:nvPr>
            <p:ph type="ftr" sz="quarter" idx="11"/>
          </p:nvPr>
        </p:nvSpPr>
        <p:spPr/>
        <p:txBody>
          <a:bodyPr/>
          <a:lstStyle/>
          <a:p>
            <a:r>
              <a:rPr lang="fr-FR"/>
              <a:t>Direction régionale Auvergne-Rhône-Alpes </a:t>
            </a:r>
            <a:endParaRPr lang="fr-FR" dirty="0"/>
          </a:p>
        </p:txBody>
      </p:sp>
      <p:sp>
        <p:nvSpPr>
          <p:cNvPr id="5" name="Espace réservé du numéro de diapositive 4">
            <a:extLst>
              <a:ext uri="{FF2B5EF4-FFF2-40B4-BE49-F238E27FC236}">
                <a16:creationId xmlns:a16="http://schemas.microsoft.com/office/drawing/2014/main" id="{F48A21E9-7C39-A086-0121-EE3473E6F175}"/>
              </a:ext>
            </a:extLst>
          </p:cNvPr>
          <p:cNvSpPr>
            <a:spLocks noGrp="1"/>
          </p:cNvSpPr>
          <p:nvPr>
            <p:ph type="sldNum" sz="quarter" idx="12"/>
          </p:nvPr>
        </p:nvSpPr>
        <p:spPr/>
        <p:txBody>
          <a:bodyPr/>
          <a:lstStyle/>
          <a:p>
            <a:fld id="{07C99ADF-20A6-40EF-AAB9-F326D6E12C60}" type="slidenum">
              <a:rPr lang="fr-FR" smtClean="0"/>
              <a:pPr/>
              <a:t>7</a:t>
            </a:fld>
            <a:endParaRPr lang="fr-FR"/>
          </a:p>
        </p:txBody>
      </p:sp>
      <p:sp>
        <p:nvSpPr>
          <p:cNvPr id="6" name="Espace réservé du contenu 5">
            <a:extLst>
              <a:ext uri="{FF2B5EF4-FFF2-40B4-BE49-F238E27FC236}">
                <a16:creationId xmlns:a16="http://schemas.microsoft.com/office/drawing/2014/main" id="{B59FE3DD-18B4-0AC6-3571-FD7A36F8D40A}"/>
              </a:ext>
            </a:extLst>
          </p:cNvPr>
          <p:cNvSpPr>
            <a:spLocks noGrp="1"/>
          </p:cNvSpPr>
          <p:nvPr>
            <p:ph sz="quarter" idx="4"/>
          </p:nvPr>
        </p:nvSpPr>
        <p:spPr>
          <a:xfrm>
            <a:off x="704296" y="1409574"/>
            <a:ext cx="8344453" cy="3422568"/>
          </a:xfrm>
        </p:spPr>
        <p:txBody>
          <a:bodyPr>
            <a:noAutofit/>
          </a:bodyPr>
          <a:lstStyle/>
          <a:p>
            <a:pPr>
              <a:buClr>
                <a:srgbClr val="C00000"/>
              </a:buClr>
              <a:buFont typeface="Wingdings" panose="05000000000000000000" pitchFamily="2" charset="2"/>
              <a:buChar char="Ø"/>
            </a:pPr>
            <a:r>
              <a:rPr lang="fr-FR" sz="1800" dirty="0">
                <a:solidFill>
                  <a:srgbClr val="002060"/>
                </a:solidFill>
              </a:rPr>
              <a:t>Bilan de la filière</a:t>
            </a:r>
          </a:p>
          <a:p>
            <a:pPr>
              <a:buClr>
                <a:srgbClr val="C00000"/>
              </a:buClr>
              <a:buFont typeface="Wingdings" panose="05000000000000000000" pitchFamily="2" charset="2"/>
              <a:buChar char="Ø"/>
            </a:pPr>
            <a:endParaRPr lang="fr-FR" sz="1800" dirty="0">
              <a:solidFill>
                <a:srgbClr val="002060"/>
              </a:solidFill>
            </a:endParaRPr>
          </a:p>
          <a:p>
            <a:pPr>
              <a:buClr>
                <a:srgbClr val="C00000"/>
              </a:buClr>
              <a:buFont typeface="Wingdings" panose="05000000000000000000" pitchFamily="2" charset="2"/>
              <a:buChar char="Ø"/>
            </a:pPr>
            <a:r>
              <a:rPr lang="fr-FR" sz="1800" dirty="0">
                <a:solidFill>
                  <a:srgbClr val="002060"/>
                </a:solidFill>
              </a:rPr>
              <a:t>Les actualités réglementaires et les nouveautés du Fonds Chaleur</a:t>
            </a:r>
          </a:p>
          <a:p>
            <a:pPr>
              <a:buClr>
                <a:srgbClr val="C00000"/>
              </a:buClr>
              <a:buFont typeface="Wingdings" panose="05000000000000000000" pitchFamily="2" charset="2"/>
              <a:buChar char="Ø"/>
            </a:pPr>
            <a:endParaRPr lang="fr-FR" sz="1800" dirty="0">
              <a:solidFill>
                <a:srgbClr val="002060"/>
              </a:solidFill>
            </a:endParaRPr>
          </a:p>
          <a:p>
            <a:pPr>
              <a:buClr>
                <a:srgbClr val="C00000"/>
              </a:buClr>
              <a:buFont typeface="Wingdings" panose="05000000000000000000" pitchFamily="2" charset="2"/>
              <a:buChar char="Ø"/>
            </a:pPr>
            <a:r>
              <a:rPr lang="fr-FR" sz="1800" dirty="0">
                <a:solidFill>
                  <a:srgbClr val="002060"/>
                </a:solidFill>
              </a:rPr>
              <a:t>Contrat Chaleur Renouvelable</a:t>
            </a:r>
          </a:p>
          <a:p>
            <a:pPr>
              <a:buClr>
                <a:srgbClr val="C00000"/>
              </a:buClr>
              <a:buFont typeface="Wingdings" panose="05000000000000000000" pitchFamily="2" charset="2"/>
              <a:buChar char="Ø"/>
            </a:pPr>
            <a:endParaRPr lang="fr-FR" sz="1800" dirty="0">
              <a:solidFill>
                <a:srgbClr val="002060"/>
              </a:solidFill>
            </a:endParaRPr>
          </a:p>
          <a:p>
            <a:pPr>
              <a:buClr>
                <a:srgbClr val="C00000"/>
              </a:buClr>
              <a:buFont typeface="Wingdings" panose="05000000000000000000" pitchFamily="2" charset="2"/>
              <a:buChar char="Ø"/>
            </a:pPr>
            <a:r>
              <a:rPr lang="fr-FR" sz="1800" dirty="0">
                <a:solidFill>
                  <a:srgbClr val="002060"/>
                </a:solidFill>
              </a:rPr>
              <a:t>Evolution du coût des énergies renouvelables</a:t>
            </a:r>
          </a:p>
          <a:p>
            <a:pPr marL="644525" lvl="1" indent="-285750">
              <a:buClr>
                <a:srgbClr val="C00000"/>
              </a:buClr>
              <a:buFont typeface="Wingdings" panose="05000000000000000000" pitchFamily="2" charset="2"/>
              <a:buChar char="Ø"/>
            </a:pPr>
            <a:endParaRPr lang="fr-FR" sz="1800" b="0" dirty="0">
              <a:solidFill>
                <a:srgbClr val="002060"/>
              </a:solidFill>
            </a:endParaRPr>
          </a:p>
          <a:p>
            <a:pPr>
              <a:buClr>
                <a:srgbClr val="C00000"/>
              </a:buClr>
              <a:buFont typeface="Wingdings" panose="05000000000000000000" pitchFamily="2" charset="2"/>
              <a:buChar char="Ø"/>
            </a:pPr>
            <a:endParaRPr lang="fr-FR" sz="1800" dirty="0">
              <a:solidFill>
                <a:srgbClr val="002060"/>
              </a:solidFill>
            </a:endParaRPr>
          </a:p>
        </p:txBody>
      </p:sp>
    </p:spTree>
    <p:extLst>
      <p:ext uri="{BB962C8B-B14F-4D97-AF65-F5344CB8AC3E}">
        <p14:creationId xmlns:p14="http://schemas.microsoft.com/office/powerpoint/2010/main" val="7697634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E6C9DF-8FCA-E1D6-9025-2BA56810B76E}"/>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4CFBAEB4-5FB1-D7CC-16B0-A5CD8E6EC6D6}"/>
              </a:ext>
            </a:extLst>
          </p:cNvPr>
          <p:cNvSpPr txBox="1"/>
          <p:nvPr/>
        </p:nvSpPr>
        <p:spPr>
          <a:xfrm>
            <a:off x="2255984" y="600119"/>
            <a:ext cx="6096000" cy="646331"/>
          </a:xfrm>
          <a:prstGeom prst="rect">
            <a:avLst/>
          </a:prstGeom>
          <a:noFill/>
        </p:spPr>
        <p:txBody>
          <a:bodyPr wrap="square">
            <a:spAutoFit/>
          </a:bodyPr>
          <a:lstStyle/>
          <a:p>
            <a:r>
              <a:rPr lang="fr-FR" sz="3600" dirty="0">
                <a:latin typeface="DM Sans"/>
              </a:rPr>
              <a:t>Atelier participatif</a:t>
            </a:r>
            <a:endParaRPr lang="fr-FR" sz="3600" dirty="0"/>
          </a:p>
        </p:txBody>
      </p:sp>
      <p:sp>
        <p:nvSpPr>
          <p:cNvPr id="2" name="ZoneTexte 1">
            <a:extLst>
              <a:ext uri="{FF2B5EF4-FFF2-40B4-BE49-F238E27FC236}">
                <a16:creationId xmlns:a16="http://schemas.microsoft.com/office/drawing/2014/main" id="{F4A676BC-1A9A-2BD3-5E93-486F24087ED9}"/>
              </a:ext>
            </a:extLst>
          </p:cNvPr>
          <p:cNvSpPr txBox="1"/>
          <p:nvPr/>
        </p:nvSpPr>
        <p:spPr>
          <a:xfrm>
            <a:off x="2334642" y="1748503"/>
            <a:ext cx="9936016"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dirty="0">
                <a:latin typeface="DM Sans"/>
                <a:ea typeface="Calibri"/>
                <a:cs typeface="Arial"/>
              </a:rPr>
              <a:t>Axes de travail : </a:t>
            </a:r>
          </a:p>
          <a:p>
            <a:endParaRPr lang="fr-FR" sz="2400" dirty="0">
              <a:latin typeface="DM Sans"/>
              <a:ea typeface="Calibri"/>
              <a:cs typeface="Arial"/>
            </a:endParaRPr>
          </a:p>
          <a:p>
            <a:pPr rtl="0">
              <a:buNone/>
            </a:pPr>
            <a:r>
              <a:rPr lang="fr-FR" sz="2000" dirty="0">
                <a:effectLst/>
              </a:rPr>
              <a:t>1 : Comment embarquer les acteurs de terrain?</a:t>
            </a:r>
          </a:p>
          <a:p>
            <a:pPr rtl="0">
              <a:buNone/>
            </a:pPr>
            <a:br>
              <a:rPr lang="fr-FR" sz="1800" dirty="0">
                <a:solidFill>
                  <a:srgbClr val="000000"/>
                </a:solidFill>
                <a:effectLst/>
                <a:latin typeface="Aptos" panose="020B0004020202020204" pitchFamily="34" charset="0"/>
              </a:rPr>
            </a:br>
            <a:endParaRPr lang="fr-FR" sz="1800" dirty="0">
              <a:solidFill>
                <a:srgbClr val="000000"/>
              </a:solidFill>
              <a:effectLst/>
              <a:latin typeface="Aptos" panose="020B0004020202020204" pitchFamily="34" charset="0"/>
            </a:endParaRPr>
          </a:p>
          <a:p>
            <a:pPr rtl="0">
              <a:buNone/>
            </a:pPr>
            <a:r>
              <a:rPr lang="fr-FR" sz="1800" dirty="0">
                <a:solidFill>
                  <a:srgbClr val="000000"/>
                </a:solidFill>
                <a:effectLst/>
                <a:latin typeface="Aptos" panose="020B0004020202020204" pitchFamily="34" charset="0"/>
              </a:rPr>
              <a:t>2 : Qu'attendre d'une collaboration avec France Travail et les organismes de formation pour travailler sur l'attractivité des métiers dans la filière?</a:t>
            </a:r>
          </a:p>
          <a:p>
            <a:pPr rtl="0">
              <a:buNone/>
            </a:pPr>
            <a:br>
              <a:rPr lang="fr-FR" sz="1800" dirty="0">
                <a:solidFill>
                  <a:srgbClr val="000000"/>
                </a:solidFill>
                <a:effectLst/>
                <a:latin typeface="Aptos" panose="020B0004020202020204" pitchFamily="34" charset="0"/>
              </a:rPr>
            </a:br>
            <a:endParaRPr lang="fr-FR" sz="1800" dirty="0">
              <a:solidFill>
                <a:srgbClr val="000000"/>
              </a:solidFill>
              <a:effectLst/>
              <a:latin typeface="Aptos" panose="020B0004020202020204" pitchFamily="34" charset="0"/>
            </a:endParaRPr>
          </a:p>
          <a:p>
            <a:pPr rtl="0">
              <a:buNone/>
            </a:pPr>
            <a:r>
              <a:rPr lang="fr-FR" sz="1800" dirty="0">
                <a:solidFill>
                  <a:srgbClr val="000000"/>
                </a:solidFill>
                <a:effectLst/>
                <a:latin typeface="Aptos" panose="020B0004020202020204" pitchFamily="34" charset="0"/>
              </a:rPr>
              <a:t>3 : Comment les travailler les synergies entre des différents acteurs : exemple BE sous-sol / surfaces </a:t>
            </a:r>
            <a:endParaRPr lang="fr-FR" sz="2400" dirty="0">
              <a:latin typeface="DM Sans"/>
              <a:ea typeface="Calibri"/>
              <a:cs typeface="Arial"/>
            </a:endParaRPr>
          </a:p>
          <a:p>
            <a:endParaRPr lang="fr-FR" sz="2400" dirty="0">
              <a:latin typeface="DM Sans"/>
              <a:ea typeface="Calibri"/>
              <a:cs typeface="Arial"/>
            </a:endParaRPr>
          </a:p>
        </p:txBody>
      </p:sp>
    </p:spTree>
    <p:extLst>
      <p:ext uri="{BB962C8B-B14F-4D97-AF65-F5344CB8AC3E}">
        <p14:creationId xmlns:p14="http://schemas.microsoft.com/office/powerpoint/2010/main" val="935424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CBC2102-295A-4541-80F9-498DCDF20D7F}"/>
              </a:ext>
            </a:extLst>
          </p:cNvPr>
          <p:cNvSpPr txBox="1"/>
          <p:nvPr/>
        </p:nvSpPr>
        <p:spPr>
          <a:xfrm>
            <a:off x="-439911" y="359440"/>
            <a:ext cx="9248678" cy="646331"/>
          </a:xfrm>
          <a:prstGeom prst="rect">
            <a:avLst/>
          </a:prstGeom>
          <a:noFill/>
        </p:spPr>
        <p:txBody>
          <a:bodyPr wrap="square" rtlCol="0">
            <a:spAutoFit/>
          </a:bodyPr>
          <a:lstStyle/>
          <a:p>
            <a:pPr algn="r"/>
            <a:r>
              <a:rPr lang="fr-FR" sz="3600" b="1" dirty="0">
                <a:solidFill>
                  <a:srgbClr val="5675B1"/>
                </a:solidFill>
                <a:latin typeface="DM Sans" pitchFamily="2" charset="0"/>
                <a:ea typeface="+mj-ea"/>
                <a:cs typeface="Arial" panose="020B0604020202020204" pitchFamily="34" charset="0"/>
              </a:rPr>
              <a:t> </a:t>
            </a:r>
            <a:r>
              <a:rPr lang="fr-FR" sz="3600" b="1" dirty="0">
                <a:solidFill>
                  <a:srgbClr val="545C9B"/>
                </a:solidFill>
                <a:latin typeface="DM Sans" pitchFamily="2" charset="0"/>
                <a:ea typeface="+mj-ea"/>
                <a:cs typeface="Arial" panose="020B0604020202020204" pitchFamily="34" charset="0"/>
              </a:rPr>
              <a:t>Me</a:t>
            </a:r>
            <a:r>
              <a:rPr lang="fr-FR" sz="3600" b="1" dirty="0">
                <a:solidFill>
                  <a:srgbClr val="4E2E76"/>
                </a:solidFill>
                <a:latin typeface="DM Sans" pitchFamily="2" charset="0"/>
                <a:ea typeface="+mj-ea"/>
                <a:cs typeface="Arial" panose="020B0604020202020204" pitchFamily="34" charset="0"/>
              </a:rPr>
              <a:t>r</a:t>
            </a:r>
            <a:r>
              <a:rPr lang="fr-FR" sz="3600" b="1" dirty="0">
                <a:solidFill>
                  <a:srgbClr val="4A1F6C"/>
                </a:solidFill>
                <a:latin typeface="DM Sans" pitchFamily="2" charset="0"/>
                <a:ea typeface="+mj-ea"/>
                <a:cs typeface="Arial" panose="020B0604020202020204" pitchFamily="34" charset="0"/>
              </a:rPr>
              <a:t>c</a:t>
            </a:r>
            <a:r>
              <a:rPr lang="fr-FR" sz="3600" b="1" dirty="0">
                <a:solidFill>
                  <a:srgbClr val="571E68"/>
                </a:solidFill>
                <a:latin typeface="DM Sans" pitchFamily="2" charset="0"/>
                <a:ea typeface="+mj-ea"/>
                <a:cs typeface="Arial" panose="020B0604020202020204" pitchFamily="34" charset="0"/>
              </a:rPr>
              <a:t>i </a:t>
            </a:r>
            <a:r>
              <a:rPr lang="fr-FR" sz="3600" b="1" dirty="0">
                <a:solidFill>
                  <a:srgbClr val="5F1F68"/>
                </a:solidFill>
                <a:latin typeface="DM Sans" pitchFamily="2" charset="0"/>
                <a:ea typeface="+mj-ea"/>
                <a:cs typeface="Arial" panose="020B0604020202020204" pitchFamily="34" charset="0"/>
              </a:rPr>
              <a:t>d</a:t>
            </a:r>
            <a:r>
              <a:rPr lang="fr-FR" sz="3600" b="1" dirty="0">
                <a:solidFill>
                  <a:srgbClr val="6C2066"/>
                </a:solidFill>
                <a:latin typeface="DM Sans" pitchFamily="2" charset="0"/>
                <a:ea typeface="+mj-ea"/>
                <a:cs typeface="Arial" panose="020B0604020202020204" pitchFamily="34" charset="0"/>
              </a:rPr>
              <a:t>e </a:t>
            </a:r>
            <a:r>
              <a:rPr lang="fr-FR" sz="3600" b="1" dirty="0">
                <a:solidFill>
                  <a:srgbClr val="7B2363"/>
                </a:solidFill>
                <a:latin typeface="DM Sans" pitchFamily="2" charset="0"/>
                <a:ea typeface="+mj-ea"/>
                <a:cs typeface="Arial" panose="020B0604020202020204" pitchFamily="34" charset="0"/>
              </a:rPr>
              <a:t>v</a:t>
            </a:r>
            <a:r>
              <a:rPr lang="fr-FR" sz="3600" b="1" dirty="0">
                <a:solidFill>
                  <a:srgbClr val="7D2362"/>
                </a:solidFill>
                <a:latin typeface="DM Sans" pitchFamily="2" charset="0"/>
                <a:ea typeface="+mj-ea"/>
                <a:cs typeface="Arial" panose="020B0604020202020204" pitchFamily="34" charset="0"/>
              </a:rPr>
              <a:t>o</a:t>
            </a:r>
            <a:r>
              <a:rPr lang="fr-FR" sz="3600" b="1" dirty="0">
                <a:solidFill>
                  <a:srgbClr val="8A265D"/>
                </a:solidFill>
                <a:latin typeface="DM Sans" pitchFamily="2" charset="0"/>
                <a:ea typeface="+mj-ea"/>
                <a:cs typeface="Arial" panose="020B0604020202020204" pitchFamily="34" charset="0"/>
              </a:rPr>
              <a:t>t</a:t>
            </a:r>
            <a:r>
              <a:rPr lang="fr-FR" sz="3600" b="1" dirty="0">
                <a:solidFill>
                  <a:srgbClr val="94275A"/>
                </a:solidFill>
                <a:latin typeface="DM Sans" pitchFamily="2" charset="0"/>
                <a:ea typeface="+mj-ea"/>
                <a:cs typeface="Arial" panose="020B0604020202020204" pitchFamily="34" charset="0"/>
              </a:rPr>
              <a:t>r</a:t>
            </a:r>
            <a:r>
              <a:rPr lang="fr-FR" sz="3600" b="1" dirty="0">
                <a:solidFill>
                  <a:srgbClr val="A12B55"/>
                </a:solidFill>
                <a:latin typeface="DM Sans" pitchFamily="2" charset="0"/>
                <a:ea typeface="+mj-ea"/>
                <a:cs typeface="Arial" panose="020B0604020202020204" pitchFamily="34" charset="0"/>
              </a:rPr>
              <a:t>e</a:t>
            </a:r>
            <a:r>
              <a:rPr lang="fr-FR" sz="3600" b="1" dirty="0">
                <a:solidFill>
                  <a:srgbClr val="443275"/>
                </a:solidFill>
                <a:latin typeface="DM Sans" pitchFamily="2" charset="0"/>
                <a:ea typeface="+mj-ea"/>
                <a:cs typeface="Arial" panose="020B0604020202020204" pitchFamily="34" charset="0"/>
              </a:rPr>
              <a:t> </a:t>
            </a:r>
            <a:r>
              <a:rPr lang="fr-FR" sz="3600" b="1" dirty="0">
                <a:solidFill>
                  <a:srgbClr val="A42C53"/>
                </a:solidFill>
                <a:latin typeface="DM Sans" pitchFamily="2" charset="0"/>
                <a:ea typeface="+mj-ea"/>
                <a:cs typeface="Arial" panose="020B0604020202020204" pitchFamily="34" charset="0"/>
              </a:rPr>
              <a:t>a</a:t>
            </a:r>
            <a:r>
              <a:rPr lang="fr-FR" sz="3600" b="1" dirty="0">
                <a:solidFill>
                  <a:srgbClr val="AC2D50"/>
                </a:solidFill>
                <a:latin typeface="DM Sans" pitchFamily="2" charset="0"/>
                <a:ea typeface="+mj-ea"/>
                <a:cs typeface="Arial" panose="020B0604020202020204" pitchFamily="34" charset="0"/>
              </a:rPr>
              <a:t>tt</a:t>
            </a:r>
            <a:r>
              <a:rPr lang="fr-FR" sz="3600" b="1" dirty="0">
                <a:solidFill>
                  <a:srgbClr val="B12D4D"/>
                </a:solidFill>
                <a:latin typeface="DM Sans" pitchFamily="2" charset="0"/>
                <a:ea typeface="+mj-ea"/>
                <a:cs typeface="Arial" panose="020B0604020202020204" pitchFamily="34" charset="0"/>
              </a:rPr>
              <a:t>e</a:t>
            </a:r>
            <a:r>
              <a:rPr lang="fr-FR" sz="3600" b="1" dirty="0">
                <a:solidFill>
                  <a:srgbClr val="B52E4A"/>
                </a:solidFill>
                <a:latin typeface="DM Sans" pitchFamily="2" charset="0"/>
                <a:ea typeface="+mj-ea"/>
                <a:cs typeface="Arial" panose="020B0604020202020204" pitchFamily="34" charset="0"/>
              </a:rPr>
              <a:t>n</a:t>
            </a:r>
            <a:r>
              <a:rPr lang="fr-FR" sz="3600" b="1" dirty="0">
                <a:solidFill>
                  <a:srgbClr val="C33043"/>
                </a:solidFill>
                <a:latin typeface="DM Sans" pitchFamily="2" charset="0"/>
                <a:ea typeface="+mj-ea"/>
                <a:cs typeface="Arial" panose="020B0604020202020204" pitchFamily="34" charset="0"/>
              </a:rPr>
              <a:t>t</a:t>
            </a:r>
            <a:r>
              <a:rPr lang="fr-FR" sz="3600" b="1" dirty="0">
                <a:solidFill>
                  <a:srgbClr val="DB293E"/>
                </a:solidFill>
                <a:latin typeface="DM Sans" pitchFamily="2" charset="0"/>
                <a:ea typeface="+mj-ea"/>
                <a:cs typeface="Arial" panose="020B0604020202020204" pitchFamily="34" charset="0"/>
              </a:rPr>
              <a:t>i</a:t>
            </a:r>
            <a:r>
              <a:rPr lang="fr-FR" sz="3600" b="1" dirty="0">
                <a:solidFill>
                  <a:srgbClr val="ED2C38"/>
                </a:solidFill>
                <a:latin typeface="DM Sans" pitchFamily="2" charset="0"/>
                <a:ea typeface="+mj-ea"/>
                <a:cs typeface="Arial" panose="020B0604020202020204" pitchFamily="34" charset="0"/>
              </a:rPr>
              <a:t>on</a:t>
            </a:r>
            <a:r>
              <a:rPr lang="fr-FR" sz="3600" b="1" dirty="0">
                <a:solidFill>
                  <a:srgbClr val="443275"/>
                </a:solidFill>
                <a:latin typeface="DM Sans" pitchFamily="2" charset="0"/>
                <a:ea typeface="+mj-ea"/>
                <a:cs typeface="Arial" panose="020B0604020202020204" pitchFamily="34" charset="0"/>
              </a:rPr>
              <a:t> </a:t>
            </a:r>
            <a:r>
              <a:rPr lang="fr-FR" sz="3600" b="1" dirty="0">
                <a:solidFill>
                  <a:srgbClr val="ED2C38"/>
                </a:solidFill>
                <a:latin typeface="DM Sans" pitchFamily="2" charset="0"/>
                <a:ea typeface="+mj-ea"/>
                <a:cs typeface="Arial" panose="020B0604020202020204" pitchFamily="34" charset="0"/>
              </a:rPr>
              <a:t>!</a:t>
            </a:r>
            <a:endParaRPr lang="fr-FR" sz="1400" dirty="0">
              <a:solidFill>
                <a:srgbClr val="ED2C38"/>
              </a:solidFill>
              <a:latin typeface="DM Sans" pitchFamily="2" charset="0"/>
              <a:cs typeface="Arial" panose="020B0604020202020204" pitchFamily="34" charset="0"/>
            </a:endParaRPr>
          </a:p>
        </p:txBody>
      </p:sp>
      <p:sp>
        <p:nvSpPr>
          <p:cNvPr id="3" name="ZoneTexte 2">
            <a:extLst>
              <a:ext uri="{FF2B5EF4-FFF2-40B4-BE49-F238E27FC236}">
                <a16:creationId xmlns:a16="http://schemas.microsoft.com/office/drawing/2014/main" id="{DD63811B-5FE9-4F81-B884-54CEA3686189}"/>
              </a:ext>
            </a:extLst>
          </p:cNvPr>
          <p:cNvSpPr txBox="1"/>
          <p:nvPr/>
        </p:nvSpPr>
        <p:spPr>
          <a:xfrm>
            <a:off x="2860674" y="1565172"/>
            <a:ext cx="8160088" cy="3970318"/>
          </a:xfrm>
          <a:prstGeom prst="rect">
            <a:avLst/>
          </a:prstGeom>
          <a:noFill/>
        </p:spPr>
        <p:txBody>
          <a:bodyPr wrap="square" rtlCol="0">
            <a:spAutoFit/>
          </a:bodyPr>
          <a:lstStyle/>
          <a:p>
            <a:r>
              <a:rPr lang="fr-FR" b="1" dirty="0">
                <a:latin typeface="DM Sans" pitchFamily="2" charset="0"/>
                <a:cs typeface="Arial" panose="020B0604020202020204" pitchFamily="34" charset="0"/>
              </a:rPr>
              <a:t>Contacts AURA-EE</a:t>
            </a:r>
          </a:p>
          <a:p>
            <a:endParaRPr lang="fr-FR" dirty="0">
              <a:latin typeface="DM Sans" pitchFamily="2" charset="0"/>
              <a:cs typeface="Arial" panose="020B0604020202020204" pitchFamily="34" charset="0"/>
            </a:endParaRPr>
          </a:p>
          <a:p>
            <a:r>
              <a:rPr lang="fr-FR" dirty="0">
                <a:latin typeface="DM Sans" pitchFamily="2" charset="0"/>
                <a:cs typeface="Arial" panose="020B0604020202020204" pitchFamily="34" charset="0"/>
              </a:rPr>
              <a:t>Nicolas PICOU, chargé de mission ENR thermiques</a:t>
            </a:r>
          </a:p>
          <a:p>
            <a:r>
              <a:rPr lang="fr-FR" dirty="0">
                <a:latin typeface="DM Sans" pitchFamily="2" charset="0"/>
                <a:cs typeface="Arial" panose="020B0604020202020204" pitchFamily="34" charset="0"/>
              </a:rPr>
              <a:t>06 99 92 94 33 / nicolas.picou@auvergnerhonealpes-ee.fr</a:t>
            </a:r>
          </a:p>
          <a:p>
            <a:endParaRPr lang="fr-FR" dirty="0">
              <a:latin typeface="DM Sans" pitchFamily="2" charset="0"/>
              <a:cs typeface="Arial" panose="020B0604020202020204" pitchFamily="34" charset="0"/>
            </a:endParaRPr>
          </a:p>
          <a:p>
            <a:r>
              <a:rPr lang="fr-FR" dirty="0">
                <a:latin typeface="DM Sans" pitchFamily="2" charset="0"/>
                <a:cs typeface="Arial" panose="020B0604020202020204" pitchFamily="34" charset="0"/>
              </a:rPr>
              <a:t>Naomi LEVANNIER, chargée de projet</a:t>
            </a:r>
          </a:p>
          <a:p>
            <a:r>
              <a:rPr lang="fr-FR" dirty="0">
                <a:latin typeface="DM Sans" pitchFamily="2" charset="0"/>
                <a:cs typeface="Arial" panose="020B0604020202020204" pitchFamily="34" charset="0"/>
              </a:rPr>
              <a:t>naomi.levannier@auvergnerhonealpes-ee.fr</a:t>
            </a:r>
          </a:p>
          <a:p>
            <a:endParaRPr lang="fr-FR" dirty="0">
              <a:latin typeface="DM Sans" pitchFamily="2" charset="0"/>
              <a:cs typeface="Arial" panose="020B0604020202020204" pitchFamily="34" charset="0"/>
            </a:endParaRPr>
          </a:p>
          <a:p>
            <a:r>
              <a:rPr lang="fr-FR" b="1" dirty="0">
                <a:latin typeface="DM Sans" pitchFamily="2" charset="0"/>
                <a:cs typeface="Arial" panose="020B0604020202020204" pitchFamily="34" charset="0"/>
              </a:rPr>
              <a:t>Contact TENERRDIS</a:t>
            </a:r>
          </a:p>
          <a:p>
            <a:endParaRPr lang="fr-FR" dirty="0">
              <a:latin typeface="DM Sans" pitchFamily="2" charset="0"/>
              <a:cs typeface="Arial" panose="020B0604020202020204" pitchFamily="34" charset="0"/>
            </a:endParaRPr>
          </a:p>
          <a:p>
            <a:r>
              <a:rPr lang="fr-FR" dirty="0">
                <a:latin typeface="DM Sans" pitchFamily="2" charset="0"/>
                <a:cs typeface="Arial" panose="020B0604020202020204" pitchFamily="34" charset="0"/>
              </a:rPr>
              <a:t>Céline Fallot-</a:t>
            </a:r>
            <a:r>
              <a:rPr lang="fr-FR" dirty="0" err="1">
                <a:latin typeface="DM Sans" pitchFamily="2" charset="0"/>
                <a:cs typeface="Arial" panose="020B0604020202020204" pitchFamily="34" charset="0"/>
              </a:rPr>
              <a:t>Buclet</a:t>
            </a:r>
            <a:r>
              <a:rPr lang="fr-FR" dirty="0">
                <a:latin typeface="DM Sans" pitchFamily="2" charset="0"/>
                <a:cs typeface="Arial" panose="020B0604020202020204" pitchFamily="34" charset="0"/>
              </a:rPr>
              <a:t>, Responsable Innovation</a:t>
            </a:r>
          </a:p>
          <a:p>
            <a:r>
              <a:rPr lang="fr-FR" dirty="0">
                <a:latin typeface="DM Sans" pitchFamily="2" charset="0"/>
                <a:cs typeface="Arial" panose="020B0604020202020204" pitchFamily="34" charset="0"/>
              </a:rPr>
              <a:t>celine.fallot@tenerrdis.fr</a:t>
            </a:r>
          </a:p>
          <a:p>
            <a:endParaRPr lang="fr-FR" dirty="0">
              <a:latin typeface="DM Sans" pitchFamily="2" charset="0"/>
              <a:cs typeface="Arial" panose="020B0604020202020204" pitchFamily="34" charset="0"/>
            </a:endParaRPr>
          </a:p>
          <a:p>
            <a:endParaRPr lang="fr-FR" dirty="0"/>
          </a:p>
        </p:txBody>
      </p:sp>
      <p:pic>
        <p:nvPicPr>
          <p:cNvPr id="5" name="Image 4">
            <a:extLst>
              <a:ext uri="{FF2B5EF4-FFF2-40B4-BE49-F238E27FC236}">
                <a16:creationId xmlns:a16="http://schemas.microsoft.com/office/drawing/2014/main" id="{9E14478E-7169-2541-2B8E-1757557F2A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0608171">
            <a:off x="-104042" y="2121461"/>
            <a:ext cx="2457561" cy="26150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18868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A4F5A1-825A-0D96-E528-DD14DE3AE5A0}"/>
              </a:ext>
            </a:extLst>
          </p:cNvPr>
          <p:cNvSpPr>
            <a:spLocks noGrp="1"/>
          </p:cNvSpPr>
          <p:nvPr>
            <p:ph type="title"/>
          </p:nvPr>
        </p:nvSpPr>
        <p:spPr/>
        <p:txBody>
          <a:bodyPr/>
          <a:lstStyle/>
          <a:p>
            <a:r>
              <a:rPr lang="fr-FR" dirty="0"/>
              <a:t>Bilan de la filière en AURA</a:t>
            </a:r>
          </a:p>
        </p:txBody>
      </p:sp>
      <p:sp>
        <p:nvSpPr>
          <p:cNvPr id="3" name="Espace réservé de la date 2">
            <a:extLst>
              <a:ext uri="{FF2B5EF4-FFF2-40B4-BE49-F238E27FC236}">
                <a16:creationId xmlns:a16="http://schemas.microsoft.com/office/drawing/2014/main" id="{4ACB22C6-6C18-665C-FA4C-7FBD0626CFC5}"/>
              </a:ext>
            </a:extLst>
          </p:cNvPr>
          <p:cNvSpPr>
            <a:spLocks noGrp="1"/>
          </p:cNvSpPr>
          <p:nvPr>
            <p:ph type="dt" sz="half" idx="10"/>
          </p:nvPr>
        </p:nvSpPr>
        <p:spPr/>
        <p:txBody>
          <a:bodyPr/>
          <a:lstStyle/>
          <a:p>
            <a:fld id="{C733CFD2-3B22-41BC-8B36-815F6682AD7E}" type="datetime1">
              <a:rPr lang="fr-FR" smtClean="0"/>
              <a:pPr/>
              <a:t>04/04/2025</a:t>
            </a:fld>
            <a:endParaRPr lang="fr-FR"/>
          </a:p>
        </p:txBody>
      </p:sp>
      <p:sp>
        <p:nvSpPr>
          <p:cNvPr id="4" name="Espace réservé du pied de page 3">
            <a:extLst>
              <a:ext uri="{FF2B5EF4-FFF2-40B4-BE49-F238E27FC236}">
                <a16:creationId xmlns:a16="http://schemas.microsoft.com/office/drawing/2014/main" id="{C6F5FF46-A635-F9AA-547A-65E1385D532E}"/>
              </a:ext>
            </a:extLst>
          </p:cNvPr>
          <p:cNvSpPr>
            <a:spLocks noGrp="1"/>
          </p:cNvSpPr>
          <p:nvPr>
            <p:ph type="ftr" sz="quarter" idx="11"/>
          </p:nvPr>
        </p:nvSpPr>
        <p:spPr/>
        <p:txBody>
          <a:bodyPr/>
          <a:lstStyle/>
          <a:p>
            <a:r>
              <a:rPr lang="fr-FR"/>
              <a:t>Direction régionale Auvergne-Rhône-Alpes </a:t>
            </a:r>
            <a:endParaRPr lang="fr-FR" dirty="0"/>
          </a:p>
        </p:txBody>
      </p:sp>
      <p:sp>
        <p:nvSpPr>
          <p:cNvPr id="5" name="Espace réservé du numéro de diapositive 4">
            <a:extLst>
              <a:ext uri="{FF2B5EF4-FFF2-40B4-BE49-F238E27FC236}">
                <a16:creationId xmlns:a16="http://schemas.microsoft.com/office/drawing/2014/main" id="{108B26E6-E3C5-5585-1115-CF979A7A4A28}"/>
              </a:ext>
            </a:extLst>
          </p:cNvPr>
          <p:cNvSpPr>
            <a:spLocks noGrp="1"/>
          </p:cNvSpPr>
          <p:nvPr>
            <p:ph type="sldNum" sz="quarter" idx="12"/>
          </p:nvPr>
        </p:nvSpPr>
        <p:spPr/>
        <p:txBody>
          <a:bodyPr/>
          <a:lstStyle/>
          <a:p>
            <a:fld id="{07C99ADF-20A6-40EF-AAB9-F326D6E12C60}" type="slidenum">
              <a:rPr lang="fr-FR" smtClean="0"/>
              <a:pPr/>
              <a:t>8</a:t>
            </a:fld>
            <a:endParaRPr lang="fr-FR"/>
          </a:p>
        </p:txBody>
      </p:sp>
    </p:spTree>
    <p:extLst>
      <p:ext uri="{BB962C8B-B14F-4D97-AF65-F5344CB8AC3E}">
        <p14:creationId xmlns:p14="http://schemas.microsoft.com/office/powerpoint/2010/main" val="4173034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83D41-FC5E-FEBB-FC0F-BFC97D5C8CE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3B0A67D-81E9-6260-003D-1CFD886AC5E2}"/>
              </a:ext>
            </a:extLst>
          </p:cNvPr>
          <p:cNvSpPr>
            <a:spLocks noGrp="1"/>
          </p:cNvSpPr>
          <p:nvPr>
            <p:ph type="title"/>
          </p:nvPr>
        </p:nvSpPr>
        <p:spPr>
          <a:xfrm>
            <a:off x="2104851" y="109625"/>
            <a:ext cx="9809767" cy="671592"/>
          </a:xfrm>
        </p:spPr>
        <p:txBody>
          <a:bodyPr>
            <a:normAutofit/>
          </a:bodyPr>
          <a:lstStyle/>
          <a:p>
            <a:r>
              <a:rPr lang="fr-FR" dirty="0">
                <a:solidFill>
                  <a:srgbClr val="002060"/>
                </a:solidFill>
              </a:rPr>
              <a:t>Dynamique régionale </a:t>
            </a:r>
            <a:r>
              <a:rPr lang="fr-FR" sz="2800" dirty="0">
                <a:solidFill>
                  <a:srgbClr val="002060"/>
                </a:solidFill>
              </a:rPr>
              <a:t>(projets via CCR)</a:t>
            </a:r>
          </a:p>
        </p:txBody>
      </p:sp>
      <p:sp>
        <p:nvSpPr>
          <p:cNvPr id="3" name="Espace réservé de la date 2">
            <a:extLst>
              <a:ext uri="{FF2B5EF4-FFF2-40B4-BE49-F238E27FC236}">
                <a16:creationId xmlns:a16="http://schemas.microsoft.com/office/drawing/2014/main" id="{3ECDBA0A-1E94-9FC3-BDA9-99F2FA954510}"/>
              </a:ext>
            </a:extLst>
          </p:cNvPr>
          <p:cNvSpPr>
            <a:spLocks noGrp="1"/>
          </p:cNvSpPr>
          <p:nvPr>
            <p:ph type="dt" sz="half" idx="10"/>
          </p:nvPr>
        </p:nvSpPr>
        <p:spPr/>
        <p:txBody>
          <a:bodyPr/>
          <a:lstStyle/>
          <a:p>
            <a:fld id="{3E873AE1-5950-4748-95FC-98A910B14992}" type="datetime1">
              <a:rPr lang="fr-FR" smtClean="0"/>
              <a:pPr/>
              <a:t>04/04/2025</a:t>
            </a:fld>
            <a:endParaRPr lang="fr-FR"/>
          </a:p>
        </p:txBody>
      </p:sp>
      <p:sp>
        <p:nvSpPr>
          <p:cNvPr id="4" name="Espace réservé du pied de page 3">
            <a:extLst>
              <a:ext uri="{FF2B5EF4-FFF2-40B4-BE49-F238E27FC236}">
                <a16:creationId xmlns:a16="http://schemas.microsoft.com/office/drawing/2014/main" id="{7701C1AA-EDA5-5F75-D4C1-0169719AEA6D}"/>
              </a:ext>
            </a:extLst>
          </p:cNvPr>
          <p:cNvSpPr>
            <a:spLocks noGrp="1"/>
          </p:cNvSpPr>
          <p:nvPr>
            <p:ph type="ftr" sz="quarter" idx="11"/>
          </p:nvPr>
        </p:nvSpPr>
        <p:spPr/>
        <p:txBody>
          <a:bodyPr/>
          <a:lstStyle/>
          <a:p>
            <a:r>
              <a:rPr lang="fr-FR"/>
              <a:t>Direction régionale Auvergne-Rhône-Alpes </a:t>
            </a:r>
            <a:endParaRPr lang="fr-FR" dirty="0"/>
          </a:p>
        </p:txBody>
      </p:sp>
      <p:sp>
        <p:nvSpPr>
          <p:cNvPr id="5" name="Espace réservé du numéro de diapositive 4">
            <a:extLst>
              <a:ext uri="{FF2B5EF4-FFF2-40B4-BE49-F238E27FC236}">
                <a16:creationId xmlns:a16="http://schemas.microsoft.com/office/drawing/2014/main" id="{A368F392-4590-27AF-960C-AF3E101A3178}"/>
              </a:ext>
            </a:extLst>
          </p:cNvPr>
          <p:cNvSpPr>
            <a:spLocks noGrp="1"/>
          </p:cNvSpPr>
          <p:nvPr>
            <p:ph type="sldNum" sz="quarter" idx="12"/>
          </p:nvPr>
        </p:nvSpPr>
        <p:spPr/>
        <p:txBody>
          <a:bodyPr/>
          <a:lstStyle/>
          <a:p>
            <a:fld id="{07C99ADF-20A6-40EF-AAB9-F326D6E12C60}" type="slidenum">
              <a:rPr lang="fr-FR" smtClean="0"/>
              <a:pPr/>
              <a:t>9</a:t>
            </a:fld>
            <a:endParaRPr lang="fr-FR"/>
          </a:p>
        </p:txBody>
      </p:sp>
      <p:sp>
        <p:nvSpPr>
          <p:cNvPr id="16" name="ZoneTexte 15">
            <a:extLst>
              <a:ext uri="{FF2B5EF4-FFF2-40B4-BE49-F238E27FC236}">
                <a16:creationId xmlns:a16="http://schemas.microsoft.com/office/drawing/2014/main" id="{84B9F323-7B73-B195-F744-766A64A44794}"/>
              </a:ext>
            </a:extLst>
          </p:cNvPr>
          <p:cNvSpPr txBox="1"/>
          <p:nvPr/>
        </p:nvSpPr>
        <p:spPr>
          <a:xfrm>
            <a:off x="1090096" y="1524573"/>
            <a:ext cx="3648427" cy="307777"/>
          </a:xfrm>
          <a:prstGeom prst="rect">
            <a:avLst/>
          </a:prstGeom>
          <a:noFill/>
        </p:spPr>
        <p:txBody>
          <a:bodyPr wrap="square" rtlCol="0">
            <a:spAutoFit/>
          </a:bodyPr>
          <a:lstStyle/>
          <a:p>
            <a:pPr algn="ctr"/>
            <a:r>
              <a:rPr lang="fr-FR" sz="1400" b="1" dirty="0">
                <a:solidFill>
                  <a:srgbClr val="002060"/>
                </a:solidFill>
              </a:rPr>
              <a:t>Production Energie Renouvelable [GWh]</a:t>
            </a:r>
          </a:p>
        </p:txBody>
      </p:sp>
      <p:sp>
        <p:nvSpPr>
          <p:cNvPr id="24" name="ZoneTexte 23">
            <a:extLst>
              <a:ext uri="{FF2B5EF4-FFF2-40B4-BE49-F238E27FC236}">
                <a16:creationId xmlns:a16="http://schemas.microsoft.com/office/drawing/2014/main" id="{618CCFC2-5E11-CB96-76E8-B12C06EB5B64}"/>
              </a:ext>
            </a:extLst>
          </p:cNvPr>
          <p:cNvSpPr txBox="1"/>
          <p:nvPr/>
        </p:nvSpPr>
        <p:spPr>
          <a:xfrm>
            <a:off x="6523899" y="5823172"/>
            <a:ext cx="1347229" cy="307777"/>
          </a:xfrm>
          <a:prstGeom prst="rect">
            <a:avLst/>
          </a:prstGeom>
          <a:noFill/>
        </p:spPr>
        <p:txBody>
          <a:bodyPr wrap="square" rtlCol="0">
            <a:spAutoFit/>
          </a:bodyPr>
          <a:lstStyle/>
          <a:p>
            <a:pPr algn="ctr"/>
            <a:r>
              <a:rPr lang="fr-FR" sz="1400" b="1" dirty="0">
                <a:solidFill>
                  <a:srgbClr val="002060"/>
                </a:solidFill>
              </a:rPr>
              <a:t>Géothermie</a:t>
            </a:r>
          </a:p>
        </p:txBody>
      </p:sp>
      <p:sp>
        <p:nvSpPr>
          <p:cNvPr id="25" name="Rectangle 24">
            <a:extLst>
              <a:ext uri="{FF2B5EF4-FFF2-40B4-BE49-F238E27FC236}">
                <a16:creationId xmlns:a16="http://schemas.microsoft.com/office/drawing/2014/main" id="{AC4EDC10-F41F-E40D-17D2-6D82EC7B5330}"/>
              </a:ext>
            </a:extLst>
          </p:cNvPr>
          <p:cNvSpPr/>
          <p:nvPr/>
        </p:nvSpPr>
        <p:spPr>
          <a:xfrm>
            <a:off x="5542337" y="5823098"/>
            <a:ext cx="587952" cy="249734"/>
          </a:xfrm>
          <a:prstGeom prst="rect">
            <a:avLst/>
          </a:prstGeom>
          <a:solidFill>
            <a:srgbClr val="336600"/>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C600574C-2BD5-9AAC-01E6-0C51D7587CAE}"/>
              </a:ext>
            </a:extLst>
          </p:cNvPr>
          <p:cNvSpPr/>
          <p:nvPr/>
        </p:nvSpPr>
        <p:spPr>
          <a:xfrm>
            <a:off x="2591925" y="5823098"/>
            <a:ext cx="587952" cy="249734"/>
          </a:xfrm>
          <a:prstGeom prst="rect">
            <a:avLst/>
          </a:prstGeom>
          <a:solidFill>
            <a:srgbClr val="669900"/>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3D83FC70-F2C1-9545-6B8C-B7A76602FE3F}"/>
              </a:ext>
            </a:extLst>
          </p:cNvPr>
          <p:cNvSpPr txBox="1"/>
          <p:nvPr/>
        </p:nvSpPr>
        <p:spPr>
          <a:xfrm>
            <a:off x="1424795" y="5823098"/>
            <a:ext cx="1347229" cy="307777"/>
          </a:xfrm>
          <a:prstGeom prst="rect">
            <a:avLst/>
          </a:prstGeom>
          <a:noFill/>
        </p:spPr>
        <p:txBody>
          <a:bodyPr wrap="square" rtlCol="0">
            <a:spAutoFit/>
          </a:bodyPr>
          <a:lstStyle/>
          <a:p>
            <a:pPr algn="ctr"/>
            <a:r>
              <a:rPr lang="fr-FR" sz="1400" b="1" dirty="0">
                <a:solidFill>
                  <a:srgbClr val="002060"/>
                </a:solidFill>
              </a:rPr>
              <a:t>Biomasse</a:t>
            </a:r>
          </a:p>
        </p:txBody>
      </p:sp>
      <p:sp>
        <p:nvSpPr>
          <p:cNvPr id="28" name="ZoneTexte 27">
            <a:extLst>
              <a:ext uri="{FF2B5EF4-FFF2-40B4-BE49-F238E27FC236}">
                <a16:creationId xmlns:a16="http://schemas.microsoft.com/office/drawing/2014/main" id="{F9C18CAA-0BE0-0DEB-1013-FF70C9E220A2}"/>
              </a:ext>
            </a:extLst>
          </p:cNvPr>
          <p:cNvSpPr txBox="1"/>
          <p:nvPr/>
        </p:nvSpPr>
        <p:spPr>
          <a:xfrm>
            <a:off x="4252700" y="5807633"/>
            <a:ext cx="1347228" cy="307777"/>
          </a:xfrm>
          <a:prstGeom prst="rect">
            <a:avLst/>
          </a:prstGeom>
          <a:noFill/>
        </p:spPr>
        <p:txBody>
          <a:bodyPr wrap="square" rtlCol="0">
            <a:spAutoFit/>
          </a:bodyPr>
          <a:lstStyle/>
          <a:p>
            <a:pPr algn="ctr"/>
            <a:r>
              <a:rPr lang="fr-FR" sz="1400" b="1" dirty="0">
                <a:solidFill>
                  <a:srgbClr val="002060"/>
                </a:solidFill>
              </a:rPr>
              <a:t>RC biomasse</a:t>
            </a:r>
          </a:p>
        </p:txBody>
      </p:sp>
      <p:sp>
        <p:nvSpPr>
          <p:cNvPr id="11" name="Rectangle 10">
            <a:extLst>
              <a:ext uri="{FF2B5EF4-FFF2-40B4-BE49-F238E27FC236}">
                <a16:creationId xmlns:a16="http://schemas.microsoft.com/office/drawing/2014/main" id="{5759DC55-076F-93E4-2FF4-2EF546032F4F}"/>
              </a:ext>
            </a:extLst>
          </p:cNvPr>
          <p:cNvSpPr/>
          <p:nvPr/>
        </p:nvSpPr>
        <p:spPr>
          <a:xfrm>
            <a:off x="7810445" y="5823098"/>
            <a:ext cx="587952" cy="249734"/>
          </a:xfrm>
          <a:prstGeom prst="rect">
            <a:avLst/>
          </a:prstGeom>
          <a:solidFill>
            <a:srgbClr val="33CCCC"/>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rgbClr val="0099CC"/>
              </a:solidFill>
            </a:endParaRPr>
          </a:p>
        </p:txBody>
      </p:sp>
      <p:sp>
        <p:nvSpPr>
          <p:cNvPr id="12" name="Rectangle 11">
            <a:extLst>
              <a:ext uri="{FF2B5EF4-FFF2-40B4-BE49-F238E27FC236}">
                <a16:creationId xmlns:a16="http://schemas.microsoft.com/office/drawing/2014/main" id="{A1149FE2-DB91-10DB-32FB-47051A045B1E}"/>
              </a:ext>
            </a:extLst>
          </p:cNvPr>
          <p:cNvSpPr/>
          <p:nvPr/>
        </p:nvSpPr>
        <p:spPr>
          <a:xfrm>
            <a:off x="10604114" y="5827049"/>
            <a:ext cx="587952" cy="249734"/>
          </a:xfrm>
          <a:prstGeom prst="rect">
            <a:avLst/>
          </a:prstGeom>
          <a:solidFill>
            <a:srgbClr val="FFC000"/>
          </a:solid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0AF28747-F1E9-4D1F-0CC7-681E71758C27}"/>
              </a:ext>
            </a:extLst>
          </p:cNvPr>
          <p:cNvSpPr txBox="1"/>
          <p:nvPr/>
        </p:nvSpPr>
        <p:spPr>
          <a:xfrm>
            <a:off x="9439836" y="5715376"/>
            <a:ext cx="1318949" cy="523220"/>
          </a:xfrm>
          <a:prstGeom prst="rect">
            <a:avLst/>
          </a:prstGeom>
          <a:noFill/>
        </p:spPr>
        <p:txBody>
          <a:bodyPr wrap="square" rtlCol="0">
            <a:spAutoFit/>
          </a:bodyPr>
          <a:lstStyle/>
          <a:p>
            <a:pPr algn="ctr"/>
            <a:r>
              <a:rPr lang="fr-FR" sz="1400" b="1" dirty="0">
                <a:solidFill>
                  <a:srgbClr val="002060"/>
                </a:solidFill>
              </a:rPr>
              <a:t>Solaire thermique</a:t>
            </a:r>
          </a:p>
        </p:txBody>
      </p:sp>
      <p:sp>
        <p:nvSpPr>
          <p:cNvPr id="17" name="ZoneTexte 16">
            <a:extLst>
              <a:ext uri="{FF2B5EF4-FFF2-40B4-BE49-F238E27FC236}">
                <a16:creationId xmlns:a16="http://schemas.microsoft.com/office/drawing/2014/main" id="{D2EE89C0-7FB7-F48D-29C8-B5A1CCCFE8B3}"/>
              </a:ext>
            </a:extLst>
          </p:cNvPr>
          <p:cNvSpPr txBox="1"/>
          <p:nvPr/>
        </p:nvSpPr>
        <p:spPr>
          <a:xfrm>
            <a:off x="3896884" y="6036233"/>
            <a:ext cx="2161713" cy="276999"/>
          </a:xfrm>
          <a:prstGeom prst="rect">
            <a:avLst/>
          </a:prstGeom>
          <a:noFill/>
        </p:spPr>
        <p:txBody>
          <a:bodyPr wrap="square" rtlCol="0">
            <a:spAutoFit/>
          </a:bodyPr>
          <a:lstStyle/>
          <a:p>
            <a:pPr algn="ctr"/>
            <a:r>
              <a:rPr lang="fr-FR" sz="1200" dirty="0">
                <a:solidFill>
                  <a:srgbClr val="002060"/>
                </a:solidFill>
              </a:rPr>
              <a:t>Création - extension</a:t>
            </a:r>
          </a:p>
        </p:txBody>
      </p:sp>
      <p:pic>
        <p:nvPicPr>
          <p:cNvPr id="8" name="Image 7">
            <a:extLst>
              <a:ext uri="{FF2B5EF4-FFF2-40B4-BE49-F238E27FC236}">
                <a16:creationId xmlns:a16="http://schemas.microsoft.com/office/drawing/2014/main" id="{0C838CB2-27BE-515C-212F-C4EA65494FA9}"/>
              </a:ext>
            </a:extLst>
          </p:cNvPr>
          <p:cNvPicPr>
            <a:picLocks noChangeAspect="1"/>
          </p:cNvPicPr>
          <p:nvPr/>
        </p:nvPicPr>
        <p:blipFill>
          <a:blip r:embed="rId3"/>
          <a:stretch>
            <a:fillRect/>
          </a:stretch>
        </p:blipFill>
        <p:spPr>
          <a:xfrm>
            <a:off x="6435635" y="1741768"/>
            <a:ext cx="5647786" cy="3571695"/>
          </a:xfrm>
          <a:prstGeom prst="rect">
            <a:avLst/>
          </a:prstGeom>
        </p:spPr>
      </p:pic>
      <p:sp>
        <p:nvSpPr>
          <p:cNvPr id="9" name="ZoneTexte 8">
            <a:extLst>
              <a:ext uri="{FF2B5EF4-FFF2-40B4-BE49-F238E27FC236}">
                <a16:creationId xmlns:a16="http://schemas.microsoft.com/office/drawing/2014/main" id="{9C3896C3-1534-AFBA-A140-35ADF52642ED}"/>
              </a:ext>
            </a:extLst>
          </p:cNvPr>
          <p:cNvSpPr txBox="1"/>
          <p:nvPr/>
        </p:nvSpPr>
        <p:spPr>
          <a:xfrm>
            <a:off x="8481056" y="1456013"/>
            <a:ext cx="2013796" cy="307777"/>
          </a:xfrm>
          <a:prstGeom prst="rect">
            <a:avLst/>
          </a:prstGeom>
          <a:noFill/>
        </p:spPr>
        <p:txBody>
          <a:bodyPr wrap="square" rtlCol="0">
            <a:spAutoFit/>
          </a:bodyPr>
          <a:lstStyle/>
          <a:p>
            <a:pPr algn="ctr"/>
            <a:r>
              <a:rPr lang="fr-FR" sz="1400" b="1" dirty="0">
                <a:solidFill>
                  <a:srgbClr val="002060"/>
                </a:solidFill>
              </a:rPr>
              <a:t>Nombre projets</a:t>
            </a:r>
          </a:p>
        </p:txBody>
      </p:sp>
      <p:pic>
        <p:nvPicPr>
          <p:cNvPr id="13" name="Image 12">
            <a:extLst>
              <a:ext uri="{FF2B5EF4-FFF2-40B4-BE49-F238E27FC236}">
                <a16:creationId xmlns:a16="http://schemas.microsoft.com/office/drawing/2014/main" id="{385C07C2-1E61-4ED9-DEB0-67A583CCB16E}"/>
              </a:ext>
            </a:extLst>
          </p:cNvPr>
          <p:cNvPicPr>
            <a:picLocks noChangeAspect="1"/>
          </p:cNvPicPr>
          <p:nvPr/>
        </p:nvPicPr>
        <p:blipFill>
          <a:blip r:embed="rId4"/>
          <a:stretch>
            <a:fillRect/>
          </a:stretch>
        </p:blipFill>
        <p:spPr>
          <a:xfrm>
            <a:off x="108579" y="1902164"/>
            <a:ext cx="5877141" cy="3411299"/>
          </a:xfrm>
          <a:prstGeom prst="rect">
            <a:avLst/>
          </a:prstGeom>
        </p:spPr>
      </p:pic>
    </p:spTree>
    <p:extLst>
      <p:ext uri="{BB962C8B-B14F-4D97-AF65-F5344CB8AC3E}">
        <p14:creationId xmlns:p14="http://schemas.microsoft.com/office/powerpoint/2010/main" val="27834122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abd2c92-ed95-4b3b-86d4-298906ea71e5">
      <Terms xmlns="http://schemas.microsoft.com/office/infopath/2007/PartnerControls"/>
    </lcf76f155ced4ddcb4097134ff3c332f>
    <TaxCatchAll xmlns="b550d445-f139-4c70-acae-461201f81b6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FB82B1E1AC304DBB8F3547A9201697" ma:contentTypeVersion="14" ma:contentTypeDescription="Crée un document." ma:contentTypeScope="" ma:versionID="f6129aeebead08ad0aab34c16e817c4c">
  <xsd:schema xmlns:xsd="http://www.w3.org/2001/XMLSchema" xmlns:xs="http://www.w3.org/2001/XMLSchema" xmlns:p="http://schemas.microsoft.com/office/2006/metadata/properties" xmlns:ns2="2abd2c92-ed95-4b3b-86d4-298906ea71e5" xmlns:ns3="b550d445-f139-4c70-acae-461201f81b62" targetNamespace="http://schemas.microsoft.com/office/2006/metadata/properties" ma:root="true" ma:fieldsID="5fa0fc540519b49e9590b7a3ddf4a23d" ns2:_="" ns3:_="">
    <xsd:import namespace="2abd2c92-ed95-4b3b-86d4-298906ea71e5"/>
    <xsd:import namespace="b550d445-f139-4c70-acae-461201f81b6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bd2c92-ed95-4b3b-86d4-298906ea71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Balises d’images" ma:readOnly="false" ma:fieldId="{5cf76f15-5ced-4ddc-b409-7134ff3c332f}" ma:taxonomyMulti="true" ma:sspId="ab9e3ab1-fdb6-4086-af60-a8408614edeb"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50d445-f139-4c70-acae-461201f81b62" elementFormDefault="qualified">
    <xsd:import namespace="http://schemas.microsoft.com/office/2006/documentManagement/types"/>
    <xsd:import namespace="http://schemas.microsoft.com/office/infopath/2007/PartnerControls"/>
    <xsd:element name="SharedWithUsers" ma:index="11"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Partagé avec détails" ma:internalName="SharedWithDetails" ma:readOnly="true">
      <xsd:simpleType>
        <xsd:restriction base="dms:Note">
          <xsd:maxLength value="255"/>
        </xsd:restriction>
      </xsd:simpleType>
    </xsd:element>
    <xsd:element name="TaxCatchAll" ma:index="15" nillable="true" ma:displayName="Taxonomy Catch All Column" ma:hidden="true" ma:list="{0d06c42f-7bcc-487f-b4af-6a2db8afa813}" ma:internalName="TaxCatchAll" ma:showField="CatchAllData" ma:web="b550d445-f139-4c70-acae-461201f81b6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DEF8A3-11D3-44E8-A2B6-5819220F40DD}">
  <ds:schemaRefs>
    <ds:schemaRef ds:uri="http://purl.org/dc/terms/"/>
    <ds:schemaRef ds:uri="b550d445-f139-4c70-acae-461201f81b62"/>
    <ds:schemaRef ds:uri="http://purl.org/dc/elements/1.1/"/>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2abd2c92-ed95-4b3b-86d4-298906ea71e5"/>
    <ds:schemaRef ds:uri="http://purl.org/dc/dcmitype/"/>
  </ds:schemaRefs>
</ds:datastoreItem>
</file>

<file path=customXml/itemProps2.xml><?xml version="1.0" encoding="utf-8"?>
<ds:datastoreItem xmlns:ds="http://schemas.openxmlformats.org/officeDocument/2006/customXml" ds:itemID="{C069C42E-4F98-43E7-AC9E-200FEE87AAB3}">
  <ds:schemaRefs>
    <ds:schemaRef ds:uri="http://schemas.microsoft.com/sharepoint/v3/contenttype/forms"/>
  </ds:schemaRefs>
</ds:datastoreItem>
</file>

<file path=customXml/itemProps3.xml><?xml version="1.0" encoding="utf-8"?>
<ds:datastoreItem xmlns:ds="http://schemas.openxmlformats.org/officeDocument/2006/customXml" ds:itemID="{7FDC1B86-6908-4A1A-A138-3E05F15ACA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bd2c92-ed95-4b3b-86d4-298906ea71e5"/>
    <ds:schemaRef ds:uri="b550d445-f139-4c70-acae-461201f81b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13213</TotalTime>
  <Words>3897</Words>
  <Application>Microsoft Office PowerPoint</Application>
  <PresentationFormat>Grand écran</PresentationFormat>
  <Paragraphs>755</Paragraphs>
  <Slides>71</Slides>
  <Notes>43</Notes>
  <HiddenSlides>4</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71</vt:i4>
      </vt:variant>
    </vt:vector>
  </HeadingPairs>
  <TitlesOfParts>
    <vt:vector size="81" baseType="lpstr">
      <vt:lpstr>Aptos</vt:lpstr>
      <vt:lpstr>Arial</vt:lpstr>
      <vt:lpstr>Avenir Heavy</vt:lpstr>
      <vt:lpstr>Calibri</vt:lpstr>
      <vt:lpstr>DM Sans</vt:lpstr>
      <vt:lpstr>Helvetica Neue</vt:lpstr>
      <vt:lpstr>Marianne</vt:lpstr>
      <vt:lpstr>Signature</vt:lpstr>
      <vt:lpstr>Wingdings</vt:lpstr>
      <vt:lpstr>Thème Office</vt:lpstr>
      <vt:lpstr>Présentation PowerPoint</vt:lpstr>
      <vt:lpstr>Présentation PowerPoint</vt:lpstr>
      <vt:lpstr>Présentation PowerPoint</vt:lpstr>
      <vt:lpstr>Présentation PowerPoint</vt:lpstr>
      <vt:lpstr>Présentation PowerPoint</vt:lpstr>
      <vt:lpstr>Comité Régional de la Géothermie Auvergne-Rhône-Alpes</vt:lpstr>
      <vt:lpstr>Sommaire</vt:lpstr>
      <vt:lpstr>Bilan de la filière en AURA</vt:lpstr>
      <vt:lpstr>Dynamique régionale (projets via CCR)</vt:lpstr>
      <vt:lpstr>Présentation PowerPoint</vt:lpstr>
      <vt:lpstr>Actualités</vt:lpstr>
      <vt:lpstr>Actualités </vt:lpstr>
      <vt:lpstr>Actualités Fonds Chaleur </vt:lpstr>
      <vt:lpstr>Contrat Chaleur Renouvelable</vt:lpstr>
      <vt:lpstr>CCRt en Auvergne Rhône Alpes </vt:lpstr>
      <vt:lpstr>Présentation PowerPoint</vt:lpstr>
      <vt:lpstr>Evolution du coût des énergies renouvelables en France </vt:lpstr>
      <vt:lpstr>Evolution du cout des EnR&amp;R en France entre 2012 et 2022</vt:lpstr>
      <vt:lpstr>Evolution du prix de la chaleur renouvelable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Accompagner les ambassadeurs de la Géothermie de Surface</vt:lpstr>
      <vt:lpstr>3/ Visites de sites / chantiers</vt:lpstr>
      <vt:lpstr>4/ Communication</vt:lpstr>
      <vt:lpstr>5/Fiches retour d’expérience </vt:lpstr>
      <vt:lpstr>6/ Accompagnement / sollicitations </vt:lpstr>
      <vt:lpstr>Présentation PowerPoint</vt:lpstr>
      <vt:lpstr>Présentation PowerPoint</vt:lpstr>
      <vt:lpstr>Présentation PowerPoint</vt:lpstr>
      <vt:lpstr>Présentation PowerPoint</vt:lpstr>
      <vt:lpstr>Une énergie de ruban régionale et renouvelable, aux multiples facettes  </vt:lpstr>
      <vt:lpstr>Utilisations en fonction de la température</vt:lpstr>
      <vt:lpstr>Différents marchés </vt:lpstr>
      <vt:lpstr>Utilisation finale de l’énergie en Suisse et vecteurs énergétiques</vt:lpstr>
      <vt:lpstr>Vecteurs énergétiques et utilisation d’énergie en Suisse</vt:lpstr>
      <vt:lpstr>Objectif 2050:  la neutralité climatique </vt:lpstr>
      <vt:lpstr>Utilisation actuelle de la géothermie en Suisse (chaleur)</vt:lpstr>
      <vt:lpstr>En comparaison mondiale</vt:lpstr>
      <vt:lpstr>Potentiel thermique de la géothermie économiquement rentable en Suisse</vt:lpstr>
      <vt:lpstr>Un écosystème suisse porteur</vt:lpstr>
      <vt:lpstr>Géothermie-Suisse: connecter les parties prenantes</vt:lpstr>
      <vt:lpstr>Services de Géothermie-Suisse</vt:lpstr>
      <vt:lpstr>Formation modulaire</vt:lpstr>
      <vt:lpstr>Partage d’expérience et accroissement des connaissances avec Géothermie-Suisse</vt:lpstr>
      <vt:lpstr>Transfer: résultats concrets</vt:lpstr>
      <vt:lpstr>Communautés de pratique de Géothermie-Suisse</vt:lpstr>
      <vt:lpstr>Information et communication</vt:lpstr>
      <vt:lpstr>European Geothermal Congress EGC 2025</vt:lpstr>
      <vt:lpstr>Programme GEothermies</vt:lpstr>
      <vt:lpstr>Présentation PowerPoint</vt:lpstr>
      <vt:lpstr>Etat des lieux et perspectives</vt:lpstr>
      <vt:lpstr>Améliorer la connaissance du sous-sol genevois (1) </vt:lpstr>
      <vt:lpstr>Découvertes majeures et encourageantes</vt:lpstr>
      <vt:lpstr>Présentation PowerPoint</vt:lpstr>
      <vt:lpstr>Des contextes géologiques prometteurs multiples</vt:lpstr>
      <vt:lpstr>Prioriser les sources d’énergie afin de maîtriser la consommation électrique et optimiser l’efficience énergétique du système</vt:lpstr>
      <vt:lpstr>Les projets sur eau de nappe démarrent</vt:lpstr>
      <vt:lpstr>Présentation PowerPoint</vt:lpstr>
      <vt:lpstr>Présentation PowerPoint</vt:lpstr>
      <vt:lpstr>Exemples d’instruments d’accompagnement mis en place</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Nicolas Picou</cp:lastModifiedBy>
  <cp:revision>790</cp:revision>
  <dcterms:created xsi:type="dcterms:W3CDTF">2022-10-06T10:15:38Z</dcterms:created>
  <dcterms:modified xsi:type="dcterms:W3CDTF">2025-04-04T13:41:31Z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0x010100C3FB82B1E1AC304DBB8F3547A9201697</vt:lpwstr>
  </property>
  <property fmtid="{D5CDD505-2E9C-101B-9397-08002B2CF9AE}" pid="3" name="MediaServiceImageTags">
    <vt:lpwstr/>
  </property>
</Properties>
</file>